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0" r:id="rId3"/>
    <p:sldId id="256" r:id="rId4"/>
    <p:sldId id="261" r:id="rId5"/>
    <p:sldId id="262" r:id="rId6"/>
    <p:sldId id="263" r:id="rId7"/>
    <p:sldId id="266" r:id="rId8"/>
    <p:sldId id="264" r:id="rId9"/>
    <p:sldId id="265" r:id="rId10"/>
    <p:sldId id="267" r:id="rId11"/>
    <p:sldId id="257" r:id="rId12"/>
    <p:sldId id="269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8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42E14-49CC-494A-8532-218A35F5DF12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F0568-2E59-4A31-8909-03CFC93556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42E14-49CC-494A-8532-218A35F5DF12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F0568-2E59-4A31-8909-03CFC93556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42E14-49CC-494A-8532-218A35F5DF12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F0568-2E59-4A31-8909-03CFC93556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42E14-49CC-494A-8532-218A35F5DF12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F0568-2E59-4A31-8909-03CFC93556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42E14-49CC-494A-8532-218A35F5DF12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F0568-2E59-4A31-8909-03CFC93556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42E14-49CC-494A-8532-218A35F5DF12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F0568-2E59-4A31-8909-03CFC93556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42E14-49CC-494A-8532-218A35F5DF12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F0568-2E59-4A31-8909-03CFC93556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42E14-49CC-494A-8532-218A35F5DF12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F0568-2E59-4A31-8909-03CFC93556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42E14-49CC-494A-8532-218A35F5DF12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F0568-2E59-4A31-8909-03CFC93556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42E14-49CC-494A-8532-218A35F5DF12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F0568-2E59-4A31-8909-03CFC93556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42E14-49CC-494A-8532-218A35F5DF12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F0568-2E59-4A31-8909-03CFC93556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142E14-49CC-494A-8532-218A35F5DF12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8F0568-2E59-4A31-8909-03CFC93556C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500034" y="357166"/>
          <a:ext cx="7929564" cy="4236343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Jiří Svoboda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 32_INOVACE_1809_V.tělesa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Vesmírná tělesa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: 27.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8. 2012 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  6. 9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2012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97021" y="5186064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28670"/>
            <a:ext cx="9144000" cy="5929330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b="1" dirty="0" smtClean="0"/>
              <a:t>Anotace :</a:t>
            </a:r>
          </a:p>
          <a:p>
            <a:pPr>
              <a:buNone/>
            </a:pPr>
            <a:r>
              <a:rPr lang="cs-CZ" b="1" dirty="0" smtClean="0"/>
              <a:t>Vkladatel :  Jiří Svoboda </a:t>
            </a:r>
          </a:p>
          <a:p>
            <a:pPr>
              <a:buNone/>
            </a:pPr>
            <a:r>
              <a:rPr lang="cs-CZ" b="1" dirty="0" smtClean="0"/>
              <a:t>Formát :   Prezentace Microsoft Office </a:t>
            </a:r>
            <a:r>
              <a:rPr lang="cs-CZ" b="1" dirty="0" err="1" smtClean="0"/>
              <a:t>Powerpoint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Výuková prezentace inovativně seznamuje žáky se základními informacemi o vesmírných tělesech.</a:t>
            </a:r>
          </a:p>
          <a:p>
            <a:pPr>
              <a:buNone/>
            </a:pPr>
            <a:r>
              <a:rPr lang="cs-CZ" b="1" dirty="0" smtClean="0"/>
              <a:t>Názorným zpracováním motivuje a aktivizuje žáky. </a:t>
            </a:r>
          </a:p>
          <a:p>
            <a:pPr>
              <a:buNone/>
            </a:pPr>
            <a:r>
              <a:rPr lang="cs-CZ" b="1" dirty="0" smtClean="0"/>
              <a:t>Poznatky z ověřování :  obrazový materiál žákům velmi pomáhá k pochopení  probíraného učiva</a:t>
            </a:r>
          </a:p>
          <a:p>
            <a:pPr>
              <a:buNone/>
            </a:pPr>
            <a:r>
              <a:rPr lang="cs-CZ" b="1" dirty="0" smtClean="0"/>
              <a:t>Způsob použití :  datový projektor, interaktivní tabule (plátno) a osobní počítač </a:t>
            </a:r>
          </a:p>
          <a:p>
            <a:pPr>
              <a:buNone/>
            </a:pPr>
            <a:r>
              <a:rPr lang="cs-CZ" b="1" dirty="0" smtClean="0"/>
              <a:t>Ovládání : kliknutím dojde k animaci textu a obrázků</a:t>
            </a:r>
          </a:p>
          <a:p>
            <a:pPr>
              <a:buNone/>
            </a:pPr>
            <a:r>
              <a:rPr lang="cs-CZ" b="1" dirty="0" smtClean="0"/>
              <a:t>Zařazení  :  Základní vzdělávání druhý stupeň » Člověk a příroda – zeměpis  6. ročníku.</a:t>
            </a:r>
          </a:p>
          <a:p>
            <a:pPr>
              <a:buNone/>
            </a:pPr>
            <a:r>
              <a:rPr lang="cs-CZ" b="1" dirty="0" smtClean="0"/>
              <a:t> Šablona EU peníze školám ZŠ </a:t>
            </a:r>
            <a:r>
              <a:rPr lang="cs-CZ" b="1" smtClean="0"/>
              <a:t>» III/2 Výuka prostřednictvím ICT</a:t>
            </a:r>
            <a:endParaRPr lang="cs-CZ" b="1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accent2">
                    <a:lumMod val="50000"/>
                  </a:schemeClr>
                </a:solidFill>
              </a:rPr>
              <a:t>VESMÍRNÁ TĚLESA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3214686"/>
          </a:xfrm>
        </p:spPr>
        <p:txBody>
          <a:bodyPr>
            <a:normAutofit/>
          </a:bodyPr>
          <a:lstStyle/>
          <a:p>
            <a:r>
              <a:rPr lang="cs-CZ" sz="7200" b="1" dirty="0" smtClean="0">
                <a:solidFill>
                  <a:schemeClr val="accent2">
                    <a:lumMod val="50000"/>
                  </a:schemeClr>
                </a:solidFill>
              </a:rPr>
              <a:t>GALAXIE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Soubor:Hubble2005-01-barred-spiral-galaxy-NGC130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2363701" y="1"/>
            <a:ext cx="12031580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2786058"/>
          </a:xfrm>
        </p:spPr>
        <p:txBody>
          <a:bodyPr>
            <a:normAutofit/>
          </a:bodyPr>
          <a:lstStyle/>
          <a:p>
            <a:r>
              <a:rPr lang="cs-CZ" sz="7200" b="1" dirty="0" smtClean="0">
                <a:solidFill>
                  <a:schemeClr val="accent2">
                    <a:lumMod val="50000"/>
                  </a:schemeClr>
                </a:solidFill>
              </a:rPr>
              <a:t>HVĚZDY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9458" name="Picture 2" descr="Soubor:The sun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54230"/>
          </a:xfrm>
        </p:spPr>
        <p:txBody>
          <a:bodyPr>
            <a:normAutofit/>
          </a:bodyPr>
          <a:lstStyle/>
          <a:p>
            <a:r>
              <a:rPr lang="cs-CZ" sz="7200" b="1" dirty="0" smtClean="0">
                <a:solidFill>
                  <a:schemeClr val="accent2">
                    <a:lumMod val="50000"/>
                  </a:schemeClr>
                </a:solidFill>
              </a:rPr>
              <a:t>PLANETY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482" name="Picture 2" descr="Soubor:Mars Hubbl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1538" y="0"/>
            <a:ext cx="6858016" cy="68580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368676"/>
          </a:xfrm>
        </p:spPr>
        <p:txBody>
          <a:bodyPr>
            <a:normAutofit/>
          </a:bodyPr>
          <a:lstStyle/>
          <a:p>
            <a:r>
              <a:rPr lang="cs-CZ" sz="7200" b="1" dirty="0" smtClean="0">
                <a:solidFill>
                  <a:schemeClr val="accent2">
                    <a:lumMod val="50000"/>
                  </a:schemeClr>
                </a:solidFill>
              </a:rPr>
              <a:t>MĚSÍCE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1506" name="Picture 2" descr="Soubor:Europa-moon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1538" y="0"/>
            <a:ext cx="6858016" cy="68580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97172"/>
          </a:xfrm>
        </p:spPr>
        <p:txBody>
          <a:bodyPr>
            <a:normAutofit/>
          </a:bodyPr>
          <a:lstStyle/>
          <a:p>
            <a:r>
              <a:rPr lang="cs-CZ" sz="7200" b="1" dirty="0" smtClean="0">
                <a:solidFill>
                  <a:schemeClr val="accent2">
                    <a:lumMod val="50000"/>
                  </a:schemeClr>
                </a:solidFill>
              </a:rPr>
              <a:t>KOMETY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42910" y="1500174"/>
            <a:ext cx="8229600" cy="452596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3554" name="Picture 2" descr="Soubor:Cometorbit.sk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928726" y="634448"/>
            <a:ext cx="10072726" cy="5723509"/>
          </a:xfrm>
          <a:prstGeom prst="rect">
            <a:avLst/>
          </a:prstGeom>
          <a:noFill/>
        </p:spPr>
      </p:pic>
      <p:pic>
        <p:nvPicPr>
          <p:cNvPr id="23556" name="Picture 4" descr="Soubor:Halebopp031197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11486"/>
          </a:xfrm>
        </p:spPr>
        <p:txBody>
          <a:bodyPr>
            <a:normAutofit/>
          </a:bodyPr>
          <a:lstStyle/>
          <a:p>
            <a:r>
              <a:rPr lang="cs-CZ" sz="7200" b="1" dirty="0" smtClean="0">
                <a:solidFill>
                  <a:schemeClr val="accent2">
                    <a:lumMod val="50000"/>
                  </a:schemeClr>
                </a:solidFill>
              </a:rPr>
              <a:t>ČERNÉ DÍRY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2530" name="Picture 2" descr="Soubor:Accretion disk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-457200"/>
            <a:ext cx="9144000" cy="7315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940048"/>
          </a:xfrm>
        </p:spPr>
        <p:txBody>
          <a:bodyPr>
            <a:normAutofit/>
          </a:bodyPr>
          <a:lstStyle/>
          <a:p>
            <a:r>
              <a:rPr lang="cs-CZ" sz="7200" b="1" dirty="0" smtClean="0">
                <a:solidFill>
                  <a:schemeClr val="accent2">
                    <a:lumMod val="50000"/>
                  </a:schemeClr>
                </a:solidFill>
              </a:rPr>
              <a:t>MLHOVINY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4578" name="Picture 2" descr="Soubor:Nursery of New Stars - GPN-2000-00097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-222357"/>
            <a:ext cx="8358246" cy="784168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8586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ZÁKLADNÍ INFORMACE </a:t>
            </a:r>
            <a:b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K ZAPAMATOVÁNÍ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57298"/>
            <a:ext cx="9144000" cy="550070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GALAXIE JE SLOŽENÁ Z HVĚZD, MLHOVIN A MEZIHVĚZDNÉ HMOTY;</a:t>
            </a:r>
          </a:p>
          <a:p>
            <a:r>
              <a:rPr lang="cs-CZ" dirty="0" smtClean="0"/>
              <a:t>NAŠE GALAXIE SE </a:t>
            </a:r>
            <a:r>
              <a:rPr lang="cs-CZ" dirty="0" smtClean="0"/>
              <a:t>NAZÝVÁ MLÉČNÁ </a:t>
            </a:r>
            <a:r>
              <a:rPr lang="cs-CZ" dirty="0" smtClean="0"/>
              <a:t>DRÁHA;</a:t>
            </a:r>
          </a:p>
          <a:p>
            <a:r>
              <a:rPr lang="cs-CZ" dirty="0" smtClean="0"/>
              <a:t>HVĚZDY VIDÍME NA NOČNÍ OBLOZE JAKO ZÁŘIVÉ BODY;</a:t>
            </a:r>
          </a:p>
          <a:p>
            <a:r>
              <a:rPr lang="cs-CZ" dirty="0" smtClean="0"/>
              <a:t>NEJBLIŽŠÍ HVĚZDA K ZEMI JE SLUNCE;</a:t>
            </a:r>
          </a:p>
          <a:p>
            <a:r>
              <a:rPr lang="cs-CZ" dirty="0" smtClean="0"/>
              <a:t>PLANETY OBÍHAJÍ KOLEM SLUNCE;</a:t>
            </a:r>
          </a:p>
          <a:p>
            <a:r>
              <a:rPr lang="cs-CZ" dirty="0" smtClean="0"/>
              <a:t>MĚSÍCE OBÍHAJÍ KOLEM PLANET;</a:t>
            </a:r>
          </a:p>
          <a:p>
            <a:r>
              <a:rPr lang="cs-CZ" dirty="0" smtClean="0"/>
              <a:t>KOMETY JSOU SLOŽENÉ Z LEDU A PRACHU;</a:t>
            </a:r>
          </a:p>
          <a:p>
            <a:r>
              <a:rPr lang="cs-CZ" dirty="0" smtClean="0"/>
              <a:t>ČERNÁ DÍRA JE VELMI TĚŽKÝ OBJEKT, KTERÝ POHLCUJE VŠE VČETNĚ SVĚTLA;</a:t>
            </a:r>
          </a:p>
          <a:p>
            <a:r>
              <a:rPr lang="cs-CZ" dirty="0" smtClean="0"/>
              <a:t>MLHOVINA JE MEZIHVĚZDNÝ MRAK PRACHU A PLYNŮ.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857232"/>
            <a:ext cx="8715436" cy="5786478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OTÁZKA </a:t>
            </a:r>
          </a:p>
          <a:p>
            <a:pPr marL="514350" indent="-514350">
              <a:buNone/>
            </a:pPr>
            <a:r>
              <a:rPr lang="cs-CZ" dirty="0" smtClean="0"/>
              <a:t>JAK SE NAZÝVÁ NAŠE GALAXIE</a:t>
            </a:r>
            <a:r>
              <a:rPr lang="cs-CZ" dirty="0" smtClean="0"/>
              <a:t> </a:t>
            </a:r>
            <a:r>
              <a:rPr lang="cs-CZ" dirty="0" smtClean="0"/>
              <a:t>?</a:t>
            </a:r>
          </a:p>
          <a:p>
            <a:pPr marL="514350" indent="-514350">
              <a:buNone/>
            </a:pPr>
            <a:r>
              <a:rPr lang="cs-CZ" dirty="0" smtClean="0"/>
              <a:t>ODPOVĚĎ :</a:t>
            </a:r>
          </a:p>
          <a:p>
            <a:pPr marL="514350" indent="-514350">
              <a:buNone/>
            </a:pPr>
            <a:r>
              <a:rPr lang="cs-CZ" dirty="0" smtClean="0"/>
              <a:t>MLÉČNÁ DRÁHA</a:t>
            </a: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 startAt="2"/>
            </a:pPr>
            <a:r>
              <a:rPr lang="cs-CZ" dirty="0" smtClean="0"/>
              <a:t>OTÁZKA </a:t>
            </a:r>
          </a:p>
          <a:p>
            <a:pPr marL="514350" indent="-514350">
              <a:buNone/>
            </a:pPr>
            <a:r>
              <a:rPr lang="cs-CZ" dirty="0" smtClean="0"/>
              <a:t>Z ČEHO JSOU SLOŽENÉ KOMETY?</a:t>
            </a: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ODPOVĚĎ :</a:t>
            </a:r>
          </a:p>
          <a:p>
            <a:pPr marL="514350" indent="-514350">
              <a:buNone/>
            </a:pPr>
            <a:r>
              <a:rPr lang="cs-CZ" dirty="0" smtClean="0"/>
              <a:t>KOMETY JSOU SLOŽENÉ Z LEDU A PRACHU</a:t>
            </a:r>
            <a:endParaRPr lang="cs-CZ" dirty="0" smtClean="0"/>
          </a:p>
          <a:p>
            <a:pPr marL="514350" indent="-514350">
              <a:buNone/>
            </a:pP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14282" y="2643182"/>
            <a:ext cx="8215370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14282" y="5572140"/>
            <a:ext cx="8215370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928670"/>
            <a:ext cx="8858312" cy="5786478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NASA, ESA, AND THE HUBBLE HERITAGE TEAM STSCI/AURA).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27.8.2012]. Dostupný na WWW: http://cs.wikipedia.org/wiki/Soubor:Hubble2005-01-barred-spiral-galaxy-NGC1300.jpg </a:t>
            </a:r>
          </a:p>
          <a:p>
            <a:r>
              <a:rPr lang="cs-CZ" dirty="0" smtClean="0"/>
              <a:t>LYKAESTRIA.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27.8.2012]. Dostupný na WWW: http://cs.wikipedia.org/wiki/Soubor:The_sun1.jpg</a:t>
            </a:r>
          </a:p>
          <a:p>
            <a:r>
              <a:rPr lang="cs-CZ" dirty="0" smtClean="0"/>
              <a:t>NASA AND THE HUBBLE HERITAGE TEAM (STSCI/AURA).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27.8.2012]. Dostupný na WWW: http://cs.wikipedia.org/wiki/Soubor:Mars_Hubble.jpg</a:t>
            </a:r>
          </a:p>
          <a:p>
            <a:r>
              <a:rPr lang="cs-CZ" dirty="0" smtClean="0"/>
              <a:t>NASA.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27.8.2012]. Dostupný na WWW: http://cs.wikipedia.org/wiki/Soubor:Europa-moon.jpg </a:t>
            </a:r>
          </a:p>
          <a:p>
            <a:r>
              <a:rPr lang="cs-CZ" dirty="0" smtClean="0"/>
              <a:t>BEBE FROM SK.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27.8.2012]. Dostupný na WWW: http://cs.wikipedia.org/wiki/Soubor:Cometorbit.sk.png  </a:t>
            </a:r>
          </a:p>
          <a:p>
            <a:r>
              <a:rPr lang="cs-CZ" dirty="0" smtClean="0"/>
              <a:t>NEZNÁMÝ.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27.8.2012]. Dostupný na WWW: http://cs.wikipedia.org/wiki/Soubor:Halebopp031197.jpg </a:t>
            </a:r>
          </a:p>
          <a:p>
            <a:r>
              <a:rPr lang="cs-CZ" dirty="0" smtClean="0"/>
              <a:t>NASA, ESA.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27.8.2012]. Dostupný na WWW: http://cs.wikipedia.org/wiki/Soubor:Accretion_disk.jpg </a:t>
            </a:r>
          </a:p>
          <a:p>
            <a:r>
              <a:rPr lang="cs-CZ" dirty="0" smtClean="0"/>
              <a:t>NASA, HUI YANG UNIVERSITY OF ILLINOIS ODNURSERY OF NEW STARS.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</a:t>
            </a:r>
            <a:r>
              <a:rPr lang="cs-CZ" smtClean="0"/>
              <a:t>27.8.2012</a:t>
            </a:r>
            <a:r>
              <a:rPr lang="cs-CZ" dirty="0" smtClean="0"/>
              <a:t>]. Dostupný na WWW: http://cs.wikipedia.org/wiki/Soubor:Nursery_of_New_Stars_-_GPN-2000-000972.jpg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368</Words>
  <Application>Microsoft Office PowerPoint</Application>
  <PresentationFormat>Předvádění na obrazovce (4:3)</PresentationFormat>
  <Paragraphs>59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ANOTACE</vt:lpstr>
      <vt:lpstr>VESMÍRNÁ TĚLESA</vt:lpstr>
      <vt:lpstr>GALAXIE</vt:lpstr>
      <vt:lpstr>HVĚZDY</vt:lpstr>
      <vt:lpstr>PLANETY</vt:lpstr>
      <vt:lpstr>MĚSÍCE</vt:lpstr>
      <vt:lpstr>KOMETY</vt:lpstr>
      <vt:lpstr>ČERNÉ DÍRY</vt:lpstr>
      <vt:lpstr>MLHOVINY</vt:lpstr>
      <vt:lpstr>ZÁKLADNÍ INFORMACE  K ZAPAMATOVÁNÍ</vt:lpstr>
      <vt:lpstr>OPAKOVÁNÍ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VESMÍRNÁ TĚLESA</dc:title>
  <dc:creator>ucitel</dc:creator>
  <cp:lastModifiedBy>ucitel</cp:lastModifiedBy>
  <cp:revision>16</cp:revision>
  <dcterms:created xsi:type="dcterms:W3CDTF">2012-12-02T09:07:55Z</dcterms:created>
  <dcterms:modified xsi:type="dcterms:W3CDTF">2013-01-05T16:41:50Z</dcterms:modified>
</cp:coreProperties>
</file>