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0" r:id="rId2"/>
    <p:sldId id="260" r:id="rId3"/>
    <p:sldId id="256" r:id="rId4"/>
    <p:sldId id="262" r:id="rId5"/>
    <p:sldId id="261" r:id="rId6"/>
    <p:sldId id="263" r:id="rId7"/>
    <p:sldId id="267" r:id="rId8"/>
    <p:sldId id="266" r:id="rId9"/>
    <p:sldId id="269" r:id="rId10"/>
    <p:sldId id="265" r:id="rId11"/>
    <p:sldId id="257" r:id="rId12"/>
    <p:sldId id="271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36959B-DB31-4671-B5C4-6133BC064D74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4C4999-8AFB-4A04-9ADE-6D33BADEE3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4C4999-8AFB-4A04-9ADE-6D33BADEE390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2EF55-99E4-4C6F-BBEC-8612CAAD5F4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8A175-C7C2-45DE-896F-B1D8B9792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2EF55-99E4-4C6F-BBEC-8612CAAD5F4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8A175-C7C2-45DE-896F-B1D8B9792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2EF55-99E4-4C6F-BBEC-8612CAAD5F4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8A175-C7C2-45DE-896F-B1D8B9792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2EF55-99E4-4C6F-BBEC-8612CAAD5F4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8A175-C7C2-45DE-896F-B1D8B9792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2EF55-99E4-4C6F-BBEC-8612CAAD5F4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8A175-C7C2-45DE-896F-B1D8B9792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2EF55-99E4-4C6F-BBEC-8612CAAD5F4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8A175-C7C2-45DE-896F-B1D8B9792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2EF55-99E4-4C6F-BBEC-8612CAAD5F4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8A175-C7C2-45DE-896F-B1D8B9792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2EF55-99E4-4C6F-BBEC-8612CAAD5F4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8A175-C7C2-45DE-896F-B1D8B9792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2EF55-99E4-4C6F-BBEC-8612CAAD5F4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8A175-C7C2-45DE-896F-B1D8B9792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2EF55-99E4-4C6F-BBEC-8612CAAD5F4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8A175-C7C2-45DE-896F-B1D8B9792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2EF55-99E4-4C6F-BBEC-8612CAAD5F4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08A175-C7C2-45DE-896F-B1D8B9792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B2EF55-99E4-4C6F-BBEC-8612CAAD5F43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08A175-C7C2-45DE-896F-B1D8B97928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00034" y="357166"/>
          <a:ext cx="7929564" cy="423634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 32_INOVACE_2009_Z.síť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Zeměpisná síť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9.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9. 2012 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 11.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85794"/>
            <a:ext cx="9144000" cy="6072206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</a:t>
            </a:r>
            <a:r>
              <a:rPr lang="cs-CZ" b="1" dirty="0" smtClean="0"/>
              <a:t>orientaci na </a:t>
            </a:r>
            <a:r>
              <a:rPr lang="cs-CZ" b="1" dirty="0" smtClean="0"/>
              <a:t>Zemi pomocí zeměpisné sítě.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a obrázků 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ročníku.</a:t>
            </a:r>
          </a:p>
          <a:p>
            <a:pPr>
              <a:buNone/>
            </a:pPr>
            <a:r>
              <a:rPr lang="cs-CZ" b="1" dirty="0" smtClean="0"/>
              <a:t> Šablona EU peníze školám ZŠ » III/2 Výuka prostřednictvím ICT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2">
                    <a:lumMod val="50000"/>
                  </a:schemeClr>
                </a:solidFill>
              </a:rPr>
              <a:t>ZEMĚPISNÁ SÍŤ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ROVNÍK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9458" name="Picture 2" descr="Soubor:LocationOcean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836" y="1643050"/>
            <a:ext cx="9127164" cy="4643446"/>
          </a:xfrm>
          <a:prstGeom prst="rect">
            <a:avLst/>
          </a:prstGeom>
          <a:noFill/>
        </p:spPr>
      </p:pic>
      <p:cxnSp>
        <p:nvCxnSpPr>
          <p:cNvPr id="5" name="Přímá spojovací čára 4"/>
          <p:cNvCxnSpPr/>
          <p:nvPr/>
        </p:nvCxnSpPr>
        <p:spPr>
          <a:xfrm>
            <a:off x="0" y="4000504"/>
            <a:ext cx="9144000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Zaoblený obdélník 7"/>
          <p:cNvSpPr/>
          <p:nvPr/>
        </p:nvSpPr>
        <p:spPr>
          <a:xfrm>
            <a:off x="214282" y="3571876"/>
            <a:ext cx="1714512" cy="3571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ROVNÍK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143504" y="2428868"/>
            <a:ext cx="3286148" cy="9286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SEVERNÍ POLOKOULE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214942" y="4572008"/>
            <a:ext cx="3286148" cy="9286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JIŽNÍ POLOKOULE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 animBg="1"/>
      <p:bldP spid="11" grpId="0" build="allAtOnce" animBg="1"/>
      <p:bldP spid="12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ROVNOBĚŽKY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Soubor:LocationOcean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643050"/>
            <a:ext cx="9144064" cy="4652044"/>
          </a:xfrm>
          <a:prstGeom prst="rect">
            <a:avLst/>
          </a:prstGeom>
          <a:noFill/>
        </p:spPr>
      </p:pic>
      <p:cxnSp>
        <p:nvCxnSpPr>
          <p:cNvPr id="6" name="Přímá spojovací čára 5"/>
          <p:cNvCxnSpPr>
            <a:stCxn id="3074" idx="1"/>
            <a:endCxn id="3074" idx="3"/>
          </p:cNvCxnSpPr>
          <p:nvPr/>
        </p:nvCxnSpPr>
        <p:spPr>
          <a:xfrm rot="10800000" flipH="1">
            <a:off x="0" y="3969072"/>
            <a:ext cx="9144064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aoblený obdélník 16"/>
          <p:cNvSpPr/>
          <p:nvPr/>
        </p:nvSpPr>
        <p:spPr>
          <a:xfrm>
            <a:off x="0" y="3571876"/>
            <a:ext cx="1714512" cy="35719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ROVNÍK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9" name="Přímá spojovací čára 18"/>
          <p:cNvCxnSpPr/>
          <p:nvPr/>
        </p:nvCxnSpPr>
        <p:spPr>
          <a:xfrm rot="10800000">
            <a:off x="285720" y="2928934"/>
            <a:ext cx="8572560" cy="158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rot="10800000">
            <a:off x="1357290" y="2000240"/>
            <a:ext cx="6429420" cy="158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10800000">
            <a:off x="357158" y="5000636"/>
            <a:ext cx="8429684" cy="7143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10800000">
            <a:off x="1357290" y="5857892"/>
            <a:ext cx="6429420" cy="7143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Zaoblený obdélník 37"/>
          <p:cNvSpPr/>
          <p:nvPr/>
        </p:nvSpPr>
        <p:spPr>
          <a:xfrm>
            <a:off x="785786" y="5357826"/>
            <a:ext cx="2286016" cy="35719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ROVNOBĚŽKY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5929322" y="2500306"/>
            <a:ext cx="2286016" cy="35719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ROVNOBĚŽKY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3" name="Přímá spojovací šipka 12"/>
          <p:cNvCxnSpPr/>
          <p:nvPr/>
        </p:nvCxnSpPr>
        <p:spPr>
          <a:xfrm rot="5400000">
            <a:off x="3751257" y="2820983"/>
            <a:ext cx="2357454" cy="1588"/>
          </a:xfrm>
          <a:prstGeom prst="straightConnector1">
            <a:avLst/>
          </a:prstGeom>
          <a:ln w="38100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786050" y="2000240"/>
            <a:ext cx="20002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sz="2800" b="1" dirty="0" smtClean="0"/>
              <a:t>ZEMĚPISNÁ ŠÍŘKA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3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3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uiExpand="1" build="allAtOnce" animBg="1"/>
      <p:bldP spid="38" grpId="0" uiExpand="1" build="allAtOnce" animBg="1"/>
      <p:bldP spid="39" grpId="0" uiExpand="1" build="allAtOnce" animBg="1"/>
      <p:bldP spid="1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ROVNOBĚŽKY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/>
          </a:p>
        </p:txBody>
      </p:sp>
      <p:pic>
        <p:nvPicPr>
          <p:cNvPr id="20482" name="Picture 2" descr="Soubor:LocationOcean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643050"/>
            <a:ext cx="9144000" cy="4652011"/>
          </a:xfrm>
          <a:prstGeom prst="rect">
            <a:avLst/>
          </a:prstGeom>
          <a:noFill/>
        </p:spPr>
      </p:pic>
      <p:cxnSp>
        <p:nvCxnSpPr>
          <p:cNvPr id="5" name="Přímá spojovací čára 4"/>
          <p:cNvCxnSpPr/>
          <p:nvPr/>
        </p:nvCxnSpPr>
        <p:spPr>
          <a:xfrm rot="10800000" flipH="1">
            <a:off x="0" y="4000504"/>
            <a:ext cx="9144064" cy="158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aoblený obdélník 6"/>
          <p:cNvSpPr/>
          <p:nvPr/>
        </p:nvSpPr>
        <p:spPr>
          <a:xfrm>
            <a:off x="0" y="3571876"/>
            <a:ext cx="2571736" cy="35719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ROVNÍK 0°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Dvaatřiceticípá hvězda 7"/>
          <p:cNvSpPr/>
          <p:nvPr/>
        </p:nvSpPr>
        <p:spPr>
          <a:xfrm>
            <a:off x="4429124" y="1500174"/>
            <a:ext cx="357190" cy="357190"/>
          </a:xfrm>
          <a:prstGeom prst="star3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Dvaatřiceticípá hvězda 9"/>
          <p:cNvSpPr/>
          <p:nvPr/>
        </p:nvSpPr>
        <p:spPr>
          <a:xfrm>
            <a:off x="4429124" y="6143644"/>
            <a:ext cx="357190" cy="357190"/>
          </a:xfrm>
          <a:prstGeom prst="star3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4857752" y="1285860"/>
            <a:ext cx="3429024" cy="35719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SEVERNÍ PÓL  90° SZŠ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929190" y="6357958"/>
            <a:ext cx="3429024" cy="35719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JIŽNÍ PÓL  90° JZŠ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 rot="10800000">
            <a:off x="285720" y="2928934"/>
            <a:ext cx="8572560" cy="158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aoblený obdélník 13"/>
          <p:cNvSpPr/>
          <p:nvPr/>
        </p:nvSpPr>
        <p:spPr>
          <a:xfrm>
            <a:off x="928662" y="2428868"/>
            <a:ext cx="3643338" cy="35719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ROVNOBĚŽKA  35° SZŠ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357290" y="5500702"/>
            <a:ext cx="3643338" cy="35719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ROVNOBĚŽKA  70° JZŠ 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6" name="Přímá spojovací čára 15"/>
          <p:cNvCxnSpPr/>
          <p:nvPr/>
        </p:nvCxnSpPr>
        <p:spPr>
          <a:xfrm rot="10800000">
            <a:off x="1285852" y="5929330"/>
            <a:ext cx="6500858" cy="158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build="allAtOnce" animBg="1"/>
      <p:bldP spid="15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NULTÝ POLEDNÍK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/>
          </a:p>
        </p:txBody>
      </p:sp>
      <p:pic>
        <p:nvPicPr>
          <p:cNvPr id="20482" name="Picture 2" descr="Soubor:LocationOcean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643050"/>
            <a:ext cx="9144000" cy="4652011"/>
          </a:xfrm>
          <a:prstGeom prst="rect">
            <a:avLst/>
          </a:prstGeom>
          <a:noFill/>
        </p:spPr>
      </p:pic>
      <p:cxnSp>
        <p:nvCxnSpPr>
          <p:cNvPr id="6" name="Přímá spojovací čára 5"/>
          <p:cNvCxnSpPr/>
          <p:nvPr/>
        </p:nvCxnSpPr>
        <p:spPr>
          <a:xfrm rot="5400000">
            <a:off x="2000232" y="3929066"/>
            <a:ext cx="4643470" cy="7143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Zaoblený obdélník 6"/>
          <p:cNvSpPr/>
          <p:nvPr/>
        </p:nvSpPr>
        <p:spPr>
          <a:xfrm>
            <a:off x="5143504" y="3286124"/>
            <a:ext cx="2643206" cy="9286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VÝCHODNÍ POLOKOULE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857224" y="3286124"/>
            <a:ext cx="2714644" cy="92869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ZÁPADNÍ POLOKOULE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  <p:bldP spid="8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POLEDNÍKY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/>
          </a:p>
        </p:txBody>
      </p:sp>
      <p:pic>
        <p:nvPicPr>
          <p:cNvPr id="20482" name="Picture 2" descr="Soubor:LocationOcean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643050"/>
            <a:ext cx="9144000" cy="4652011"/>
          </a:xfrm>
          <a:prstGeom prst="rect">
            <a:avLst/>
          </a:prstGeom>
          <a:noFill/>
        </p:spPr>
      </p:pic>
      <p:cxnSp>
        <p:nvCxnSpPr>
          <p:cNvPr id="5" name="Přímá spojovací čára 4"/>
          <p:cNvCxnSpPr/>
          <p:nvPr/>
        </p:nvCxnSpPr>
        <p:spPr>
          <a:xfrm rot="5400000">
            <a:off x="2000232" y="3929066"/>
            <a:ext cx="4643470" cy="7143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louk 5"/>
          <p:cNvSpPr/>
          <p:nvPr/>
        </p:nvSpPr>
        <p:spPr>
          <a:xfrm flipH="1">
            <a:off x="2643174" y="1643050"/>
            <a:ext cx="1071570" cy="4643470"/>
          </a:xfrm>
          <a:prstGeom prst="arc">
            <a:avLst>
              <a:gd name="adj1" fmla="val 16060981"/>
              <a:gd name="adj2" fmla="val 5428950"/>
            </a:avLst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 flipH="1">
            <a:off x="1428728" y="1643050"/>
            <a:ext cx="2438416" cy="4643470"/>
          </a:xfrm>
          <a:prstGeom prst="arc">
            <a:avLst>
              <a:gd name="adj1" fmla="val 16060981"/>
              <a:gd name="adj2" fmla="val 5408150"/>
            </a:avLst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>
            <a:off x="6072198" y="1643050"/>
            <a:ext cx="1500198" cy="4643470"/>
          </a:xfrm>
          <a:prstGeom prst="arc">
            <a:avLst>
              <a:gd name="adj1" fmla="val 16060981"/>
              <a:gd name="adj2" fmla="val 5428950"/>
            </a:avLst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>
            <a:off x="5000628" y="1643050"/>
            <a:ext cx="1000132" cy="4643470"/>
          </a:xfrm>
          <a:prstGeom prst="arc">
            <a:avLst>
              <a:gd name="adj1" fmla="val 16060981"/>
              <a:gd name="adj2" fmla="val 5428950"/>
            </a:avLst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0" y="4000504"/>
            <a:ext cx="4357686" cy="1588"/>
          </a:xfrm>
          <a:prstGeom prst="straightConnector1">
            <a:avLst/>
          </a:prstGeom>
          <a:ln w="38100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20482" idx="3"/>
          </p:cNvCxnSpPr>
          <p:nvPr/>
        </p:nvCxnSpPr>
        <p:spPr>
          <a:xfrm flipH="1">
            <a:off x="4286248" y="3969056"/>
            <a:ext cx="4857752" cy="31448"/>
          </a:xfrm>
          <a:prstGeom prst="straightConnector1">
            <a:avLst/>
          </a:prstGeom>
          <a:ln w="38100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0" y="2928934"/>
            <a:ext cx="44291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 ZÁPADNÍ ZEMĚPISNÁ DÉLKA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00628" y="2857496"/>
            <a:ext cx="41433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 VÝCHODNÍ ZEMĚPISNÁ DÉLKA</a:t>
            </a:r>
            <a:endParaRPr lang="cs-CZ" sz="28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3143240" y="5143512"/>
            <a:ext cx="2286016" cy="35719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POLEDNÍKY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uild="p"/>
      <p:bldP spid="21" grpId="0" build="p"/>
      <p:bldP spid="22" grpId="0" build="allAtOnce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POLEDNÍKY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/>
          </a:p>
        </p:txBody>
      </p:sp>
      <p:pic>
        <p:nvPicPr>
          <p:cNvPr id="20482" name="Picture 2" descr="Soubor:LocationOcean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643050"/>
            <a:ext cx="9144000" cy="4652011"/>
          </a:xfrm>
          <a:prstGeom prst="rect">
            <a:avLst/>
          </a:prstGeom>
          <a:noFill/>
        </p:spPr>
      </p:pic>
      <p:cxnSp>
        <p:nvCxnSpPr>
          <p:cNvPr id="5" name="Přímá spojovací čára 4"/>
          <p:cNvCxnSpPr/>
          <p:nvPr/>
        </p:nvCxnSpPr>
        <p:spPr>
          <a:xfrm rot="5400000">
            <a:off x="2000232" y="3929066"/>
            <a:ext cx="4643470" cy="71438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louk 6"/>
          <p:cNvSpPr/>
          <p:nvPr/>
        </p:nvSpPr>
        <p:spPr>
          <a:xfrm flipH="1">
            <a:off x="928662" y="1643050"/>
            <a:ext cx="2938482" cy="4643470"/>
          </a:xfrm>
          <a:prstGeom prst="arc">
            <a:avLst>
              <a:gd name="adj1" fmla="val 16060981"/>
              <a:gd name="adj2" fmla="val 5408150"/>
            </a:avLst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>
            <a:off x="4857752" y="1643050"/>
            <a:ext cx="2357454" cy="4643470"/>
          </a:xfrm>
          <a:prstGeom prst="arc">
            <a:avLst>
              <a:gd name="adj1" fmla="val 16060981"/>
              <a:gd name="adj2" fmla="val 5428950"/>
            </a:avLst>
          </a:prstGeom>
          <a:ln w="317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928662" y="4000504"/>
            <a:ext cx="3357586" cy="1588"/>
          </a:xfrm>
          <a:prstGeom prst="straightConnector1">
            <a:avLst/>
          </a:prstGeom>
          <a:ln w="38100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rot="10800000">
            <a:off x="4357686" y="4000504"/>
            <a:ext cx="2857520" cy="1588"/>
          </a:xfrm>
          <a:prstGeom prst="straightConnector1">
            <a:avLst/>
          </a:prstGeom>
          <a:ln w="38100"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Zaoblený obdélník 23"/>
          <p:cNvSpPr/>
          <p:nvPr/>
        </p:nvSpPr>
        <p:spPr>
          <a:xfrm>
            <a:off x="285720" y="3357562"/>
            <a:ext cx="3143272" cy="35719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POLEDNÍK 140° ZZD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5000628" y="3357562"/>
            <a:ext cx="3286148" cy="35719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POLEDNÍK 110° VZD 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build="allAtOnce" animBg="1"/>
      <p:bldP spid="25" grpId="0" build="allAtOnce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URČENÍ ZEMĚPISNÉ POLOHY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/>
          </a:p>
        </p:txBody>
      </p:sp>
      <p:pic>
        <p:nvPicPr>
          <p:cNvPr id="20482" name="Picture 2" descr="Soubor:LocationOceans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643050"/>
            <a:ext cx="9144000" cy="4652011"/>
          </a:xfrm>
          <a:prstGeom prst="rect">
            <a:avLst/>
          </a:prstGeom>
          <a:noFill/>
        </p:spPr>
      </p:pic>
      <p:sp>
        <p:nvSpPr>
          <p:cNvPr id="5" name="Oblouk 4"/>
          <p:cNvSpPr/>
          <p:nvPr/>
        </p:nvSpPr>
        <p:spPr>
          <a:xfrm flipH="1">
            <a:off x="2285984" y="1643050"/>
            <a:ext cx="2938482" cy="4643470"/>
          </a:xfrm>
          <a:prstGeom prst="arc">
            <a:avLst>
              <a:gd name="adj1" fmla="val 16060981"/>
              <a:gd name="adj2" fmla="val 5408150"/>
            </a:avLst>
          </a:prstGeom>
          <a:ln w="508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2928926" y="5429264"/>
            <a:ext cx="3143272" cy="35719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POLEDNÍK 80° ZZD 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 rot="10800000">
            <a:off x="0" y="3429000"/>
            <a:ext cx="9144000" cy="1588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aoblený obdélník 13"/>
          <p:cNvSpPr/>
          <p:nvPr/>
        </p:nvSpPr>
        <p:spPr>
          <a:xfrm>
            <a:off x="3071802" y="2857496"/>
            <a:ext cx="3643338" cy="35719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ROVNOBĚŽKA  20° SZŠ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5" name="Dvaatřiceticípá hvězda 14"/>
          <p:cNvSpPr/>
          <p:nvPr/>
        </p:nvSpPr>
        <p:spPr>
          <a:xfrm>
            <a:off x="2143108" y="3286124"/>
            <a:ext cx="357190" cy="357190"/>
          </a:xfrm>
          <a:prstGeom prst="star3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Dvaatřiceticípá hvězda 15"/>
          <p:cNvSpPr/>
          <p:nvPr/>
        </p:nvSpPr>
        <p:spPr>
          <a:xfrm>
            <a:off x="357158" y="6357958"/>
            <a:ext cx="357190" cy="357190"/>
          </a:xfrm>
          <a:prstGeom prst="star3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857224" y="6429396"/>
            <a:ext cx="8286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POLHA BODU JE : 80° ZÁPADNÍ ZEMĚPISNÉ DÉLKY  A  20° SEVERNÍ ZEMĚPISNÉ ŠÍŘKY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build="allAtOnce" animBg="1"/>
      <p:bldP spid="14" grpId="0" build="allAtOnce" animBg="1"/>
      <p:bldP spid="16" grpId="0" animBg="1"/>
      <p:bldP spid="1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8586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ZÁKLADNÍ INFORMACE </a:t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 ZAPAMATOVÁNÍ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85860"/>
            <a:ext cx="9144000" cy="5572140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ROVNÍK</a:t>
            </a:r>
            <a:r>
              <a:rPr lang="cs-CZ" dirty="0" smtClean="0"/>
              <a:t> DĚLÍ ZEMĚKOULI NA </a:t>
            </a:r>
            <a:r>
              <a:rPr lang="cs-CZ" b="1" dirty="0" smtClean="0"/>
              <a:t>SEVERNÍ</a:t>
            </a:r>
            <a:r>
              <a:rPr lang="cs-CZ" dirty="0" smtClean="0"/>
              <a:t> A </a:t>
            </a:r>
            <a:r>
              <a:rPr lang="cs-CZ" b="1" dirty="0" smtClean="0"/>
              <a:t>JIŽNÍ;</a:t>
            </a:r>
          </a:p>
          <a:p>
            <a:r>
              <a:rPr lang="cs-CZ" b="1" dirty="0" smtClean="0"/>
              <a:t>ROVNÍK</a:t>
            </a:r>
            <a:r>
              <a:rPr lang="cs-CZ" dirty="0" smtClean="0"/>
              <a:t> MÁ POLOHU </a:t>
            </a:r>
            <a:r>
              <a:rPr lang="cs-CZ" b="1" dirty="0" smtClean="0"/>
              <a:t>0°</a:t>
            </a:r>
            <a:r>
              <a:rPr lang="cs-CZ" dirty="0" smtClean="0"/>
              <a:t>;</a:t>
            </a:r>
          </a:p>
          <a:p>
            <a:r>
              <a:rPr lang="cs-CZ" dirty="0" smtClean="0"/>
              <a:t>ČÁRY ROVNOBĚŽNÉ S ROVNÍKEM SE NAZÝVAJÍ ROVNOBĚŽKY, DOSAHUJÍ HODNOT OD  </a:t>
            </a:r>
            <a:r>
              <a:rPr lang="cs-CZ" b="1" dirty="0" smtClean="0"/>
              <a:t>0° </a:t>
            </a:r>
            <a:r>
              <a:rPr lang="cs-CZ" dirty="0" smtClean="0"/>
              <a:t> DO  </a:t>
            </a:r>
            <a:r>
              <a:rPr lang="cs-CZ" b="1" dirty="0" smtClean="0"/>
              <a:t>90°</a:t>
            </a:r>
            <a:r>
              <a:rPr lang="cs-CZ" dirty="0" smtClean="0"/>
              <a:t>;</a:t>
            </a:r>
          </a:p>
          <a:p>
            <a:r>
              <a:rPr lang="cs-CZ" dirty="0" smtClean="0"/>
              <a:t>ROVNOBĚŽKY NA SEVERNÍ POLOKOULI MĚŘÍ SEVERNÍ ZEMĚPISNOU ŠÍŘKU – </a:t>
            </a:r>
            <a:r>
              <a:rPr lang="cs-CZ" b="1" dirty="0" smtClean="0"/>
              <a:t>SZŠ</a:t>
            </a:r>
            <a:r>
              <a:rPr lang="cs-CZ" dirty="0" smtClean="0"/>
              <a:t>  A ROVNOBĚŽKY NA JIŽNÍ POLOKOULI MĚŘÍ JIŽNÍ ZEMĚPISNOU ŠÍŘKU – </a:t>
            </a:r>
            <a:r>
              <a:rPr lang="cs-CZ" b="1" dirty="0" smtClean="0"/>
              <a:t>JZŠ</a:t>
            </a:r>
            <a:r>
              <a:rPr lang="cs-CZ" dirty="0" smtClean="0"/>
              <a:t>; </a:t>
            </a:r>
          </a:p>
          <a:p>
            <a:r>
              <a:rPr lang="cs-CZ" dirty="0" smtClean="0"/>
              <a:t>ČÁRY SPOJUJÍCÍ ZEMSKÉ PÓLY SE NAZÝVAJÍ </a:t>
            </a:r>
            <a:r>
              <a:rPr lang="cs-CZ" b="1" dirty="0" smtClean="0"/>
              <a:t>POLEDNÍKY</a:t>
            </a:r>
            <a:r>
              <a:rPr lang="cs-CZ" dirty="0" smtClean="0"/>
              <a:t>;</a:t>
            </a:r>
          </a:p>
          <a:p>
            <a:r>
              <a:rPr lang="cs-CZ" dirty="0" smtClean="0"/>
              <a:t>NEJDŮLEŽITĚJŠÍM POLEDNÍKEM JE </a:t>
            </a:r>
            <a:r>
              <a:rPr lang="cs-CZ" b="1" dirty="0" smtClean="0"/>
              <a:t>NULTÝ </a:t>
            </a:r>
            <a:r>
              <a:rPr lang="cs-CZ" dirty="0" smtClean="0"/>
              <a:t>– PROCHÁZÍ LONDÝNEM A DĚLÍ ZEMĚKOULI NA </a:t>
            </a:r>
            <a:r>
              <a:rPr lang="cs-CZ" b="1" dirty="0" smtClean="0"/>
              <a:t>VÝCHODNÍ </a:t>
            </a:r>
            <a:r>
              <a:rPr lang="cs-CZ" dirty="0" smtClean="0"/>
              <a:t>A </a:t>
            </a:r>
            <a:r>
              <a:rPr lang="cs-CZ" b="1" dirty="0" smtClean="0"/>
              <a:t>ZÁPADNÍ</a:t>
            </a:r>
            <a:r>
              <a:rPr lang="cs-CZ" dirty="0" smtClean="0"/>
              <a:t>;</a:t>
            </a:r>
          </a:p>
          <a:p>
            <a:r>
              <a:rPr lang="cs-CZ" dirty="0" smtClean="0"/>
              <a:t>POLEDNÍKY DOSAHUJÍ HODNOT OD  </a:t>
            </a:r>
            <a:r>
              <a:rPr lang="cs-CZ" b="1" dirty="0" smtClean="0"/>
              <a:t>0° </a:t>
            </a:r>
            <a:r>
              <a:rPr lang="cs-CZ" dirty="0" smtClean="0"/>
              <a:t>DO </a:t>
            </a:r>
            <a:r>
              <a:rPr lang="cs-CZ" b="1" dirty="0" smtClean="0"/>
              <a:t>180°</a:t>
            </a:r>
            <a:r>
              <a:rPr lang="cs-CZ" dirty="0" smtClean="0"/>
              <a:t>;  </a:t>
            </a:r>
          </a:p>
          <a:p>
            <a:r>
              <a:rPr lang="cs-CZ" dirty="0" smtClean="0"/>
              <a:t>POLEDNÍKY NA ZÁPADNÍ POLOKOULI MĚŘÍ ZÁPADNÍ ZEMĚPISNOU DÉLKU – </a:t>
            </a:r>
            <a:r>
              <a:rPr lang="cs-CZ" b="1" dirty="0" smtClean="0"/>
              <a:t>ZZD</a:t>
            </a:r>
            <a:r>
              <a:rPr lang="cs-CZ" dirty="0" smtClean="0"/>
              <a:t> A POLEDNÍKY NA VÝCHODNÍ POLOKOULI MĚŘÍ VÝCHODNÍ ZEMĚPISNOU DÉLKU – </a:t>
            </a:r>
            <a:r>
              <a:rPr lang="cs-CZ" b="1" dirty="0" smtClean="0"/>
              <a:t>VZD.</a:t>
            </a: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715436" cy="578647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ČÁRY ROVNOBĚŽNÉ S ROVNÍKEM SE </a:t>
            </a:r>
            <a:r>
              <a:rPr lang="cs-CZ" dirty="0" smtClean="0"/>
              <a:t>NAZÝVAJÍ </a:t>
            </a:r>
            <a:r>
              <a:rPr lang="cs-CZ" dirty="0" smtClean="0"/>
              <a:t>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ROVNOBĚŽKY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 startAt="2"/>
            </a:pPr>
            <a:r>
              <a:rPr lang="cs-CZ" dirty="0" smtClean="0"/>
              <a:t>OTÁZKA </a:t>
            </a:r>
          </a:p>
          <a:p>
            <a:pPr marL="514350" indent="-514350">
              <a:buNone/>
            </a:pPr>
            <a:r>
              <a:rPr lang="cs-CZ" dirty="0" smtClean="0"/>
              <a:t>JAK NAZÝVÁME ČÁRY SPOJUJÍCÍ ZEMSKÉ PÓLY ?</a:t>
            </a:r>
          </a:p>
          <a:p>
            <a:pPr marL="514350" indent="-514350">
              <a:buNone/>
            </a:pPr>
            <a:r>
              <a:rPr lang="cs-CZ" dirty="0" smtClean="0"/>
              <a:t>ODPOVĚĎ :</a:t>
            </a:r>
          </a:p>
          <a:p>
            <a:pPr marL="514350" indent="-514350">
              <a:buNone/>
            </a:pPr>
            <a:r>
              <a:rPr lang="cs-CZ" dirty="0" smtClean="0"/>
              <a:t>POLEDNÍKY</a:t>
            </a:r>
          </a:p>
          <a:p>
            <a:pPr marL="514350" indent="-514350"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4282" y="2643182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14282" y="5572140"/>
            <a:ext cx="8215370" cy="5715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 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00108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85794"/>
            <a:ext cx="9144000" cy="6072206"/>
          </a:xfrm>
        </p:spPr>
        <p:txBody>
          <a:bodyPr/>
          <a:lstStyle/>
          <a:p>
            <a:r>
              <a:rPr lang="cs-CZ" dirty="0" smtClean="0"/>
              <a:t>KERNOW, David.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</a:t>
            </a:r>
            <a:r>
              <a:rPr lang="cs-CZ" smtClean="0"/>
              <a:t>9.9.2012</a:t>
            </a:r>
            <a:r>
              <a:rPr lang="cs-CZ" dirty="0" smtClean="0"/>
              <a:t>]. Dostupný na WWW: http://cs.wikipedia.org/wiki/Soubor:LocationOceans.png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324</Words>
  <Application>Microsoft Office PowerPoint</Application>
  <PresentationFormat>Předvádění na obrazovce (4:3)</PresentationFormat>
  <Paragraphs>72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ANOTACE</vt:lpstr>
      <vt:lpstr>ZEMĚPISNÁ SÍŤ</vt:lpstr>
      <vt:lpstr>ROVNÍK</vt:lpstr>
      <vt:lpstr>ROVNOBĚŽKY</vt:lpstr>
      <vt:lpstr>ROVNOBĚŽKY</vt:lpstr>
      <vt:lpstr> NULTÝ POLEDNÍK</vt:lpstr>
      <vt:lpstr>POLEDNÍKY</vt:lpstr>
      <vt:lpstr>POLEDNÍKY</vt:lpstr>
      <vt:lpstr>URČENÍ ZEMĚPISNÉ POLOHY</vt:lpstr>
      <vt:lpstr>ZÁKLADNÍ INFORMACE  K ZAPAMATOVÁNÍ</vt:lpstr>
      <vt:lpstr>OPAKOVÁNÍ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ORIENTACE NA ZEMI</dc:title>
  <dc:creator>ucitel</dc:creator>
  <cp:lastModifiedBy>Dum</cp:lastModifiedBy>
  <cp:revision>32</cp:revision>
  <dcterms:created xsi:type="dcterms:W3CDTF">2012-12-02T13:06:16Z</dcterms:created>
  <dcterms:modified xsi:type="dcterms:W3CDTF">2013-08-25T08:23:52Z</dcterms:modified>
</cp:coreProperties>
</file>