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656" r:id="rId1"/>
  </p:sldMasterIdLst>
  <p:notesMasterIdLst>
    <p:notesMasterId r:id="rId15"/>
  </p:notesMasterIdLst>
  <p:handoutMasterIdLst>
    <p:handoutMasterId r:id="rId16"/>
  </p:handoutMasterIdLst>
  <p:sldIdLst>
    <p:sldId id="257" r:id="rId2"/>
    <p:sldId id="258" r:id="rId3"/>
    <p:sldId id="259" r:id="rId4"/>
    <p:sldId id="284" r:id="rId5"/>
    <p:sldId id="286" r:id="rId6"/>
    <p:sldId id="287" r:id="rId7"/>
    <p:sldId id="285" r:id="rId8"/>
    <p:sldId id="288" r:id="rId9"/>
    <p:sldId id="290" r:id="rId10"/>
    <p:sldId id="289" r:id="rId11"/>
    <p:sldId id="291" r:id="rId12"/>
    <p:sldId id="293" r:id="rId13"/>
    <p:sldId id="283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FE666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3B4B98B0-60AC-42C2-AFA5-B58CD77FA1E5}" styleName="Světlý styl 1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BC89EF96-8CEA-46FF-86C4-4CE0E7609802}" styleName="Světlý styl 3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485" autoAdjust="0"/>
    <p:restoredTop sz="84574" autoAdjust="0"/>
  </p:normalViewPr>
  <p:slideViewPr>
    <p:cSldViewPr>
      <p:cViewPr varScale="1">
        <p:scale>
          <a:sx n="62" d="100"/>
          <a:sy n="62" d="100"/>
        </p:scale>
        <p:origin x="-1638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3" d="100"/>
          <a:sy n="53" d="100"/>
        </p:scale>
        <p:origin x="-2868" y="-9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8275BD-6694-4376-9EAB-D2B26DD34D48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237BFE-7CBD-4EBC-B252-FF96C7BE301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226808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E86F806-18B5-4C33-BC6C-C31AFA4C8AC0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565BC5F-A73A-4422-8FC9-713438C58E9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92117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7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7F77ED01-D692-4953-8E28-23B57CDF0743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657" r:id="rId1"/>
    <p:sldLayoutId id="2147484658" r:id="rId2"/>
    <p:sldLayoutId id="2147484659" r:id="rId3"/>
    <p:sldLayoutId id="2147484660" r:id="rId4"/>
    <p:sldLayoutId id="2147484661" r:id="rId5"/>
    <p:sldLayoutId id="2147484662" r:id="rId6"/>
    <p:sldLayoutId id="2147484663" r:id="rId7"/>
    <p:sldLayoutId id="2147484664" r:id="rId8"/>
    <p:sldLayoutId id="2147484665" r:id="rId9"/>
    <p:sldLayoutId id="2147484666" r:id="rId10"/>
    <p:sldLayoutId id="2147484667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73872060"/>
              </p:ext>
            </p:extLst>
          </p:nvPr>
        </p:nvGraphicFramePr>
        <p:xfrm>
          <a:off x="1547664" y="1916833"/>
          <a:ext cx="6264696" cy="2350405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82132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628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2000" b="1" smtClean="0">
                        <a:solidFill>
                          <a:srgbClr val="0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smtClean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1187624" y="4509120"/>
            <a:ext cx="741682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+mj-lt"/>
              </a:rPr>
              <a:t>    Název DUM:  </a:t>
            </a:r>
            <a:r>
              <a:rPr lang="cs-CZ" dirty="0" smtClean="0">
                <a:latin typeface="+mj-lt"/>
              </a:rPr>
              <a:t>VY_32_INOVACE</a:t>
            </a:r>
            <a:r>
              <a:rPr lang="cs-CZ" smtClean="0">
                <a:latin typeface="+mj-lt"/>
              </a:rPr>
              <a:t>_ VI _2_15_ Přídavná jména</a:t>
            </a:r>
          </a:p>
          <a:p>
            <a:endParaRPr lang="cs-CZ" b="1" dirty="0">
              <a:latin typeface="+mj-lt"/>
            </a:endParaRPr>
          </a:p>
          <a:p>
            <a:r>
              <a:rPr lang="cs-CZ" b="1" dirty="0" smtClean="0">
                <a:latin typeface="+mj-lt"/>
              </a:rPr>
              <a:t>    Šablona číslo</a:t>
            </a:r>
            <a:r>
              <a:rPr lang="cs-CZ" b="1" smtClean="0">
                <a:latin typeface="+mj-lt"/>
              </a:rPr>
              <a:t>:  VI         </a:t>
            </a:r>
            <a:r>
              <a:rPr lang="cs-CZ" b="1" dirty="0" smtClean="0">
                <a:latin typeface="+mj-lt"/>
              </a:rPr>
              <a:t>Sada číslo:  </a:t>
            </a:r>
            <a:r>
              <a:rPr lang="cs-CZ" dirty="0">
                <a:latin typeface="+mj-lt"/>
              </a:rPr>
              <a:t>2</a:t>
            </a:r>
            <a:r>
              <a:rPr lang="cs-CZ" dirty="0" smtClean="0">
                <a:latin typeface="+mj-lt"/>
              </a:rPr>
              <a:t> </a:t>
            </a:r>
            <a:r>
              <a:rPr lang="cs-CZ" b="1" dirty="0" smtClean="0">
                <a:latin typeface="+mj-lt"/>
              </a:rPr>
              <a:t>       Pořadové </a:t>
            </a:r>
            <a:r>
              <a:rPr lang="cs-CZ" b="1" smtClean="0">
                <a:latin typeface="+mj-lt"/>
              </a:rPr>
              <a:t>číslo DUM: 15</a:t>
            </a:r>
            <a:endParaRPr lang="cs-CZ" dirty="0" smtClean="0">
              <a:latin typeface="+mj-lt"/>
            </a:endParaRPr>
          </a:p>
          <a:p>
            <a:endParaRPr lang="cs-CZ" b="1" dirty="0" smtClean="0">
              <a:latin typeface="+mj-lt"/>
            </a:endParaRPr>
          </a:p>
          <a:p>
            <a:r>
              <a:rPr lang="cs-CZ" b="1" dirty="0" smtClean="0">
                <a:latin typeface="+mj-lt"/>
              </a:rPr>
              <a:t>    Autor: </a:t>
            </a:r>
            <a:r>
              <a:rPr lang="cs-CZ" dirty="0" smtClean="0">
                <a:latin typeface="+mj-lt"/>
              </a:rPr>
              <a:t>Mgr. Radmila Sálová  </a:t>
            </a:r>
            <a:endParaRPr lang="cs-CZ" dirty="0">
              <a:latin typeface="+mj-lt"/>
            </a:endParaRPr>
          </a:p>
        </p:txBody>
      </p:sp>
      <p:pic>
        <p:nvPicPr>
          <p:cNvPr id="9" name="Obrázek 8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3728" y="476672"/>
            <a:ext cx="5000660" cy="150019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7057886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3000">
              <a:schemeClr val="accent1">
                <a:tint val="66000"/>
                <a:satMod val="160000"/>
              </a:schemeClr>
            </a:gs>
            <a:gs pos="11247">
              <a:srgbClr val="F8AAA1"/>
            </a:gs>
            <a:gs pos="23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39552" y="836712"/>
            <a:ext cx="8147248" cy="5183088"/>
          </a:xfrm>
        </p:spPr>
        <p:txBody>
          <a:bodyPr>
            <a:normAutofit lnSpcReduction="10000"/>
          </a:bodyPr>
          <a:lstStyle/>
          <a:p>
            <a:r>
              <a:rPr lang="cs-CZ" dirty="0" smtClean="0">
                <a:latin typeface="Book Antiqua" pitchFamily="18" charset="0"/>
                <a:cs typeface="Arial" pitchFamily="34" charset="0"/>
              </a:rPr>
              <a:t>Anotace</a:t>
            </a:r>
            <a:r>
              <a:rPr lang="cs-CZ" smtClean="0">
                <a:latin typeface="Book Antiqua" pitchFamily="18" charset="0"/>
                <a:cs typeface="Arial" pitchFamily="34" charset="0"/>
              </a:rPr>
              <a:t>: Přídavná jména – jmenné tvary a opakování učiva z 5. ročníku.</a:t>
            </a:r>
          </a:p>
          <a:p>
            <a:r>
              <a:rPr lang="cs-CZ" smtClean="0">
                <a:latin typeface="Book Antiqua" pitchFamily="18" charset="0"/>
                <a:cs typeface="Arial" pitchFamily="34" charset="0"/>
              </a:rPr>
              <a:t>Očekávaný </a:t>
            </a:r>
            <a:r>
              <a:rPr lang="cs-CZ" dirty="0" smtClean="0">
                <a:latin typeface="Book Antiqua" pitchFamily="18" charset="0"/>
                <a:cs typeface="Arial" pitchFamily="34" charset="0"/>
              </a:rPr>
              <a:t>výstup</a:t>
            </a:r>
            <a:r>
              <a:rPr lang="cs-CZ" smtClean="0">
                <a:latin typeface="Book Antiqua" pitchFamily="18" charset="0"/>
                <a:cs typeface="Arial" pitchFamily="34" charset="0"/>
              </a:rPr>
              <a:t>: Žáci rozliší druhy přídavných jmen, správně tvoří jmenné tvary a především příd. jm. přivlastňovací.</a:t>
            </a:r>
          </a:p>
          <a:p>
            <a:r>
              <a:rPr lang="cs-CZ" smtClean="0">
                <a:latin typeface="Book Antiqua" pitchFamily="18" charset="0"/>
                <a:cs typeface="Arial" pitchFamily="34" charset="0"/>
              </a:rPr>
              <a:t>Druh učebního materiálu: prezentace</a:t>
            </a:r>
          </a:p>
          <a:p>
            <a:r>
              <a:rPr lang="cs-CZ" smtClean="0">
                <a:latin typeface="Book Antiqua" pitchFamily="18" charset="0"/>
                <a:cs typeface="Arial" pitchFamily="34" charset="0"/>
              </a:rPr>
              <a:t>Typická </a:t>
            </a:r>
            <a:r>
              <a:rPr lang="cs-CZ" dirty="0" smtClean="0">
                <a:latin typeface="Book Antiqua" pitchFamily="18" charset="0"/>
                <a:cs typeface="Arial" pitchFamily="34" charset="0"/>
              </a:rPr>
              <a:t>věková skupina: 13 </a:t>
            </a:r>
            <a:r>
              <a:rPr lang="cs-CZ" smtClean="0">
                <a:latin typeface="Book Antiqua" pitchFamily="18" charset="0"/>
                <a:cs typeface="Arial" pitchFamily="34" charset="0"/>
              </a:rPr>
              <a:t>– 15 </a:t>
            </a:r>
            <a:r>
              <a:rPr lang="cs-CZ" dirty="0" smtClean="0">
                <a:latin typeface="Book Antiqua" pitchFamily="18" charset="0"/>
                <a:cs typeface="Arial" pitchFamily="34" charset="0"/>
              </a:rPr>
              <a:t>let</a:t>
            </a:r>
          </a:p>
          <a:p>
            <a:r>
              <a:rPr lang="cs-CZ" dirty="0" smtClean="0">
                <a:latin typeface="Book Antiqua" pitchFamily="18" charset="0"/>
                <a:cs typeface="Arial" pitchFamily="34" charset="0"/>
              </a:rPr>
              <a:t>Klíčová slova</a:t>
            </a:r>
            <a:r>
              <a:rPr lang="cs-CZ" smtClean="0">
                <a:latin typeface="Book Antiqua" pitchFamily="18" charset="0"/>
                <a:cs typeface="Arial" pitchFamily="34" charset="0"/>
              </a:rPr>
              <a:t>: příd. jm. tvrdá, měkká, přivlastňovací, jmenné tvary</a:t>
            </a:r>
          </a:p>
          <a:p>
            <a:r>
              <a:rPr lang="cs-CZ" smtClean="0">
                <a:latin typeface="Book Antiqua" pitchFamily="18" charset="0"/>
                <a:cs typeface="Arial" pitchFamily="34" charset="0"/>
              </a:rPr>
              <a:t>Pomůcky a materiál: PC, sešit </a:t>
            </a:r>
          </a:p>
          <a:p>
            <a:r>
              <a:rPr lang="cs-CZ" smtClean="0">
                <a:latin typeface="Book Antiqua" pitchFamily="18" charset="0"/>
                <a:cs typeface="Arial" pitchFamily="34" charset="0"/>
              </a:rPr>
              <a:t>Ověřeno :  21. 2. 2013</a:t>
            </a:r>
          </a:p>
          <a:p>
            <a:r>
              <a:rPr lang="cs-CZ">
                <a:latin typeface="Book Antiqua" pitchFamily="18" charset="0"/>
                <a:cs typeface="Arial" pitchFamily="34" charset="0"/>
              </a:rPr>
              <a:t>V</a:t>
            </a:r>
            <a:r>
              <a:rPr lang="cs-CZ" smtClean="0">
                <a:latin typeface="Book Antiqua" pitchFamily="18" charset="0"/>
                <a:cs typeface="Arial" pitchFamily="34" charset="0"/>
              </a:rPr>
              <a:t>e třídě: 6.A</a:t>
            </a:r>
          </a:p>
        </p:txBody>
      </p:sp>
    </p:spTree>
    <p:extLst>
      <p:ext uri="{BB962C8B-B14F-4D97-AF65-F5344CB8AC3E}">
        <p14:creationId xmlns:p14="http://schemas.microsoft.com/office/powerpoint/2010/main" val="17291458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71600" y="980728"/>
            <a:ext cx="7200800" cy="5145752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Book Antiqua" pitchFamily="18" charset="0"/>
              </a:rPr>
              <a:t>Metodické zhodnocení a popis práce s digitálním učebním materiálem:</a:t>
            </a:r>
          </a:p>
          <a:p>
            <a:pPr marL="45720" indent="0">
              <a:buNone/>
            </a:pPr>
            <a:endParaRPr lang="cs-CZ" dirty="0" smtClean="0">
              <a:latin typeface="Book Antiqua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mtClean="0">
                <a:latin typeface="Book Antiqua" pitchFamily="18" charset="0"/>
              </a:rPr>
              <a:t>Žáci si zopakují učivo o přídavných jménech, rozlišují jejich druhy.</a:t>
            </a:r>
          </a:p>
          <a:p>
            <a:pPr>
              <a:buFont typeface="Wingdings" pitchFamily="2" charset="2"/>
              <a:buChar char="Ø"/>
            </a:pPr>
            <a:r>
              <a:rPr lang="cs-CZ" smtClean="0">
                <a:latin typeface="Book Antiqua" pitchFamily="18" charset="0"/>
              </a:rPr>
              <a:t>Seznámí se s tvořením </a:t>
            </a:r>
            <a:r>
              <a:rPr lang="cs-CZ" smtClean="0">
                <a:latin typeface="Book Antiqua" pitchFamily="18" charset="0"/>
              </a:rPr>
              <a:t> </a:t>
            </a:r>
            <a:r>
              <a:rPr lang="cs-CZ" smtClean="0">
                <a:latin typeface="Book Antiqua" pitchFamily="18" charset="0"/>
              </a:rPr>
              <a:t>jmenných tvarů přídavných jmen tvrdých.</a:t>
            </a:r>
          </a:p>
          <a:p>
            <a:pPr>
              <a:buFont typeface="Wingdings" pitchFamily="2" charset="2"/>
              <a:buChar char="Ø"/>
            </a:pPr>
            <a:r>
              <a:rPr lang="cs-CZ" smtClean="0">
                <a:latin typeface="Book Antiqua" pitchFamily="18" charset="0"/>
              </a:rPr>
              <a:t>Důraz je kladen na správné tvoření a užívání přídavných jmen přivlastňovacích.   </a:t>
            </a:r>
          </a:p>
        </p:txBody>
      </p:sp>
    </p:spTree>
    <p:extLst>
      <p:ext uri="{BB962C8B-B14F-4D97-AF65-F5344CB8AC3E}">
        <p14:creationId xmlns:p14="http://schemas.microsoft.com/office/powerpoint/2010/main" val="35135257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74638"/>
            <a:ext cx="8147248" cy="1143000"/>
          </a:xfrm>
        </p:spPr>
        <p:txBody>
          <a:bodyPr/>
          <a:lstStyle/>
          <a:p>
            <a:pPr algn="ctr"/>
            <a:r>
              <a:rPr lang="cs-CZ" b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Přídavná jména</a:t>
            </a:r>
            <a:endParaRPr lang="cs-CZ" b="1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827584" y="1772816"/>
            <a:ext cx="7859216" cy="4246984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mtClean="0">
                <a:latin typeface="Arial" pitchFamily="34" charset="0"/>
                <a:cs typeface="Arial" pitchFamily="34" charset="0"/>
              </a:rPr>
              <a:t>- </a:t>
            </a:r>
            <a:r>
              <a:rPr lang="cs-CZ">
                <a:latin typeface="Arial" pitchFamily="34" charset="0"/>
                <a:cs typeface="Arial" pitchFamily="34" charset="0"/>
              </a:rPr>
              <a:t>vyjadřují </a:t>
            </a:r>
            <a:r>
              <a:rPr lang="cs-CZ" b="1">
                <a:latin typeface="Arial" pitchFamily="34" charset="0"/>
                <a:cs typeface="Arial" pitchFamily="34" charset="0"/>
              </a:rPr>
              <a:t>vlastnosti podstatných jmen</a:t>
            </a:r>
          </a:p>
          <a:p>
            <a:pPr marL="0" indent="0">
              <a:buNone/>
            </a:pPr>
            <a:r>
              <a:rPr lang="cs-CZ">
                <a:latin typeface="Arial" pitchFamily="34" charset="0"/>
                <a:cs typeface="Arial" pitchFamily="34" charset="0"/>
              </a:rPr>
              <a:t>- ptáme se </a:t>
            </a:r>
            <a:r>
              <a:rPr lang="cs-CZ" smtClean="0">
                <a:latin typeface="Arial" pitchFamily="34" charset="0"/>
                <a:cs typeface="Arial" pitchFamily="34" charset="0"/>
              </a:rPr>
              <a:t>otázkami </a:t>
            </a:r>
            <a:r>
              <a:rPr lang="cs-CZ">
                <a:latin typeface="Arial" pitchFamily="34" charset="0"/>
                <a:cs typeface="Arial" pitchFamily="34" charset="0"/>
              </a:rPr>
              <a:t>: jaký?, který?, čí?</a:t>
            </a:r>
          </a:p>
          <a:p>
            <a:pPr marL="0" indent="0">
              <a:buNone/>
            </a:pPr>
            <a:r>
              <a:rPr lang="cs-CZ" smtClean="0">
                <a:latin typeface="Arial" pitchFamily="34" charset="0"/>
                <a:cs typeface="Arial" pitchFamily="34" charset="0"/>
              </a:rPr>
              <a:t>- patří mezi ohebné slovní druhy </a:t>
            </a:r>
            <a:r>
              <a:rPr lang="cs-CZ">
                <a:latin typeface="Arial" pitchFamily="34" charset="0"/>
                <a:cs typeface="Arial" pitchFamily="34" charset="0"/>
              </a:rPr>
              <a:t>– </a:t>
            </a:r>
            <a:r>
              <a:rPr lang="cs-CZ" b="1" smtClean="0">
                <a:latin typeface="Arial" pitchFamily="34" charset="0"/>
                <a:cs typeface="Arial" pitchFamily="34" charset="0"/>
              </a:rPr>
              <a:t>skloňují se</a:t>
            </a:r>
          </a:p>
          <a:p>
            <a:pPr marL="0" indent="0">
              <a:buNone/>
            </a:pPr>
            <a:r>
              <a:rPr lang="cs-CZ" smtClean="0">
                <a:latin typeface="Arial" pitchFamily="34" charset="0"/>
                <a:cs typeface="Arial" pitchFamily="34" charset="0"/>
              </a:rPr>
              <a:t>- s podst. jmény se shodují v rodu, čísle a pádu</a:t>
            </a:r>
            <a:endParaRPr lang="cs-CZ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>
                <a:latin typeface="Arial" pitchFamily="34" charset="0"/>
                <a:cs typeface="Arial" pitchFamily="34" charset="0"/>
              </a:rPr>
              <a:t>- určujeme </a:t>
            </a:r>
            <a:r>
              <a:rPr lang="cs-CZ" smtClean="0">
                <a:latin typeface="Arial" pitchFamily="34" charset="0"/>
                <a:cs typeface="Arial" pitchFamily="34" charset="0"/>
              </a:rPr>
              <a:t>:</a:t>
            </a:r>
            <a:endParaRPr lang="cs-CZ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>
                <a:latin typeface="Arial" pitchFamily="34" charset="0"/>
                <a:cs typeface="Arial" pitchFamily="34" charset="0"/>
              </a:rPr>
              <a:t>   -pád</a:t>
            </a:r>
          </a:p>
          <a:p>
            <a:pPr marL="0" indent="0">
              <a:buNone/>
            </a:pPr>
            <a:r>
              <a:rPr lang="cs-CZ">
                <a:latin typeface="Arial" pitchFamily="34" charset="0"/>
                <a:cs typeface="Arial" pitchFamily="34" charset="0"/>
              </a:rPr>
              <a:t>   -číslo</a:t>
            </a:r>
          </a:p>
          <a:p>
            <a:pPr marL="0" indent="0">
              <a:buNone/>
            </a:pPr>
            <a:r>
              <a:rPr lang="cs-CZ">
                <a:latin typeface="Arial" pitchFamily="34" charset="0"/>
                <a:cs typeface="Arial" pitchFamily="34" charset="0"/>
              </a:rPr>
              <a:t>   -rod</a:t>
            </a:r>
          </a:p>
          <a:p>
            <a:pPr marL="0" indent="0">
              <a:buNone/>
            </a:pPr>
            <a:r>
              <a:rPr lang="cs-CZ">
                <a:latin typeface="Arial" pitchFamily="34" charset="0"/>
                <a:cs typeface="Arial" pitchFamily="34" charset="0"/>
              </a:rPr>
              <a:t>   </a:t>
            </a:r>
            <a:r>
              <a:rPr lang="cs-CZ" b="1">
                <a:latin typeface="Arial" pitchFamily="34" charset="0"/>
                <a:cs typeface="Arial" pitchFamily="34" charset="0"/>
              </a:rPr>
              <a:t>-druh a vzor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950519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chemeClr val="tx1"/>
                </a:solidFill>
              </a:rPr>
              <a:t>Úkol č. 1</a:t>
            </a:r>
            <a:endParaRPr lang="cs-CZ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mtClean="0">
                <a:latin typeface="Monotype Corsiva" pitchFamily="66" charset="0"/>
              </a:rPr>
              <a:t>V následujícím textu označ  ( podtrhni či označ barevně ) přídavná jména:</a:t>
            </a:r>
          </a:p>
          <a:p>
            <a:endParaRPr lang="cs-CZ" smtClean="0">
              <a:latin typeface="Monotype Corsiva" pitchFamily="66" charset="0"/>
            </a:endParaRPr>
          </a:p>
          <a:p>
            <a:pPr marL="0" indent="0">
              <a:buNone/>
            </a:pPr>
            <a:r>
              <a:rPr lang="cs-CZ">
                <a:latin typeface="Arial" pitchFamily="34" charset="0"/>
                <a:cs typeface="Arial" pitchFamily="34" charset="0"/>
              </a:rPr>
              <a:t> </a:t>
            </a:r>
            <a:r>
              <a:rPr lang="cs-CZ" smtClean="0">
                <a:latin typeface="Arial" pitchFamily="34" charset="0"/>
                <a:cs typeface="Arial" pitchFamily="34" charset="0"/>
              </a:rPr>
              <a:t>Během krátkých pololetních prázdnin jsem se svým mladším bratrem navštívila naši milou prababičku. Bydlí v krásné roubené chaloupce za malou vesničkou. Za prababiččinou chaloupkou se nachází rozsáhlý smíšený les. Rostou zde štíhlé břízky, vysoké smrky i pokřivené borovice.</a:t>
            </a:r>
          </a:p>
          <a:p>
            <a:pPr marL="0" indent="0">
              <a:buNone/>
            </a:pPr>
            <a:endParaRPr lang="cs-CZ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28412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chemeClr val="tx1"/>
                </a:solidFill>
              </a:rPr>
              <a:t>Úkol č. 1 - řešení</a:t>
            </a:r>
            <a:endParaRPr lang="cs-CZ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mtClean="0">
                <a:latin typeface="Monotype Corsiva" pitchFamily="66" charset="0"/>
              </a:rPr>
              <a:t>V následujícím textu označ  ( podtrhni či označ barevně ) přídavná jména:</a:t>
            </a:r>
          </a:p>
          <a:p>
            <a:endParaRPr lang="cs-CZ" smtClean="0">
              <a:latin typeface="Monotype Corsiva" pitchFamily="66" charset="0"/>
            </a:endParaRPr>
          </a:p>
          <a:p>
            <a:pPr marL="0" indent="0">
              <a:buNone/>
            </a:pPr>
            <a:r>
              <a:rPr lang="cs-CZ">
                <a:latin typeface="Arial" pitchFamily="34" charset="0"/>
                <a:cs typeface="Arial" pitchFamily="34" charset="0"/>
              </a:rPr>
              <a:t> </a:t>
            </a:r>
            <a:r>
              <a:rPr lang="cs-CZ" smtClean="0">
                <a:latin typeface="Arial" pitchFamily="34" charset="0"/>
                <a:cs typeface="Arial" pitchFamily="34" charset="0"/>
              </a:rPr>
              <a:t>Během </a:t>
            </a:r>
            <a:r>
              <a:rPr lang="cs-CZ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krátkých</a:t>
            </a:r>
            <a:r>
              <a:rPr lang="cs-CZ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pololetních</a:t>
            </a:r>
            <a:r>
              <a:rPr lang="cs-CZ" smtClean="0">
                <a:latin typeface="Arial" pitchFamily="34" charset="0"/>
                <a:cs typeface="Arial" pitchFamily="34" charset="0"/>
              </a:rPr>
              <a:t> prázdnin jsem se svým </a:t>
            </a:r>
            <a:r>
              <a:rPr lang="cs-CZ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mladším</a:t>
            </a:r>
            <a:r>
              <a:rPr lang="cs-CZ" smtClean="0">
                <a:latin typeface="Arial" pitchFamily="34" charset="0"/>
                <a:cs typeface="Arial" pitchFamily="34" charset="0"/>
              </a:rPr>
              <a:t> bratrem navštívila naši </a:t>
            </a:r>
            <a:r>
              <a:rPr lang="cs-CZ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milou</a:t>
            </a:r>
            <a:r>
              <a:rPr lang="cs-CZ" smtClean="0">
                <a:latin typeface="Arial" pitchFamily="34" charset="0"/>
                <a:cs typeface="Arial" pitchFamily="34" charset="0"/>
              </a:rPr>
              <a:t> prababičku. Bydlí v </a:t>
            </a:r>
            <a:r>
              <a:rPr lang="cs-CZ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krásné</a:t>
            </a:r>
            <a:r>
              <a:rPr lang="cs-CZ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roubené</a:t>
            </a:r>
            <a:r>
              <a:rPr lang="cs-CZ" smtClean="0">
                <a:latin typeface="Arial" pitchFamily="34" charset="0"/>
                <a:cs typeface="Arial" pitchFamily="34" charset="0"/>
              </a:rPr>
              <a:t> chaloupce za </a:t>
            </a:r>
            <a:r>
              <a:rPr lang="cs-CZ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malou</a:t>
            </a:r>
            <a:r>
              <a:rPr lang="cs-CZ" smtClean="0">
                <a:latin typeface="Arial" pitchFamily="34" charset="0"/>
                <a:cs typeface="Arial" pitchFamily="34" charset="0"/>
              </a:rPr>
              <a:t> vesničkou. Za </a:t>
            </a:r>
            <a:r>
              <a:rPr lang="cs-CZ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prababiččinou</a:t>
            </a:r>
            <a:r>
              <a:rPr lang="cs-CZ" smtClean="0">
                <a:latin typeface="Arial" pitchFamily="34" charset="0"/>
                <a:cs typeface="Arial" pitchFamily="34" charset="0"/>
              </a:rPr>
              <a:t> chaloupkou se nachází </a:t>
            </a:r>
            <a:r>
              <a:rPr lang="cs-CZ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rozsáhlý</a:t>
            </a:r>
            <a:r>
              <a:rPr lang="cs-CZ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smíšený</a:t>
            </a:r>
            <a:r>
              <a:rPr lang="cs-CZ" smtClean="0">
                <a:latin typeface="Arial" pitchFamily="34" charset="0"/>
                <a:cs typeface="Arial" pitchFamily="34" charset="0"/>
              </a:rPr>
              <a:t> les. Rostou zde </a:t>
            </a:r>
            <a:r>
              <a:rPr lang="cs-CZ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štíhlé</a:t>
            </a:r>
            <a:r>
              <a:rPr lang="cs-CZ" smtClean="0">
                <a:latin typeface="Arial" pitchFamily="34" charset="0"/>
                <a:cs typeface="Arial" pitchFamily="34" charset="0"/>
              </a:rPr>
              <a:t> břízky, </a:t>
            </a:r>
            <a:r>
              <a:rPr lang="cs-CZ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vysoké</a:t>
            </a:r>
            <a:r>
              <a:rPr lang="cs-CZ" smtClean="0">
                <a:latin typeface="Arial" pitchFamily="34" charset="0"/>
                <a:cs typeface="Arial" pitchFamily="34" charset="0"/>
              </a:rPr>
              <a:t> smrky i </a:t>
            </a:r>
            <a:r>
              <a:rPr lang="cs-CZ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pokřivené</a:t>
            </a:r>
            <a:r>
              <a:rPr lang="cs-CZ" smtClean="0">
                <a:latin typeface="Arial" pitchFamily="34" charset="0"/>
                <a:cs typeface="Arial" pitchFamily="34" charset="0"/>
              </a:rPr>
              <a:t> borovice.</a:t>
            </a:r>
          </a:p>
          <a:p>
            <a:pPr marL="0" indent="0">
              <a:buNone/>
            </a:pPr>
            <a:endParaRPr lang="cs-CZ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900038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1143000"/>
          </a:xfrm>
        </p:spPr>
        <p:txBody>
          <a:bodyPr/>
          <a:lstStyle/>
          <a:p>
            <a:pPr algn="ctr"/>
            <a:r>
              <a:rPr lang="cs-CZ" b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Druhy přídavných jmen</a:t>
            </a:r>
            <a:endParaRPr lang="cs-CZ" b="1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39552" y="1556792"/>
            <a:ext cx="8147248" cy="4824536"/>
          </a:xfrm>
          <a:solidFill>
            <a:schemeClr val="bg1"/>
          </a:solidFill>
          <a:ln>
            <a:solidFill>
              <a:schemeClr val="bg1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smtClean="0">
                <a:latin typeface="Arial" pitchFamily="34" charset="0"/>
                <a:cs typeface="Arial" pitchFamily="34" charset="0"/>
              </a:rPr>
              <a:t>1. přídavná jména tvrdá</a:t>
            </a:r>
          </a:p>
          <a:p>
            <a:pPr marL="0" indent="0">
              <a:buNone/>
            </a:pPr>
            <a:r>
              <a:rPr lang="cs-CZ" smtClean="0">
                <a:latin typeface="Arial" pitchFamily="34" charset="0"/>
                <a:cs typeface="Arial" pitchFamily="34" charset="0"/>
              </a:rPr>
              <a:t>    vzory: </a:t>
            </a:r>
            <a:r>
              <a:rPr lang="cs-CZ" u="sng" smtClean="0">
                <a:latin typeface="Arial" pitchFamily="34" charset="0"/>
                <a:cs typeface="Arial" pitchFamily="34" charset="0"/>
              </a:rPr>
              <a:t>mladý, mladá, mladé</a:t>
            </a:r>
          </a:p>
          <a:p>
            <a:pPr marL="0" indent="0">
              <a:buNone/>
            </a:pPr>
            <a:r>
              <a:rPr lang="cs-CZ" smtClean="0">
                <a:latin typeface="Arial" pitchFamily="34" charset="0"/>
                <a:cs typeface="Arial" pitchFamily="34" charset="0"/>
              </a:rPr>
              <a:t>č. j.</a:t>
            </a:r>
          </a:p>
          <a:p>
            <a:pPr marL="0" indent="0">
              <a:buNone/>
            </a:pPr>
            <a:r>
              <a:rPr lang="cs-CZ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i="1" smtClean="0">
                <a:latin typeface="Arial" pitchFamily="34" charset="0"/>
                <a:cs typeface="Arial" pitchFamily="34" charset="0"/>
              </a:rPr>
              <a:t>nový spolužák, nový dům, nová dívka, nové auto</a:t>
            </a:r>
          </a:p>
          <a:p>
            <a:pPr marL="0" indent="0">
              <a:buNone/>
            </a:pPr>
            <a:r>
              <a:rPr lang="cs-CZ" smtClean="0">
                <a:latin typeface="Arial" pitchFamily="34" charset="0"/>
                <a:cs typeface="Arial" pitchFamily="34" charset="0"/>
              </a:rPr>
              <a:t>č. mn.</a:t>
            </a:r>
          </a:p>
          <a:p>
            <a:pPr marL="0" indent="0">
              <a:buNone/>
            </a:pPr>
            <a:r>
              <a:rPr lang="cs-CZ">
                <a:latin typeface="Arial" pitchFamily="34" charset="0"/>
                <a:cs typeface="Arial" pitchFamily="34" charset="0"/>
              </a:rPr>
              <a:t> </a:t>
            </a:r>
            <a:r>
              <a:rPr lang="cs-CZ" i="1" smtClean="0">
                <a:latin typeface="Arial" pitchFamily="34" charset="0"/>
                <a:cs typeface="Arial" pitchFamily="34" charset="0"/>
              </a:rPr>
              <a:t>noví spolužáci, nové domy, nové dívky, nová auta</a:t>
            </a:r>
          </a:p>
          <a:p>
            <a:pPr marL="0" indent="0">
              <a:buNone/>
            </a:pPr>
            <a:r>
              <a:rPr lang="cs-CZ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-í  </a:t>
            </a:r>
            <a:r>
              <a:rPr lang="cs-CZ" smtClean="0">
                <a:latin typeface="Arial" pitchFamily="34" charset="0"/>
                <a:cs typeface="Arial" pitchFamily="34" charset="0"/>
              </a:rPr>
              <a:t>: jen v 1. a 5. p. č. mn. s podst. jm. r. muž. živ.</a:t>
            </a:r>
          </a:p>
          <a:p>
            <a:pPr marL="0" indent="0">
              <a:buNone/>
            </a:pPr>
            <a:r>
              <a:rPr lang="cs-CZ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  <a:r>
              <a:rPr lang="cs-CZ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    milí přátelé, drazí hosté !</a:t>
            </a:r>
          </a:p>
          <a:p>
            <a:pPr marL="0" indent="0">
              <a:buNone/>
            </a:pPr>
            <a:r>
              <a:rPr lang="cs-CZ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- ými </a:t>
            </a:r>
            <a:r>
              <a:rPr lang="cs-CZ" smtClean="0">
                <a:latin typeface="Arial" pitchFamily="34" charset="0"/>
                <a:cs typeface="Arial" pitchFamily="34" charset="0"/>
              </a:rPr>
              <a:t>: v 7. p. č. mn. ve všech rodech</a:t>
            </a:r>
          </a:p>
          <a:p>
            <a:pPr marL="0" indent="0">
              <a:buNone/>
            </a:pPr>
            <a:r>
              <a:rPr lang="cs-CZ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     s veselými ( přáteli, spolužačkami, koťaty )  </a:t>
            </a:r>
            <a:endParaRPr lang="cs-CZ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416005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1143000"/>
          </a:xfrm>
        </p:spPr>
        <p:txBody>
          <a:bodyPr/>
          <a:lstStyle/>
          <a:p>
            <a:pPr algn="ctr"/>
            <a:r>
              <a:rPr lang="cs-CZ" b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Druhy přídavných jmen</a:t>
            </a:r>
            <a:endParaRPr lang="cs-CZ" b="1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39552" y="1556792"/>
            <a:ext cx="8147248" cy="4824536"/>
          </a:xfrm>
          <a:solidFill>
            <a:schemeClr val="bg1"/>
          </a:solidFill>
          <a:ln>
            <a:solidFill>
              <a:schemeClr val="bg1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smtClean="0">
                <a:latin typeface="Arial" pitchFamily="34" charset="0"/>
                <a:cs typeface="Arial" pitchFamily="34" charset="0"/>
              </a:rPr>
              <a:t>2.  přídavná jména měkká</a:t>
            </a:r>
          </a:p>
          <a:p>
            <a:pPr marL="0" indent="0">
              <a:buNone/>
            </a:pPr>
            <a:r>
              <a:rPr lang="cs-CZ" smtClean="0">
                <a:latin typeface="Arial" pitchFamily="34" charset="0"/>
                <a:cs typeface="Arial" pitchFamily="34" charset="0"/>
              </a:rPr>
              <a:t>    vzory: </a:t>
            </a:r>
            <a:r>
              <a:rPr lang="cs-CZ" u="sng" smtClean="0">
                <a:latin typeface="Arial" pitchFamily="34" charset="0"/>
                <a:cs typeface="Arial" pitchFamily="34" charset="0"/>
              </a:rPr>
              <a:t>jarní, jarní, jarní</a:t>
            </a:r>
          </a:p>
          <a:p>
            <a:pPr marL="0" indent="0">
              <a:buNone/>
            </a:pPr>
            <a:r>
              <a:rPr lang="cs-CZ" smtClean="0">
                <a:latin typeface="Arial" pitchFamily="34" charset="0"/>
                <a:cs typeface="Arial" pitchFamily="34" charset="0"/>
              </a:rPr>
              <a:t>č. j.</a:t>
            </a:r>
          </a:p>
          <a:p>
            <a:pPr marL="0" indent="0">
              <a:buNone/>
            </a:pPr>
            <a:r>
              <a:rPr lang="cs-CZ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i="1" smtClean="0">
                <a:latin typeface="Arial" pitchFamily="34" charset="0"/>
                <a:cs typeface="Arial" pitchFamily="34" charset="0"/>
              </a:rPr>
              <a:t>cizí pes, cizí dům, cizí zahrada, cizí auto</a:t>
            </a:r>
          </a:p>
          <a:p>
            <a:pPr marL="0" indent="0">
              <a:buNone/>
            </a:pPr>
            <a:r>
              <a:rPr lang="cs-CZ" smtClean="0">
                <a:latin typeface="Arial" pitchFamily="34" charset="0"/>
                <a:cs typeface="Arial" pitchFamily="34" charset="0"/>
              </a:rPr>
              <a:t>č. mn.</a:t>
            </a:r>
          </a:p>
          <a:p>
            <a:pPr marL="0" indent="0">
              <a:buNone/>
            </a:pPr>
            <a:r>
              <a:rPr lang="cs-CZ">
                <a:latin typeface="Arial" pitchFamily="34" charset="0"/>
                <a:cs typeface="Arial" pitchFamily="34" charset="0"/>
              </a:rPr>
              <a:t> </a:t>
            </a:r>
            <a:r>
              <a:rPr lang="cs-CZ" i="1" smtClean="0">
                <a:latin typeface="Arial" pitchFamily="34" charset="0"/>
                <a:cs typeface="Arial" pitchFamily="34" charset="0"/>
              </a:rPr>
              <a:t>cizí psi, cizí domy, cizí zahrady, cizí auta</a:t>
            </a:r>
          </a:p>
          <a:p>
            <a:pPr marL="0" indent="0">
              <a:buNone/>
            </a:pPr>
            <a:r>
              <a:rPr lang="cs-CZ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-í  </a:t>
            </a:r>
            <a:r>
              <a:rPr lang="cs-CZ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b="1" smtClean="0">
                <a:latin typeface="Arial" pitchFamily="34" charset="0"/>
                <a:cs typeface="Arial" pitchFamily="34" charset="0"/>
              </a:rPr>
              <a:t>vždy</a:t>
            </a:r>
            <a:endParaRPr lang="cs-CZ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  <a:r>
              <a:rPr lang="cs-CZ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    jarní bouřky, cizímu člověku, motýlími křídly, soví</a:t>
            </a:r>
          </a:p>
          <a:p>
            <a:pPr marL="0" indent="0">
              <a:buNone/>
            </a:pPr>
            <a:r>
              <a:rPr lang="cs-CZ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  <a:r>
              <a:rPr lang="cs-CZ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    houkání, z hovězího masa, psími chlupy</a:t>
            </a:r>
            <a:endParaRPr lang="cs-CZ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451677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chemeClr val="tx1"/>
                </a:solidFill>
              </a:rPr>
              <a:t>Úkol č. 2</a:t>
            </a:r>
            <a:endParaRPr lang="cs-CZ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1560" y="1447800"/>
            <a:ext cx="7992888" cy="4572000"/>
          </a:xfrm>
        </p:spPr>
        <p:txBody>
          <a:bodyPr/>
          <a:lstStyle/>
          <a:p>
            <a:r>
              <a:rPr lang="cs-CZ" smtClean="0">
                <a:latin typeface="Monotype Corsiva" pitchFamily="66" charset="0"/>
              </a:rPr>
              <a:t>Doplň koncovky přídavných jmen :</a:t>
            </a:r>
          </a:p>
          <a:p>
            <a:pPr marL="0" indent="0">
              <a:buNone/>
            </a:pPr>
            <a:endParaRPr lang="cs-CZ">
              <a:latin typeface="Monotype Corsiva" pitchFamily="66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mtClean="0">
                <a:latin typeface="Arial" pitchFamily="34" charset="0"/>
                <a:cs typeface="Arial" pitchFamily="34" charset="0"/>
              </a:rPr>
              <a:t>znám__  umělec, z ryz__ho  zlata, prav__  včel__ </a:t>
            </a:r>
          </a:p>
          <a:p>
            <a:pPr marL="0" indent="0">
              <a:buNone/>
            </a:pPr>
            <a:r>
              <a:rPr lang="cs-CZ" smtClean="0">
                <a:latin typeface="Arial" pitchFamily="34" charset="0"/>
                <a:cs typeface="Arial" pitchFamily="34" charset="0"/>
              </a:rPr>
              <a:t>med, spolehliv__  informace, vesel__  přátelé, osl__ </a:t>
            </a:r>
          </a:p>
          <a:p>
            <a:pPr marL="0" indent="0">
              <a:buNone/>
            </a:pPr>
            <a:r>
              <a:rPr lang="cs-CZ" smtClean="0">
                <a:latin typeface="Arial" pitchFamily="34" charset="0"/>
                <a:cs typeface="Arial" pitchFamily="34" charset="0"/>
              </a:rPr>
              <a:t>uši, na čajov__ch  plantážích, důvěřiv__  děvčata, </a:t>
            </a:r>
          </a:p>
          <a:p>
            <a:pPr marL="0" indent="0">
              <a:buNone/>
            </a:pPr>
            <a:r>
              <a:rPr lang="cs-CZ" smtClean="0">
                <a:latin typeface="Arial" pitchFamily="34" charset="0"/>
                <a:cs typeface="Arial" pitchFamily="34" charset="0"/>
              </a:rPr>
              <a:t>holub__  peříčka, jedlov__m__  větvičkami, dospěl__</a:t>
            </a:r>
          </a:p>
          <a:p>
            <a:pPr marL="0" indent="0">
              <a:buNone/>
            </a:pPr>
            <a:r>
              <a:rPr lang="cs-CZ" smtClean="0">
                <a:latin typeface="Arial" pitchFamily="34" charset="0"/>
                <a:cs typeface="Arial" pitchFamily="34" charset="0"/>
              </a:rPr>
              <a:t>muži, vynikajíc__  hokejisté, dívka se světl__m__  </a:t>
            </a:r>
          </a:p>
          <a:p>
            <a:pPr marL="0" indent="0">
              <a:buNone/>
            </a:pPr>
            <a:r>
              <a:rPr lang="cs-CZ" smtClean="0">
                <a:latin typeface="Arial" pitchFamily="34" charset="0"/>
                <a:cs typeface="Arial" pitchFamily="34" charset="0"/>
              </a:rPr>
              <a:t>vlasy, do rozsáhl__ch  bažin, vybíral se mezi obrázkov__m__  a  dobrodružn__m__  knihami</a:t>
            </a:r>
            <a:endParaRPr lang="cs-CZ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094185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1143000"/>
          </a:xfrm>
        </p:spPr>
        <p:txBody>
          <a:bodyPr/>
          <a:lstStyle/>
          <a:p>
            <a:pPr algn="ctr"/>
            <a:r>
              <a:rPr lang="cs-CZ" b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Druhy přídavných jmen</a:t>
            </a:r>
            <a:endParaRPr lang="cs-CZ" b="1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95536" y="1412776"/>
            <a:ext cx="8291264" cy="4968552"/>
          </a:xfrm>
          <a:solidFill>
            <a:schemeClr val="bg1"/>
          </a:solidFill>
          <a:ln>
            <a:solidFill>
              <a:schemeClr val="bg1"/>
            </a:solidFill>
          </a:ln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b="1">
                <a:latin typeface="Arial" pitchFamily="34" charset="0"/>
                <a:cs typeface="Arial" pitchFamily="34" charset="0"/>
              </a:rPr>
              <a:t>3</a:t>
            </a:r>
            <a:r>
              <a:rPr lang="cs-CZ" b="1" smtClean="0">
                <a:latin typeface="Arial" pitchFamily="34" charset="0"/>
                <a:cs typeface="Arial" pitchFamily="34" charset="0"/>
              </a:rPr>
              <a:t>.  přídavná jména přivlastňovací</a:t>
            </a:r>
          </a:p>
          <a:p>
            <a:pPr marL="0" indent="0">
              <a:buNone/>
            </a:pPr>
            <a:r>
              <a:rPr lang="cs-CZ" smtClean="0">
                <a:latin typeface="Arial" pitchFamily="34" charset="0"/>
                <a:cs typeface="Arial" pitchFamily="34" charset="0"/>
              </a:rPr>
              <a:t>    vzory: </a:t>
            </a:r>
            <a:r>
              <a:rPr lang="cs-CZ" u="sng" smtClean="0">
                <a:latin typeface="Arial" pitchFamily="34" charset="0"/>
                <a:cs typeface="Arial" pitchFamily="34" charset="0"/>
              </a:rPr>
              <a:t>otcův, otcova, otcovo</a:t>
            </a:r>
          </a:p>
          <a:p>
            <a:pPr marL="0" indent="0">
              <a:buNone/>
            </a:pPr>
            <a:r>
              <a:rPr lang="cs-CZ" smtClean="0">
                <a:latin typeface="Arial" pitchFamily="34" charset="0"/>
                <a:cs typeface="Arial" pitchFamily="34" charset="0"/>
              </a:rPr>
              <a:t>              </a:t>
            </a:r>
            <a:r>
              <a:rPr lang="cs-CZ" u="sng" smtClean="0">
                <a:latin typeface="Arial" pitchFamily="34" charset="0"/>
                <a:cs typeface="Arial" pitchFamily="34" charset="0"/>
              </a:rPr>
              <a:t> matčin, matčina, matčino</a:t>
            </a:r>
          </a:p>
          <a:p>
            <a:pPr marL="0" indent="0">
              <a:buNone/>
            </a:pPr>
            <a:r>
              <a:rPr lang="cs-CZ" smtClean="0">
                <a:latin typeface="Arial" pitchFamily="34" charset="0"/>
                <a:cs typeface="Arial" pitchFamily="34" charset="0"/>
              </a:rPr>
              <a:t>č. j.</a:t>
            </a:r>
          </a:p>
          <a:p>
            <a:pPr marL="0" indent="0">
              <a:buNone/>
            </a:pPr>
            <a:r>
              <a:rPr lang="cs-CZ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i="1" smtClean="0">
                <a:latin typeface="Arial" pitchFamily="34" charset="0"/>
                <a:cs typeface="Arial" pitchFamily="34" charset="0"/>
              </a:rPr>
              <a:t>otcův přítel, otcův vůz, otcova sestra, otcovo auto</a:t>
            </a:r>
          </a:p>
          <a:p>
            <a:pPr marL="0" indent="0">
              <a:buNone/>
            </a:pPr>
            <a:r>
              <a:rPr lang="cs-CZ" i="1">
                <a:latin typeface="Arial" pitchFamily="34" charset="0"/>
                <a:cs typeface="Arial" pitchFamily="34" charset="0"/>
              </a:rPr>
              <a:t> </a:t>
            </a:r>
            <a:r>
              <a:rPr lang="cs-CZ" i="1" smtClean="0">
                <a:latin typeface="Arial" pitchFamily="34" charset="0"/>
                <a:cs typeface="Arial" pitchFamily="34" charset="0"/>
              </a:rPr>
              <a:t>matčin přítel, matčin vůz, matčina sestra, matčino auto</a:t>
            </a:r>
          </a:p>
          <a:p>
            <a:pPr marL="0" indent="0">
              <a:buNone/>
            </a:pPr>
            <a:r>
              <a:rPr lang="cs-CZ" smtClean="0">
                <a:latin typeface="Arial" pitchFamily="34" charset="0"/>
                <a:cs typeface="Arial" pitchFamily="34" charset="0"/>
              </a:rPr>
              <a:t>č. mn.</a:t>
            </a:r>
          </a:p>
          <a:p>
            <a:pPr marL="0" indent="0">
              <a:buNone/>
            </a:pPr>
            <a:r>
              <a:rPr lang="cs-CZ">
                <a:latin typeface="Arial" pitchFamily="34" charset="0"/>
                <a:cs typeface="Arial" pitchFamily="34" charset="0"/>
              </a:rPr>
              <a:t> </a:t>
            </a:r>
            <a:r>
              <a:rPr lang="cs-CZ" i="1" smtClean="0">
                <a:latin typeface="Arial" pitchFamily="34" charset="0"/>
                <a:cs typeface="Arial" pitchFamily="34" charset="0"/>
              </a:rPr>
              <a:t>otcovi přátelé, otcovy vozy, otcovy sestry, otcova auta</a:t>
            </a:r>
          </a:p>
          <a:p>
            <a:pPr marL="0" indent="0">
              <a:buNone/>
            </a:pPr>
            <a:r>
              <a:rPr lang="cs-CZ" i="1">
                <a:latin typeface="Arial" pitchFamily="34" charset="0"/>
                <a:cs typeface="Arial" pitchFamily="34" charset="0"/>
              </a:rPr>
              <a:t> </a:t>
            </a:r>
            <a:r>
              <a:rPr lang="cs-CZ" i="1" smtClean="0">
                <a:latin typeface="Arial" pitchFamily="34" charset="0"/>
                <a:cs typeface="Arial" pitchFamily="34" charset="0"/>
              </a:rPr>
              <a:t>matčini přátelé, matčiny vozy, matčiny sestry, matčina auta </a:t>
            </a:r>
          </a:p>
          <a:p>
            <a:pPr marL="0" indent="0">
              <a:buNone/>
            </a:pPr>
            <a:r>
              <a:rPr lang="cs-CZ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-í  </a:t>
            </a:r>
            <a:r>
              <a:rPr lang="cs-CZ" smtClean="0">
                <a:latin typeface="Arial" pitchFamily="34" charset="0"/>
                <a:cs typeface="Arial" pitchFamily="34" charset="0"/>
              </a:rPr>
              <a:t>:  jen </a:t>
            </a:r>
            <a:r>
              <a:rPr lang="cs-CZ" b="1" smtClean="0">
                <a:latin typeface="Arial" pitchFamily="34" charset="0"/>
                <a:cs typeface="Arial" pitchFamily="34" charset="0"/>
              </a:rPr>
              <a:t>v 1. p. č. mn. ve spojení s podst. jm. r. muž. živ.</a:t>
            </a:r>
            <a:endParaRPr lang="cs-CZ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  <a:r>
              <a:rPr lang="cs-CZ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    Petrovi přátelé, Markétini bratři, bratrovi holubi</a:t>
            </a:r>
          </a:p>
          <a:p>
            <a:pPr marL="0" indent="0">
              <a:buNone/>
            </a:pPr>
            <a:endParaRPr lang="cs-CZ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424406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chemeClr val="tx1"/>
                </a:solidFill>
              </a:rPr>
              <a:t>Úkol č. 3</a:t>
            </a:r>
            <a:endParaRPr lang="cs-CZ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717504"/>
          </a:xfrm>
        </p:spPr>
        <p:txBody>
          <a:bodyPr/>
          <a:lstStyle/>
          <a:p>
            <a:r>
              <a:rPr lang="cs-CZ" smtClean="0">
                <a:latin typeface="Monotype Corsiva" pitchFamily="66" charset="0"/>
              </a:rPr>
              <a:t>Dokaž, že ovládáš češtinu lépe než většina televizních reportérů , a použij správně přídavné jméno přivlastňovací:</a:t>
            </a:r>
            <a:endParaRPr lang="cs-CZ">
              <a:latin typeface="Monotype Corsiva" pitchFamily="66" charset="0"/>
            </a:endParaRPr>
          </a:p>
          <a:p>
            <a:pPr marL="0" indent="0">
              <a:buNone/>
            </a:pPr>
            <a:r>
              <a:rPr lang="cs-CZ" smtClean="0">
                <a:latin typeface="Arial" pitchFamily="34" charset="0"/>
                <a:cs typeface="Arial" pitchFamily="34" charset="0"/>
              </a:rPr>
              <a:t>Markéty bratr –</a:t>
            </a:r>
          </a:p>
          <a:p>
            <a:pPr marL="0" indent="0">
              <a:buNone/>
            </a:pPr>
            <a:r>
              <a:rPr lang="cs-CZ" smtClean="0">
                <a:latin typeface="Arial" pitchFamily="34" charset="0"/>
                <a:cs typeface="Arial" pitchFamily="34" charset="0"/>
              </a:rPr>
              <a:t>sourozenci od Miloše –</a:t>
            </a:r>
          </a:p>
          <a:p>
            <a:pPr marL="0" indent="0">
              <a:buNone/>
            </a:pPr>
            <a:r>
              <a:rPr lang="cs-CZ" smtClean="0">
                <a:latin typeface="Arial" pitchFamily="34" charset="0"/>
                <a:cs typeface="Arial" pitchFamily="34" charset="0"/>
              </a:rPr>
              <a:t>se sestrou Katky –</a:t>
            </a:r>
          </a:p>
          <a:p>
            <a:pPr marL="0" indent="0">
              <a:buNone/>
            </a:pPr>
            <a:r>
              <a:rPr lang="cs-CZ" smtClean="0">
                <a:latin typeface="Arial" pitchFamily="34" charset="0"/>
                <a:cs typeface="Arial" pitchFamily="34" charset="0"/>
              </a:rPr>
              <a:t>motorka od souseda –</a:t>
            </a:r>
          </a:p>
          <a:p>
            <a:pPr marL="0" indent="0">
              <a:buNone/>
            </a:pPr>
            <a:r>
              <a:rPr lang="cs-CZ" smtClean="0">
                <a:latin typeface="Arial" pitchFamily="34" charset="0"/>
                <a:cs typeface="Arial" pitchFamily="34" charset="0"/>
              </a:rPr>
              <a:t>četl knihu Foglara –</a:t>
            </a:r>
          </a:p>
          <a:p>
            <a:pPr marL="0" indent="0">
              <a:buNone/>
            </a:pPr>
            <a:r>
              <a:rPr lang="cs-CZ" smtClean="0">
                <a:latin typeface="Arial" pitchFamily="34" charset="0"/>
                <a:cs typeface="Arial" pitchFamily="34" charset="0"/>
              </a:rPr>
              <a:t>koláče od maminky –</a:t>
            </a:r>
          </a:p>
          <a:p>
            <a:pPr marL="0" indent="0">
              <a:buNone/>
            </a:pPr>
            <a:r>
              <a:rPr lang="cs-CZ" smtClean="0">
                <a:latin typeface="Arial" pitchFamily="34" charset="0"/>
                <a:cs typeface="Arial" pitchFamily="34" charset="0"/>
              </a:rPr>
              <a:t>Karla přítelkyně –</a:t>
            </a:r>
          </a:p>
          <a:p>
            <a:pPr marL="0" indent="0">
              <a:buNone/>
            </a:pPr>
            <a:r>
              <a:rPr lang="cs-CZ" smtClean="0">
                <a:latin typeface="Arial" pitchFamily="34" charset="0"/>
                <a:cs typeface="Arial" pitchFamily="34" charset="0"/>
              </a:rPr>
              <a:t>k sousedovi Jitky -</a:t>
            </a:r>
          </a:p>
          <a:p>
            <a:pPr marL="0" indent="0">
              <a:buNone/>
            </a:pPr>
            <a:endParaRPr lang="cs-CZ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24918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74638"/>
            <a:ext cx="8147248" cy="1143000"/>
          </a:xfrm>
        </p:spPr>
        <p:txBody>
          <a:bodyPr/>
          <a:lstStyle/>
          <a:p>
            <a:pPr algn="ctr"/>
            <a:r>
              <a:rPr lang="cs-CZ" b="1" smtClean="0">
                <a:solidFill>
                  <a:schemeClr val="tx1"/>
                </a:solidFill>
              </a:rPr>
              <a:t>Jmenné  tvary  přídavných  jmen</a:t>
            </a:r>
            <a:endParaRPr lang="cs-CZ" b="1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1560" y="1412776"/>
            <a:ext cx="8075240" cy="4968552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smtClean="0">
                <a:latin typeface="Arial" pitchFamily="34" charset="0"/>
                <a:cs typeface="Arial" pitchFamily="34" charset="0"/>
              </a:rPr>
              <a:t>- </a:t>
            </a:r>
            <a:r>
              <a:rPr lang="cs-CZ" sz="2400" smtClean="0">
                <a:latin typeface="Arial" pitchFamily="34" charset="0"/>
                <a:cs typeface="Arial" pitchFamily="34" charset="0"/>
              </a:rPr>
              <a:t>užívají se u některých přídavných jmen </a:t>
            </a:r>
            <a:r>
              <a:rPr lang="cs-CZ" sz="2400" b="1" smtClean="0">
                <a:latin typeface="Arial" pitchFamily="34" charset="0"/>
                <a:cs typeface="Arial" pitchFamily="34" charset="0"/>
              </a:rPr>
              <a:t>tvrdých – v 1. (4.) p.</a:t>
            </a:r>
          </a:p>
          <a:p>
            <a:pPr marL="0" indent="0">
              <a:buNone/>
            </a:pPr>
            <a:r>
              <a:rPr lang="cs-CZ" smtClean="0">
                <a:latin typeface="Arial" pitchFamily="34" charset="0"/>
                <a:cs typeface="Arial" pitchFamily="34" charset="0"/>
              </a:rPr>
              <a:t>č. j. :    </a:t>
            </a:r>
            <a:r>
              <a:rPr lang="cs-CZ" b="1" smtClean="0">
                <a:latin typeface="Arial" pitchFamily="34" charset="0"/>
                <a:cs typeface="Arial" pitchFamily="34" charset="0"/>
              </a:rPr>
              <a:t>mlád, mláda, mládo</a:t>
            </a:r>
          </a:p>
          <a:p>
            <a:pPr marL="0" indent="0">
              <a:buNone/>
            </a:pPr>
            <a:r>
              <a:rPr lang="cs-CZ" smtClean="0">
                <a:latin typeface="Arial" pitchFamily="34" charset="0"/>
                <a:cs typeface="Arial" pitchFamily="34" charset="0"/>
              </a:rPr>
              <a:t>č. mn.: </a:t>
            </a:r>
            <a:r>
              <a:rPr lang="cs-CZ" b="1" smtClean="0">
                <a:latin typeface="Arial" pitchFamily="34" charset="0"/>
                <a:cs typeface="Arial" pitchFamily="34" charset="0"/>
              </a:rPr>
              <a:t>mládi – mlády, mlády, mláda</a:t>
            </a:r>
          </a:p>
          <a:p>
            <a:pPr marL="0" indent="0">
              <a:buNone/>
            </a:pPr>
            <a:r>
              <a:rPr lang="cs-CZ" b="1" smtClean="0">
                <a:latin typeface="Arial" pitchFamily="34" charset="0"/>
                <a:cs typeface="Arial" pitchFamily="34" charset="0"/>
              </a:rPr>
              <a:t>          </a:t>
            </a:r>
            <a:r>
              <a:rPr lang="cs-CZ" b="1" smtClean="0">
                <a:latin typeface="Monotype Corsiva" pitchFamily="66" charset="0"/>
                <a:cs typeface="Arial" pitchFamily="34" charset="0"/>
              </a:rPr>
              <a:t>rád, ráda, rádo – rádi, rády, ráda   - </a:t>
            </a:r>
            <a:r>
              <a:rPr lang="cs-CZ" smtClean="0">
                <a:latin typeface="Monotype Corsiva" pitchFamily="66" charset="0"/>
                <a:cs typeface="Arial" pitchFamily="34" charset="0"/>
              </a:rPr>
              <a:t>existuje jen ve jmenném tvaru</a:t>
            </a:r>
            <a:endParaRPr lang="cs-CZ" b="1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400" smtClean="0">
                <a:latin typeface="Arial" pitchFamily="34" charset="0"/>
                <a:cs typeface="Arial" pitchFamily="34" charset="0"/>
              </a:rPr>
              <a:t>Mají tvary jako podstatná jména:</a:t>
            </a:r>
          </a:p>
          <a:p>
            <a:pPr marL="0" indent="0">
              <a:buNone/>
            </a:pPr>
            <a:r>
              <a:rPr lang="cs-CZ" i="1" smtClean="0">
                <a:latin typeface="Arial" pitchFamily="34" charset="0"/>
                <a:cs typeface="Arial" pitchFamily="34" charset="0"/>
              </a:rPr>
              <a:t>pán, hrad, žena, město – páni, hrady, ženy, města</a:t>
            </a:r>
          </a:p>
          <a:p>
            <a:pPr marL="0" indent="0">
              <a:buNone/>
            </a:pPr>
            <a:endParaRPr lang="cs-CZ" i="1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400" smtClean="0">
                <a:latin typeface="Arial" pitchFamily="34" charset="0"/>
                <a:cs typeface="Arial" pitchFamily="34" charset="0"/>
              </a:rPr>
              <a:t>Užívají se v přísudku jmenném se sponou:</a:t>
            </a:r>
          </a:p>
          <a:p>
            <a:pPr marL="0" indent="0">
              <a:buNone/>
            </a:pPr>
            <a:r>
              <a:rPr lang="cs-CZ" i="1" smtClean="0">
                <a:latin typeface="Arial" pitchFamily="34" charset="0"/>
                <a:cs typeface="Arial" pitchFamily="34" charset="0"/>
              </a:rPr>
              <a:t>Bratr je živ a zdráv. – Bratři jsou živi a zdrávi.</a:t>
            </a:r>
          </a:p>
          <a:p>
            <a:pPr marL="0" indent="0">
              <a:buNone/>
            </a:pPr>
            <a:r>
              <a:rPr lang="cs-CZ" i="1" smtClean="0">
                <a:latin typeface="Arial" pitchFamily="34" charset="0"/>
                <a:cs typeface="Arial" pitchFamily="34" charset="0"/>
              </a:rPr>
              <a:t>Sestra je šťastna. – Sestry jsou šťastny.</a:t>
            </a:r>
          </a:p>
          <a:p>
            <a:pPr marL="0" indent="0">
              <a:buNone/>
            </a:pPr>
            <a:r>
              <a:rPr lang="cs-CZ" i="1" smtClean="0">
                <a:latin typeface="Arial" pitchFamily="34" charset="0"/>
                <a:cs typeface="Arial" pitchFamily="34" charset="0"/>
              </a:rPr>
              <a:t>Kotě bylo zvědavo. – Koťata byla zvědava.</a:t>
            </a:r>
          </a:p>
          <a:p>
            <a:pPr marL="0" indent="0">
              <a:buNone/>
            </a:pPr>
            <a:endParaRPr lang="cs-CZ" i="1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289895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000" smtClean="0"/>
              <a:t>Použité zdroje:</a:t>
            </a:r>
            <a:endParaRPr lang="cs-CZ" sz="200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mtClean="0">
                <a:latin typeface="+mj-lt"/>
              </a:rPr>
              <a:t>Zpracováno podle </a:t>
            </a:r>
            <a:r>
              <a:rPr lang="cs-CZ" smtClean="0">
                <a:latin typeface="+mj-lt"/>
              </a:rPr>
              <a:t>V. Styblík, M. Čechová, Z. Hlavsa, A. Tejnor : Přehledná mluvnice češtiny pro základní školy, Fortuna, Praha  1992, ISBN 80-85298-36-8</a:t>
            </a:r>
            <a:endParaRPr lang="cs-CZ" smtClean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7209136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4158</TotalTime>
  <Words>955</Words>
  <Application>Microsoft Office PowerPoint</Application>
  <PresentationFormat>Předvádění na obrazovce (4:3)</PresentationFormat>
  <Paragraphs>110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Jmění</vt:lpstr>
      <vt:lpstr>Prezentace aplikace PowerPoint</vt:lpstr>
      <vt:lpstr>Prezentace aplikace PowerPoint</vt:lpstr>
      <vt:lpstr>Prezentace aplikace PowerPoint</vt:lpstr>
      <vt:lpstr>Přídavná jména</vt:lpstr>
      <vt:lpstr>Úkol č. 1</vt:lpstr>
      <vt:lpstr>Úkol č. 1 - řešení</vt:lpstr>
      <vt:lpstr>Druhy přídavných jmen</vt:lpstr>
      <vt:lpstr>Druhy přídavných jmen</vt:lpstr>
      <vt:lpstr>Úkol č. 2</vt:lpstr>
      <vt:lpstr>Druhy přídavných jmen</vt:lpstr>
      <vt:lpstr>Úkol č. 3</vt:lpstr>
      <vt:lpstr>Jmenné  tvary  přídavných  jmen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salovar</dc:creator>
  <cp:lastModifiedBy>salovar</cp:lastModifiedBy>
  <cp:revision>230</cp:revision>
  <dcterms:created xsi:type="dcterms:W3CDTF">2012-10-28T12:20:09Z</dcterms:created>
  <dcterms:modified xsi:type="dcterms:W3CDTF">2013-08-25T13:10:31Z</dcterms:modified>
</cp:coreProperties>
</file>