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67" r:id="rId3"/>
    <p:sldId id="268" r:id="rId4"/>
    <p:sldId id="258" r:id="rId5"/>
    <p:sldId id="262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71" r:id="rId14"/>
    <p:sldId id="269" r:id="rId15"/>
    <p:sldId id="270" r:id="rId16"/>
    <p:sldId id="272" r:id="rId17"/>
    <p:sldId id="273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FC8FE1-E708-4689-8257-83C98BF93A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2C116-3333-496C-812D-C1B807992F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811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2C116-3333-496C-812D-C1B807992FC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036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F9D5026-D8AB-4398-865A-C6E55D1BB10F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1DEC4F8-32B5-49E9-89FF-4C39AF4F37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1.wav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31.wav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uaRXK_9AM0&amp;NR=1&amp;feature=endscree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0mcy_037w3s" TargetMode="External"/><Relationship Id="rId3" Type="http://schemas.openxmlformats.org/officeDocument/2006/relationships/hyperlink" Target="http://img1.rajce.idnes.cz/d4/1/1964/1964902_8f94882c111eccb84495d485598061be/images/018-vodouch_stribrity.jpg" TargetMode="External"/><Relationship Id="rId7" Type="http://schemas.openxmlformats.org/officeDocument/2006/relationships/hyperlink" Target="http://www.youtube.com/watch?v=fuaRXK_9AM0&amp;NR=1&amp;feature=endscreen" TargetMode="External"/><Relationship Id="rId2" Type="http://schemas.openxmlformats.org/officeDocument/2006/relationships/hyperlink" Target="http://upload.wikimedia.org/wikipedia/commons/thumb/f/f1/Araneus_diadematus_(aka).jpg/225px-Araneus_diadematus_(aka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a/Tarantula_IMG_9229g.JPG/258px-Tarantula_IMG_9229g.JPG" TargetMode="External"/><Relationship Id="rId5" Type="http://schemas.openxmlformats.org/officeDocument/2006/relationships/hyperlink" Target="http://upload.wikimedia.org/wikipedia/commons/thumb/c/cd/Misumena.vatia.beute.wespe.1771.jpg/258px-Misumena.vatia.beute.wespe.1771.jpg" TargetMode="External"/><Relationship Id="rId4" Type="http://schemas.openxmlformats.org/officeDocument/2006/relationships/hyperlink" Target="http://upload.wikimedia.org/wikipedia/commons/thumb/3/36/Katnik_domowy_Tegenaria_domestica2.jpg/258px-Katnik_domowy_Tegenaria_domestic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PAVOUKOVCI 1</a:t>
            </a:r>
            <a:endParaRPr lang="cs-CZ" b="1" u="sng" dirty="0">
              <a:solidFill>
                <a:schemeClr val="bg1"/>
              </a:solidFill>
            </a:endParaRPr>
          </a:p>
        </p:txBody>
      </p:sp>
      <p:pic>
        <p:nvPicPr>
          <p:cNvPr id="1031" name="Picture 7" descr="C:\Documents and Settings\osleha\Local Settings\Temporary Internet Files\Content.IE5\K6163O8I\MC90043625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672" y="83671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osleha\Local Settings\Temporary Internet Files\Content.IE5\0RYYB9U6\MC9003469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02036"/>
            <a:ext cx="1860798" cy="206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4749"/>
            <a:ext cx="5861298" cy="229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0686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6" name="voltage.wav"/>
          </p:stSnd>
        </p:sndAc>
      </p:transition>
    </mc:Choice>
    <mc:Fallback>
      <p:transition spd="slow"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18728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Základní škola Choltice, okres Pardubice - "Učíme se pro život"</a:t>
            </a:r>
          </a:p>
          <a:p>
            <a:endParaRPr lang="cs-CZ" dirty="0"/>
          </a:p>
          <a:p>
            <a:r>
              <a:rPr lang="cs-CZ" dirty="0"/>
              <a:t>Šablona: č. III/2 Inovace a zkvalitnění výuky pomocí ICT</a:t>
            </a:r>
          </a:p>
          <a:p>
            <a:endParaRPr lang="cs-CZ" dirty="0"/>
          </a:p>
          <a:p>
            <a:r>
              <a:rPr lang="cs-CZ" dirty="0"/>
              <a:t>Pořadové číslo: </a:t>
            </a:r>
            <a:r>
              <a:rPr lang="cs-CZ" dirty="0" smtClean="0"/>
              <a:t>11</a:t>
            </a:r>
            <a:endParaRPr lang="cs-CZ" dirty="0"/>
          </a:p>
          <a:p>
            <a:endParaRPr lang="cs-CZ" dirty="0"/>
          </a:p>
          <a:p>
            <a:r>
              <a:rPr lang="cs-CZ" dirty="0"/>
              <a:t>Autor: Ošlejšková Hana</a:t>
            </a:r>
          </a:p>
          <a:p>
            <a:endParaRPr lang="cs-CZ" dirty="0"/>
          </a:p>
          <a:p>
            <a:r>
              <a:rPr lang="cs-CZ" dirty="0"/>
              <a:t>Ověření ve výuce</a:t>
            </a:r>
            <a:r>
              <a:rPr lang="cs-CZ" dirty="0" smtClean="0"/>
              <a:t>: 6. třída</a:t>
            </a:r>
            <a:endParaRPr lang="cs-CZ" dirty="0"/>
          </a:p>
          <a:p>
            <a:endParaRPr lang="cs-CZ" dirty="0"/>
          </a:p>
          <a:p>
            <a:r>
              <a:rPr lang="cs-CZ" dirty="0"/>
              <a:t>Datum ověření</a:t>
            </a:r>
            <a:r>
              <a:rPr lang="cs-CZ" dirty="0" smtClean="0"/>
              <a:t>: 11.5.2012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4029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794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Klíčová slova: </a:t>
            </a:r>
            <a:r>
              <a:rPr lang="cs-CZ" dirty="0" smtClean="0"/>
              <a:t> dělení pavoukovců, pavouci, stavba těla, tkaní pavučin, reflex, trávení, dýchání, rozmnožování, význam, zástupci, biologická rovnováha, potravní řetězec.</a:t>
            </a:r>
          </a:p>
          <a:p>
            <a:endParaRPr lang="cs-CZ" b="1" u="sng" dirty="0"/>
          </a:p>
          <a:p>
            <a:r>
              <a:rPr lang="cs-CZ" dirty="0" smtClean="0"/>
              <a:t>1. Výklad  podle prezentace.</a:t>
            </a:r>
          </a:p>
          <a:p>
            <a:pPr marL="0" indent="0">
              <a:buNone/>
            </a:pPr>
            <a:r>
              <a:rPr lang="cs-CZ" dirty="0" smtClean="0"/>
              <a:t>   2. Zodpověz kontrolní  otázky a odpovědi si zkontroluj.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3. Na tabuli nakresli, jakým způsobem tká pavouk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pavučinu.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4. Prohlédni si videa tkaní pavučiny a krmení pavouků.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Metodika: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66589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Pavouci</a:t>
            </a:r>
          </a:p>
          <a:p>
            <a:r>
              <a:rPr lang="cs-CZ" dirty="0" smtClean="0"/>
              <a:t>Sekáči</a:t>
            </a:r>
          </a:p>
          <a:p>
            <a:r>
              <a:rPr lang="cs-CZ" dirty="0" smtClean="0"/>
              <a:t>Roztoči</a:t>
            </a:r>
          </a:p>
          <a:p>
            <a:r>
              <a:rPr lang="cs-CZ" dirty="0" smtClean="0"/>
              <a:t>Štíři</a:t>
            </a:r>
          </a:p>
          <a:p>
            <a:r>
              <a:rPr lang="cs-CZ" dirty="0" smtClean="0"/>
              <a:t>Štírci</a:t>
            </a:r>
          </a:p>
          <a:p>
            <a:r>
              <a:rPr lang="cs-CZ" smtClean="0"/>
              <a:t>a další řády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Dělení pavoukovců:</a:t>
            </a:r>
            <a:endParaRPr lang="cs-CZ" b="1" u="sng" dirty="0"/>
          </a:p>
        </p:txBody>
      </p:sp>
      <p:pic>
        <p:nvPicPr>
          <p:cNvPr id="4098" name="Picture 2" descr="C:\Documents and Settings\osleha\Local Settings\Temporary Internet Files\Content.IE5\0RYYB9U6\MC900346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1324" y="3603624"/>
            <a:ext cx="3763997" cy="212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1238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83296" y="2665512"/>
            <a:ext cx="6768752" cy="306774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844552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b="1" u="sng" dirty="0" smtClean="0"/>
              <a:t>PAVOUCI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57200" y="3729308"/>
            <a:ext cx="8305800" cy="1143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600" dirty="0" smtClean="0"/>
              <a:t>                    </a:t>
            </a:r>
            <a:endParaRPr lang="cs-CZ" sz="16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1433732"/>
            <a:ext cx="8305800" cy="1981200"/>
          </a:xfrm>
          <a:prstGeom prst="rect">
            <a:avLst/>
          </a:prstGeom>
          <a:ln w="6350" cap="rnd">
            <a:noFill/>
          </a:ln>
        </p:spPr>
        <p:txBody>
          <a:bodyPr vert="horz" rtlCol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cs-CZ" b="1" u="sng" dirty="0">
              <a:solidFill>
                <a:schemeClr val="bg1"/>
              </a:solidFill>
            </a:endParaRPr>
          </a:p>
        </p:txBody>
      </p:sp>
      <p:pic>
        <p:nvPicPr>
          <p:cNvPr id="6" name="Picture 7" descr="C:\Documents and Settings\osleha\Local Settings\Temporary Internet Files\Content.IE5\K6163O8I\MC90043625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672" y="83671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Documents and Settings\osleha\Local Settings\Temporary Internet Files\Content.IE5\0RYYB9U6\MC9003469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1860798" cy="206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1702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5" name="voltage.wav"/>
          </p:stSnd>
        </p:sndAc>
      </p:transition>
    </mc:Choice>
    <mc:Fallback>
      <p:transition spd="slow">
        <p:fade/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Stavba těla: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85192" y="1628800"/>
            <a:ext cx="8229600" cy="4572000"/>
          </a:xfrm>
        </p:spPr>
        <p:txBody>
          <a:bodyPr/>
          <a:lstStyle/>
          <a:p>
            <a:r>
              <a:rPr lang="cs-CZ" dirty="0" smtClean="0"/>
              <a:t>Hlavohruď</a:t>
            </a:r>
          </a:p>
          <a:p>
            <a:r>
              <a:rPr lang="cs-CZ" dirty="0" smtClean="0"/>
              <a:t>Zadeček</a:t>
            </a:r>
          </a:p>
          <a:p>
            <a:r>
              <a:rPr lang="cs-CZ" dirty="0" smtClean="0"/>
              <a:t>Členité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končetiny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Snovací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bradavky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http://upload.wikimedia.org/wikipedia/commons/thumb/f/f1/Araneus_diadematus_(aka).jpg/225px-Araneus_diadematus_(aka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40768"/>
            <a:ext cx="2926661" cy="394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2394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033452"/>
          </a:xfrm>
        </p:spPr>
        <p:txBody>
          <a:bodyPr/>
          <a:lstStyle/>
          <a:p>
            <a:r>
              <a:rPr lang="cs-CZ" dirty="0" smtClean="0"/>
              <a:t>Ze snovacích bradavek vylučuje tekutinu, která na vzduchu tuhne. Hřebínky na koncích končetin vlákno rovná.</a:t>
            </a:r>
          </a:p>
          <a:p>
            <a:r>
              <a:rPr lang="cs-CZ" dirty="0" smtClean="0"/>
              <a:t>Tvar sítě je typický pro každý druh.</a:t>
            </a:r>
          </a:p>
          <a:p>
            <a:r>
              <a:rPr lang="cs-CZ" dirty="0" smtClean="0"/>
              <a:t>Tkaní je instinktivní činnost.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TKANÍ  PAVUČIN</a:t>
            </a:r>
            <a:endParaRPr lang="cs-CZ" b="1" u="sng" dirty="0"/>
          </a:p>
        </p:txBody>
      </p:sp>
      <p:pic>
        <p:nvPicPr>
          <p:cNvPr id="3076" name="Picture 4" descr="C:\Documents and Settings\osleha\Local Settings\Temporary Internet Files\Content.IE5\URYHIEC5\MC90043625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500" y="6096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4093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72000"/>
          </a:xfrm>
        </p:spPr>
        <p:txBody>
          <a:bodyPr/>
          <a:lstStyle/>
          <a:p>
            <a:r>
              <a:rPr lang="cs-CZ" dirty="0" smtClean="0"/>
              <a:t>Mimotělní – do kořisti vstřikuje jed s trávicími enzymy.</a:t>
            </a:r>
          </a:p>
          <a:p>
            <a:r>
              <a:rPr lang="cs-CZ" dirty="0" smtClean="0"/>
              <a:t>Predátoři – loví různými způsoby  (do sítě, skokem, atd.).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000" u="sng" dirty="0" smtClean="0"/>
              <a:t>Dýchání:</a:t>
            </a:r>
            <a:endParaRPr lang="cs-CZ" sz="4000" u="sng" dirty="0"/>
          </a:p>
          <a:p>
            <a:r>
              <a:rPr lang="cs-CZ" sz="2400" dirty="0" smtClean="0"/>
              <a:t> plicní vaky.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219200"/>
          </a:xfrm>
        </p:spPr>
        <p:txBody>
          <a:bodyPr/>
          <a:lstStyle/>
          <a:p>
            <a:r>
              <a:rPr lang="cs-CZ" b="1" u="sng" dirty="0" smtClean="0"/>
              <a:t>Trávení: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2322095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Oddělené pohlaví.</a:t>
            </a:r>
          </a:p>
          <a:p>
            <a:r>
              <a:rPr lang="cs-CZ" dirty="0" smtClean="0"/>
              <a:t>Vajíčka samička obalí pavučinou a vzniká </a:t>
            </a:r>
            <a:r>
              <a:rPr lang="cs-CZ" u="sng" dirty="0" smtClean="0"/>
              <a:t>kokon.</a:t>
            </a:r>
          </a:p>
          <a:p>
            <a:r>
              <a:rPr lang="cs-CZ" dirty="0" smtClean="0"/>
              <a:t>Vajíčka přezimují, na jaře se líhnou mladí pavouci.</a:t>
            </a:r>
          </a:p>
          <a:p>
            <a:r>
              <a:rPr lang="cs-CZ" dirty="0" smtClean="0"/>
              <a:t>Několikrát se </a:t>
            </a:r>
            <a:r>
              <a:rPr lang="cs-CZ" dirty="0" smtClean="0"/>
              <a:t>svlékají, </a:t>
            </a:r>
            <a:r>
              <a:rPr lang="cs-CZ" dirty="0" smtClean="0"/>
              <a:t>než dospějí.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000" b="1" u="sng" dirty="0" smtClean="0"/>
              <a:t>Význam: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Udržují biologickou rovnováhu.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Jsou součástí potravního řetězce.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Rozmnožování: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144555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Zástupci:</a:t>
            </a:r>
            <a:endParaRPr lang="cs-CZ" b="1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Křižák obecný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Slíďák bažinný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5"/>
            <a:ext cx="2143125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File:Pirata.piraticus.female.with.egg.sa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00243"/>
            <a:ext cx="4114684" cy="273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6938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  <p:sndAc>
          <p:stSnd>
            <p:snd r:embed="rId5" name="suction.wav"/>
          </p:stSnd>
        </p:sndAc>
      </p:transition>
    </mc:Choice>
    <mc:Fallback>
      <p:transition spd="slow">
        <p:fade/>
        <p:sndAc>
          <p:stSnd>
            <p:snd r:embed="rId2" name="suctio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Vodouch</a:t>
            </a:r>
            <a:r>
              <a:rPr lang="cs-CZ" sz="2800" dirty="0" smtClean="0"/>
              <a:t> stříbřitý                       Pokoutník domácí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46712"/>
            <a:ext cx="2592288" cy="3074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Popis obrázku chyb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1446" y="2712186"/>
            <a:ext cx="2226418" cy="247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1511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Běžníci                                           Sklípkani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2"/>
            <a:ext cx="3317511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05620"/>
            <a:ext cx="3215114" cy="3127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22771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43064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www.youtube.com/watch?v=fuaRXK_9AM0&amp;NR=1&amp;feature=endscreen</a:t>
            </a:r>
            <a:endParaRPr lang="cs-CZ" dirty="0" smtClean="0"/>
          </a:p>
          <a:p>
            <a:r>
              <a:rPr lang="cs-CZ" dirty="0"/>
              <a:t>http://www.youtube.com/watch?v=0mcy_037w3s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268488"/>
          </a:xfrm>
        </p:spPr>
        <p:txBody>
          <a:bodyPr>
            <a:normAutofit/>
          </a:bodyPr>
          <a:lstStyle/>
          <a:p>
            <a:r>
              <a:rPr lang="cs-CZ" dirty="0" smtClean="0"/>
              <a:t>Prohlédněte si ukázku tkaní sítě </a:t>
            </a:r>
            <a:r>
              <a:rPr lang="cs-CZ" dirty="0" smtClean="0"/>
              <a:t>                        a </a:t>
            </a:r>
            <a:r>
              <a:rPr lang="cs-CZ" dirty="0" smtClean="0"/>
              <a:t>krmení u pavouků: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06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 dělíme pavoukovce?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 6 zástupců pavouků.</a:t>
            </a:r>
          </a:p>
          <a:p>
            <a:pPr marL="514350" indent="-514350">
              <a:buAutoNum type="arabicPeriod"/>
            </a:pPr>
            <a:r>
              <a:rPr lang="cs-CZ" dirty="0" smtClean="0"/>
              <a:t>Čím pavouci dýchají?</a:t>
            </a:r>
          </a:p>
          <a:p>
            <a:pPr marL="514350" indent="-514350">
              <a:buAutoNum type="arabicPeriod"/>
            </a:pPr>
            <a:r>
              <a:rPr lang="cs-CZ" dirty="0" smtClean="0"/>
              <a:t>Vysvětli pojem „biologická rovnováha“.</a:t>
            </a:r>
          </a:p>
          <a:p>
            <a:pPr marL="514350" indent="-514350">
              <a:buAutoNum type="arabicPeriod"/>
            </a:pPr>
            <a:r>
              <a:rPr lang="cs-CZ" dirty="0" smtClean="0"/>
              <a:t>Co znamená pojem „mimotělní trávení“?</a:t>
            </a:r>
          </a:p>
          <a:p>
            <a:pPr marL="514350" indent="-514350">
              <a:buAutoNum type="arabicPeriod"/>
            </a:pPr>
            <a:r>
              <a:rPr lang="cs-CZ" dirty="0" smtClean="0"/>
              <a:t>Mají pavouci oddělené pohlaví?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pavouk žije pod vodní hladinou?</a:t>
            </a:r>
          </a:p>
          <a:p>
            <a:pPr marL="514350" indent="-514350">
              <a:buAutoNum type="arabicPeriod"/>
            </a:pPr>
            <a:r>
              <a:rPr lang="cs-CZ" dirty="0" smtClean="0"/>
              <a:t>Ze kterých částí se skládá tělo pavouků?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Odpověz na otázky: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396081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Pavouci, roztoči, sekáči, štíři, štírci…</a:t>
            </a:r>
          </a:p>
          <a:p>
            <a:pPr marL="514350" indent="-514350">
              <a:buAutoNum type="arabicPeriod"/>
            </a:pPr>
            <a:r>
              <a:rPr lang="cs-CZ" dirty="0" smtClean="0"/>
              <a:t>Křižák obecný, sklípkan, běžník, </a:t>
            </a:r>
            <a:r>
              <a:rPr lang="cs-CZ" dirty="0" err="1" smtClean="0"/>
              <a:t>vodouch</a:t>
            </a:r>
            <a:r>
              <a:rPr lang="cs-CZ" dirty="0" smtClean="0"/>
              <a:t> stříbřitý,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pokoutník domácí, slíďák bažinný.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Plicní vaky.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Vyrovnaný poměr mezi počtem jedinců predátorů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jejich kořisti.</a:t>
            </a:r>
          </a:p>
          <a:p>
            <a:pPr marL="514350" indent="-514350">
              <a:buAutoNum type="arabicPeriod" startAt="5"/>
            </a:pPr>
            <a:r>
              <a:rPr lang="cs-CZ" dirty="0" smtClean="0"/>
              <a:t>Vstříknutí jedu a trávicích šťáv do kořisti.</a:t>
            </a:r>
          </a:p>
          <a:p>
            <a:pPr marL="514350" indent="-514350">
              <a:buAutoNum type="arabicPeriod" startAt="5"/>
            </a:pPr>
            <a:r>
              <a:rPr lang="cs-CZ" dirty="0" smtClean="0"/>
              <a:t>Mají oddělené pohlaví.</a:t>
            </a:r>
          </a:p>
          <a:p>
            <a:pPr marL="514350" indent="-514350">
              <a:buAutoNum type="arabicPeriod" startAt="5"/>
            </a:pPr>
            <a:r>
              <a:rPr lang="cs-CZ" dirty="0" err="1" smtClean="0"/>
              <a:t>Vodouch</a:t>
            </a:r>
            <a:r>
              <a:rPr lang="cs-CZ" dirty="0" smtClean="0"/>
              <a:t> stříbřitý.</a:t>
            </a:r>
          </a:p>
          <a:p>
            <a:pPr marL="514350" indent="-514350">
              <a:buAutoNum type="arabicPeriod" startAt="5"/>
            </a:pPr>
            <a:r>
              <a:rPr lang="cs-CZ" dirty="0" smtClean="0"/>
              <a:t>Hlavohruď, zadeček, článkované končetiny.</a:t>
            </a:r>
          </a:p>
          <a:p>
            <a:pPr marL="514350" indent="-514350">
              <a:buAutoNum type="arabicPeriod" startAt="5"/>
            </a:pPr>
            <a:endParaRPr lang="cs-CZ" dirty="0" smtClean="0"/>
          </a:p>
          <a:p>
            <a:pPr marL="514350" indent="-514350">
              <a:buAutoNum type="arabicPeriod" startAt="5"/>
            </a:pPr>
            <a:endParaRPr lang="cs-CZ" dirty="0" smtClean="0"/>
          </a:p>
          <a:p>
            <a:pPr marL="514350" indent="-514350">
              <a:buAutoNum type="arabicPeriod" startAt="5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Odpovědi na otázky: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132296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u="sng" dirty="0"/>
              <a:t>PAVOUKOVCI</a:t>
            </a:r>
            <a:endParaRPr lang="cs-CZ" dirty="0"/>
          </a:p>
          <a:p>
            <a:pPr lvl="0"/>
            <a:r>
              <a:rPr lang="cs-CZ" dirty="0"/>
              <a:t>dělí se na řády: pavouci, sekáči, roztoči, štíři, štírci, </a:t>
            </a:r>
            <a:r>
              <a:rPr lang="cs-CZ" dirty="0" err="1"/>
              <a:t>solifugy</a:t>
            </a:r>
            <a:r>
              <a:rPr lang="cs-CZ" dirty="0"/>
              <a:t> atd.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PAVOUCI</a:t>
            </a:r>
            <a:endParaRPr lang="cs-CZ" dirty="0"/>
          </a:p>
          <a:p>
            <a:r>
              <a:rPr lang="cs-CZ" b="1" u="sng" dirty="0"/>
              <a:t>Zástupci:</a:t>
            </a:r>
            <a:endParaRPr lang="cs-CZ" dirty="0"/>
          </a:p>
          <a:p>
            <a:r>
              <a:rPr lang="cs-CZ" b="1" u="sng" dirty="0"/>
              <a:t>Křižák obecný</a:t>
            </a:r>
            <a:endParaRPr lang="cs-CZ" dirty="0"/>
          </a:p>
          <a:p>
            <a:pPr lvl="0"/>
            <a:r>
              <a:rPr lang="cs-CZ" dirty="0"/>
              <a:t>hlavohruď, zadeček, 4 páry končetin</a:t>
            </a:r>
          </a:p>
          <a:p>
            <a:pPr lvl="0"/>
            <a:r>
              <a:rPr lang="cs-CZ" dirty="0"/>
              <a:t>čelisti s jedovou žlázou</a:t>
            </a:r>
          </a:p>
          <a:p>
            <a:pPr lvl="0"/>
            <a:r>
              <a:rPr lang="cs-CZ" dirty="0"/>
              <a:t>8 oček</a:t>
            </a:r>
          </a:p>
          <a:p>
            <a:pPr lvl="0"/>
            <a:r>
              <a:rPr lang="cs-CZ" dirty="0"/>
              <a:t>Tkaní pavučin, na zadečku snovací bradavky. Instinktivní činnost.</a:t>
            </a:r>
          </a:p>
          <a:p>
            <a:pPr lvl="0"/>
            <a:r>
              <a:rPr lang="cs-CZ" dirty="0"/>
              <a:t>Trávení: mimotělní</a:t>
            </a:r>
          </a:p>
          <a:p>
            <a:pPr lvl="0"/>
            <a:r>
              <a:rPr lang="cs-CZ" dirty="0"/>
              <a:t>Dýchání: plicní vaky</a:t>
            </a:r>
          </a:p>
          <a:p>
            <a:pPr lvl="0"/>
            <a:r>
              <a:rPr lang="cs-CZ" dirty="0"/>
              <a:t>Vylučování: </a:t>
            </a:r>
            <a:r>
              <a:rPr lang="cs-CZ" dirty="0" err="1"/>
              <a:t>malpighické</a:t>
            </a:r>
            <a:r>
              <a:rPr lang="cs-CZ" dirty="0"/>
              <a:t> trubice</a:t>
            </a:r>
          </a:p>
          <a:p>
            <a:pPr lvl="0"/>
            <a:r>
              <a:rPr lang="cs-CZ" dirty="0"/>
              <a:t>Oddělené pohlaví. Vajíčka kladou do kokonu.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693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764704"/>
            <a:ext cx="734481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/>
              <a:t>Slíďák bažinný</a:t>
            </a:r>
            <a:r>
              <a:rPr lang="cs-CZ" sz="2400" dirty="0"/>
              <a:t> – netká sítě, loví v běhu</a:t>
            </a:r>
          </a:p>
          <a:p>
            <a:r>
              <a:rPr lang="cs-CZ" sz="2400" b="1" u="sng" dirty="0" err="1"/>
              <a:t>Vodouch</a:t>
            </a:r>
            <a:r>
              <a:rPr lang="cs-CZ" sz="2400" b="1" u="sng" dirty="0"/>
              <a:t> stříbřitý</a:t>
            </a:r>
            <a:r>
              <a:rPr lang="cs-CZ" sz="2400" dirty="0"/>
              <a:t> – žije ve vodě</a:t>
            </a:r>
          </a:p>
          <a:p>
            <a:r>
              <a:rPr lang="cs-CZ" sz="2400" b="1" u="sng" dirty="0"/>
              <a:t>Pokoutník domácí</a:t>
            </a:r>
            <a:r>
              <a:rPr lang="cs-CZ" sz="2400" dirty="0"/>
              <a:t> – v domácnostech</a:t>
            </a:r>
          </a:p>
          <a:p>
            <a:r>
              <a:rPr lang="cs-CZ" sz="2400" b="1" u="sng" dirty="0"/>
              <a:t>Běžníci</a:t>
            </a:r>
            <a:r>
              <a:rPr lang="cs-CZ" sz="2400" dirty="0"/>
              <a:t> – tzv. babí léto</a:t>
            </a:r>
          </a:p>
          <a:p>
            <a:r>
              <a:rPr lang="cs-CZ" sz="2400" b="1" u="sng" dirty="0"/>
              <a:t>Sklípkani</a:t>
            </a:r>
            <a:r>
              <a:rPr lang="cs-CZ" sz="2400" dirty="0"/>
              <a:t> – tropické oblasti</a:t>
            </a:r>
          </a:p>
          <a:p>
            <a:r>
              <a:rPr lang="cs-CZ" sz="2400" dirty="0"/>
              <a:t>Všichni pavouci jsou důležití – udržují biologickou rovnováhu. Jsou součástí potravních řetězců.</a:t>
            </a:r>
          </a:p>
        </p:txBody>
      </p:sp>
    </p:spTree>
    <p:extLst>
      <p:ext uri="{BB962C8B-B14F-4D97-AF65-F5344CB8AC3E}">
        <p14:creationId xmlns:p14="http://schemas.microsoft.com/office/powerpoint/2010/main" xmlns="" val="232465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http://upload.wikimedia.org/wikipedia/commons/thumb/f/f1/Araneus_diadematus_%28aka%29.jpg/225px-Araneus_diadematus_%</a:t>
            </a:r>
            <a:r>
              <a:rPr lang="cs-CZ" sz="1600" dirty="0" smtClean="0">
                <a:hlinkClick r:id="rId2"/>
              </a:rPr>
              <a:t>28aka%29.jpg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http://commons.wikimedia.org/wiki/File:Pirata.piraticus.female.with.egg.sac.jpg</a:t>
            </a:r>
          </a:p>
          <a:p>
            <a:r>
              <a:rPr lang="cs-CZ" sz="1600" dirty="0">
                <a:hlinkClick r:id="rId4"/>
              </a:rPr>
              <a:t>http://cs.wikipedia.org/wiki/Soubor:Argyroneta_aquatica_Paar.jpg</a:t>
            </a:r>
            <a:endParaRPr lang="cs-CZ" sz="1600" dirty="0" smtClean="0">
              <a:hlinkClick r:id="rId4"/>
            </a:endParaRPr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upload.wikimedia.org/wikipedia/commons/thumb/3/36/Katnik_domowy_Tegenaria_domestica2.jpg/258px-Katnik_domowy_Tegenaria_domestica2.jpg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upload.wikimedia.org/wikipedia/commons/thumb/c/cd/Misumena.vatia.beute.wespe.1771.jpg/258px-Misumena.vatia.beute.wespe.1771.jpg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upload.wikimedia.org/wikipedia/commons/thumb/0/0a/Tarantula_IMG_9229g.JPG/258px-Tarantula_IMG_9229g.JPG</a:t>
            </a:r>
            <a:endParaRPr lang="cs-CZ" sz="1600" dirty="0" smtClean="0"/>
          </a:p>
          <a:p>
            <a:r>
              <a:rPr lang="cs-CZ" sz="1600" dirty="0"/>
              <a:t>Jurčák J., Froněk J. a kol.: Přírodopis 6, </a:t>
            </a:r>
            <a:r>
              <a:rPr lang="cs-CZ" sz="1600" dirty="0" err="1"/>
              <a:t>Prodos</a:t>
            </a:r>
            <a:r>
              <a:rPr lang="cs-CZ" sz="1600" dirty="0"/>
              <a:t>, </a:t>
            </a:r>
            <a:r>
              <a:rPr lang="cs-CZ" sz="1600" dirty="0" smtClean="0"/>
              <a:t>1998</a:t>
            </a:r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www.youtube.com/watch?v=fuaRXK_9AM0&amp;NR=1&amp;feature=endscreen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www.youtube.com/watch?v=0mcy_037w3s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97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445</TotalTime>
  <Words>524</Words>
  <Application>Microsoft Office PowerPoint</Application>
  <PresentationFormat>Předvádění na obrazovce (4:3)</PresentationFormat>
  <Paragraphs>122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PAVOUKOVCI 1</vt:lpstr>
      <vt:lpstr>Snímek 2</vt:lpstr>
      <vt:lpstr>Metodika:</vt:lpstr>
      <vt:lpstr>Dělení pavoukovců:</vt:lpstr>
      <vt:lpstr>                                               PAVOUCI</vt:lpstr>
      <vt:lpstr>Stavba těla:</vt:lpstr>
      <vt:lpstr>TKANÍ  PAVUČIN</vt:lpstr>
      <vt:lpstr>Trávení:</vt:lpstr>
      <vt:lpstr>Rozmnožování:</vt:lpstr>
      <vt:lpstr>Zástupci:</vt:lpstr>
      <vt:lpstr>Vodouch stříbřitý                       Pokoutník domácí</vt:lpstr>
      <vt:lpstr> Běžníci                                           Sklípkani  </vt:lpstr>
      <vt:lpstr>Prohlédněte si ukázku tkaní sítě                         a krmení u pavouků:</vt:lpstr>
      <vt:lpstr>Odpověz na otázky:</vt:lpstr>
      <vt:lpstr>Odpovědi na otázky:</vt:lpstr>
      <vt:lpstr>Zápis:</vt:lpstr>
      <vt:lpstr>Snímek 17</vt:lpstr>
      <vt:lpstr>Zdroje: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PAVOUKOVCI</dc:title>
  <dc:creator>Ošlejšková_Hana</dc:creator>
  <cp:lastModifiedBy>Dum</cp:lastModifiedBy>
  <cp:revision>20</cp:revision>
  <dcterms:created xsi:type="dcterms:W3CDTF">2011-10-26T19:46:21Z</dcterms:created>
  <dcterms:modified xsi:type="dcterms:W3CDTF">2013-08-25T16:46:42Z</dcterms:modified>
</cp:coreProperties>
</file>