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64" r:id="rId3"/>
    <p:sldId id="265" r:id="rId4"/>
    <p:sldId id="257" r:id="rId5"/>
    <p:sldId id="259" r:id="rId6"/>
    <p:sldId id="258" r:id="rId7"/>
    <p:sldId id="261" r:id="rId8"/>
    <p:sldId id="262" r:id="rId9"/>
    <p:sldId id="263" r:id="rId10"/>
    <p:sldId id="268" r:id="rId11"/>
    <p:sldId id="266" r:id="rId12"/>
    <p:sldId id="267" r:id="rId13"/>
    <p:sldId id="270" r:id="rId14"/>
    <p:sldId id="271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F2443C-D2FF-4DEB-BC4D-AA64B01E1EF9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60F5D3-7104-4B57-8DFA-A16C4D01B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167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60F5D3-7104-4B57-8DFA-A16C4D01B1D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37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F901930-AB88-4490-A1F4-57FF7BAB125C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4B896C9-4CA4-493D-9924-04C477383E6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uservideo/353264-stirek" TargetMode="External"/><Relationship Id="rId2" Type="http://schemas.openxmlformats.org/officeDocument/2006/relationships/hyperlink" Target="http://www.youtube.com/watch?v=aQ4UZ1lWjpk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youtube.com/watch?v=HYavr-roWgA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HYavr-roWgA" TargetMode="External"/><Relationship Id="rId3" Type="http://schemas.openxmlformats.org/officeDocument/2006/relationships/hyperlink" Target="http://upload.wikimedia.org/wikipedia/commons/thumb/d/df/Hydrachnidia.jpg/225px-Hydrachnidia.jpg" TargetMode="External"/><Relationship Id="rId7" Type="http://schemas.openxmlformats.org/officeDocument/2006/relationships/hyperlink" Target="http://www.stream.cz/uservideo/353264-stirek" TargetMode="External"/><Relationship Id="rId2" Type="http://schemas.openxmlformats.org/officeDocument/2006/relationships/hyperlink" Target="http://upload.wikimedia.org/wikipedia/commons/thumb/0/06/Phalangium_opilio_3_%28Nemo5576%29.jpg/225px-Phalangium_opilio_3_%28Nemo5576%29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aQ4UZ1lWjpk" TargetMode="External"/><Relationship Id="rId5" Type="http://schemas.openxmlformats.org/officeDocument/2006/relationships/hyperlink" Target="http://cs.wikipedia.org/wiki/Soubor:SCORPIO_MAURUS_PALMATUS.jpg" TargetMode="External"/><Relationship Id="rId4" Type="http://schemas.openxmlformats.org/officeDocument/2006/relationships/hyperlink" Target="http://upload.wikimedia.org/wikipedia/commons/thumb/7/72/Ar_1.jpg/258px-Ar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Sekáči, roztoči, štíři, štírci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7955374" cy="1752600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/>
              <a:t>Přírodopis: Pavoukovci 2</a:t>
            </a:r>
            <a:endParaRPr lang="cs-CZ" sz="44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458" y="186182"/>
            <a:ext cx="5429250" cy="2378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633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467600" cy="5001419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Základní škola Choltice, okres Pardubice - "Učíme se pro život"</a:t>
            </a:r>
          </a:p>
          <a:p>
            <a:endParaRPr lang="cs-CZ" dirty="0"/>
          </a:p>
          <a:p>
            <a:r>
              <a:rPr lang="cs-CZ" dirty="0"/>
              <a:t>Šablona: č. III/2 Inovace a zkvalitnění výuky pomocí ICT</a:t>
            </a:r>
          </a:p>
          <a:p>
            <a:endParaRPr lang="cs-CZ" dirty="0"/>
          </a:p>
          <a:p>
            <a:r>
              <a:rPr lang="cs-CZ" dirty="0"/>
              <a:t>Pořadové číslo: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  <a:p>
            <a:r>
              <a:rPr lang="cs-CZ" dirty="0"/>
              <a:t>Autor: Ošlejšková Hana</a:t>
            </a:r>
          </a:p>
          <a:p>
            <a:endParaRPr lang="cs-CZ" dirty="0"/>
          </a:p>
          <a:p>
            <a:r>
              <a:rPr lang="cs-CZ" dirty="0"/>
              <a:t>Ověření ve výuce</a:t>
            </a:r>
            <a:r>
              <a:rPr lang="cs-CZ" dirty="0" smtClean="0"/>
              <a:t>: 6. třída</a:t>
            </a:r>
            <a:endParaRPr lang="cs-CZ" dirty="0"/>
          </a:p>
          <a:p>
            <a:endParaRPr lang="cs-CZ" dirty="0"/>
          </a:p>
          <a:p>
            <a:r>
              <a:rPr lang="cs-CZ" dirty="0"/>
              <a:t>Datum ověření</a:t>
            </a:r>
            <a:r>
              <a:rPr lang="cs-CZ" dirty="0" smtClean="0"/>
              <a:t>: 15.5.2012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67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Metodika: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u="sng" dirty="0" smtClean="0"/>
              <a:t>Klíčová slova:</a:t>
            </a:r>
            <a:r>
              <a:rPr lang="cs-CZ" dirty="0" smtClean="0"/>
              <a:t> sekáči, roztoči, štíři, štírci, stavba těla, význam, predátoři, paraziti, zástupci</a:t>
            </a:r>
          </a:p>
          <a:p>
            <a:pPr marL="36576" indent="0">
              <a:buNone/>
            </a:pP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 smtClean="0"/>
              <a:t>Výklad učiva.</a:t>
            </a:r>
          </a:p>
          <a:p>
            <a:pPr marL="550926" indent="-514350">
              <a:buAutoNum type="arabicPeriod"/>
            </a:pPr>
            <a:r>
              <a:rPr lang="cs-CZ" dirty="0" smtClean="0"/>
              <a:t>Odpověz na otázky.</a:t>
            </a:r>
          </a:p>
          <a:p>
            <a:pPr marL="550926" indent="-514350">
              <a:buAutoNum type="arabicPeriod"/>
            </a:pPr>
            <a:r>
              <a:rPr lang="cs-CZ" dirty="0" smtClean="0"/>
              <a:t>Odpovědi si zkontroluj.</a:t>
            </a:r>
          </a:p>
          <a:p>
            <a:pPr marL="550926" indent="-514350">
              <a:buAutoNum type="arabicPeriod"/>
            </a:pPr>
            <a:r>
              <a:rPr lang="cs-CZ" dirty="0" smtClean="0"/>
              <a:t>Prohlédni si videa.</a:t>
            </a:r>
          </a:p>
          <a:p>
            <a:pPr marL="550926" indent="-514350">
              <a:buAutoNum type="arabicPeriod"/>
            </a:pPr>
            <a:endParaRPr lang="cs-CZ" dirty="0"/>
          </a:p>
        </p:txBody>
      </p:sp>
      <p:pic>
        <p:nvPicPr>
          <p:cNvPr id="4098" name="Picture 2" descr="Soubor:SCORPIO MAURUS PALMA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398636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99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</a:t>
            </a:r>
            <a:r>
              <a:rPr lang="cs-CZ" b="1" u="sng" dirty="0" smtClean="0"/>
              <a:t>EKÁČI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Hlavohruď srůstá se zadečkem.</a:t>
            </a:r>
          </a:p>
          <a:p>
            <a:r>
              <a:rPr lang="cs-CZ" dirty="0" smtClean="0"/>
              <a:t>Mají dlouhé končetiny – snadno se lámou (autotomie).</a:t>
            </a:r>
          </a:p>
          <a:p>
            <a:r>
              <a:rPr lang="cs-CZ" dirty="0" smtClean="0"/>
              <a:t>Nemají jedové ani snovací žlázy.</a:t>
            </a:r>
          </a:p>
          <a:p>
            <a:r>
              <a:rPr lang="cs-CZ" dirty="0" smtClean="0"/>
              <a:t>Predátoři – živí se hmyzem.</a:t>
            </a:r>
          </a:p>
          <a:p>
            <a:pPr marL="36576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25404"/>
            <a:ext cx="2448272" cy="1838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480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ROZTOČI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Drobní.</a:t>
            </a:r>
          </a:p>
          <a:p>
            <a:r>
              <a:rPr lang="cs-CZ" dirty="0" smtClean="0"/>
              <a:t>Hlavohruď splývá se zadečkem</a:t>
            </a:r>
          </a:p>
          <a:p>
            <a:r>
              <a:rPr lang="cs-CZ" dirty="0" smtClean="0"/>
              <a:t>Dýchají vzdušnicemi.</a:t>
            </a:r>
          </a:p>
          <a:p>
            <a:r>
              <a:rPr lang="cs-CZ" dirty="0" err="1" smtClean="0"/>
              <a:t>Reducenti</a:t>
            </a:r>
            <a:r>
              <a:rPr lang="cs-CZ" dirty="0" smtClean="0"/>
              <a:t> – užiteční v půdě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paraziti – škodí</a:t>
            </a:r>
            <a:endParaRPr lang="cs-CZ" dirty="0"/>
          </a:p>
          <a:p>
            <a:pPr marL="36576" indent="0">
              <a:buNone/>
            </a:pPr>
            <a:r>
              <a:rPr lang="cs-CZ" dirty="0" smtClean="0"/>
              <a:t>                 - bodavě sací ústní ústrojí.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28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Zástupci:                </a:t>
            </a:r>
            <a:r>
              <a:rPr lang="cs-CZ" sz="2000" b="1" u="sng" dirty="0" smtClean="0"/>
              <a:t>paraziti:</a:t>
            </a:r>
            <a:endParaRPr lang="cs-CZ" sz="2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157192"/>
            <a:ext cx="2420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Čmelík kuří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5157192"/>
            <a:ext cx="2100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Roztočík včelí</a:t>
            </a:r>
            <a:endParaRPr lang="cs-CZ" sz="2400" dirty="0"/>
          </a:p>
        </p:txBody>
      </p:sp>
      <p:pic>
        <p:nvPicPr>
          <p:cNvPr id="3074" name="Picture 2" descr="Plik:Acarap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33380"/>
            <a:ext cx="3864775" cy="271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House Dust Mi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78524"/>
            <a:ext cx="3934063" cy="302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72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       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Sviluška ovocná                                 </a:t>
            </a:r>
            <a:r>
              <a:rPr lang="cs-CZ" sz="2400" dirty="0" err="1" smtClean="0"/>
              <a:t>sladokaz</a:t>
            </a:r>
            <a:r>
              <a:rPr lang="cs-CZ" sz="2400" dirty="0" smtClean="0"/>
              <a:t> moučný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u="sng" dirty="0" smtClean="0"/>
              <a:t>škůdci rostlin:</a:t>
            </a:r>
            <a:endParaRPr lang="cs-CZ" sz="2400" u="sng" dirty="0"/>
          </a:p>
        </p:txBody>
      </p:sp>
      <p:pic>
        <p:nvPicPr>
          <p:cNvPr id="2050" name="Picture 2" descr="File:Grain mite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293912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Panonychus ulm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903" y="2294709"/>
            <a:ext cx="2104945" cy="195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6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   Klíště obecné                                   </a:t>
            </a:r>
            <a:r>
              <a:rPr lang="cs-CZ" sz="2400" u="sng" dirty="0" smtClean="0"/>
              <a:t>paraziti: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3140968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sametka</a:t>
            </a:r>
            <a:endParaRPr lang="cs-CZ" sz="2400" dirty="0"/>
          </a:p>
        </p:txBody>
      </p:sp>
      <p:pic>
        <p:nvPicPr>
          <p:cNvPr id="1026" name="Picture 2" descr="Soubor:Red Velvet Mite - Trombidiida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439" y="3717032"/>
            <a:ext cx="3291922" cy="2296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Ixodes.ricinus.search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02315"/>
            <a:ext cx="3312368" cy="2204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73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850424"/>
          </a:xfrm>
        </p:spPr>
        <p:txBody>
          <a:bodyPr>
            <a:noAutofit/>
          </a:bodyPr>
          <a:lstStyle/>
          <a:p>
            <a:r>
              <a:rPr lang="cs-CZ" sz="4800" b="1" u="sng" dirty="0" smtClean="0"/>
              <a:t>Štíři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209" y="836712"/>
            <a:ext cx="2892393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340768"/>
            <a:ext cx="43717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Jedový osten na zadečku.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Přežije radioaktivitu, zmrazení i horko.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Loví je např. </a:t>
            </a:r>
            <a:r>
              <a:rPr lang="cs-CZ" dirty="0" err="1" smtClean="0"/>
              <a:t>surikaty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Loví po setmění.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Rodí živá mláďata.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717032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Štírci</a:t>
            </a:r>
            <a:endParaRPr lang="cs-CZ" sz="4000" b="1" u="sng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24918"/>
            <a:ext cx="245745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4869160"/>
            <a:ext cx="53206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Klepítkovitá</a:t>
            </a:r>
            <a:r>
              <a:rPr lang="cs-CZ" dirty="0" smtClean="0"/>
              <a:t> makadla s jedovou žlázou.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Pod kůrou stromů, ve spadaném listí, v knihách</a:t>
            </a:r>
          </a:p>
          <a:p>
            <a:r>
              <a:rPr lang="cs-CZ" dirty="0" smtClean="0"/>
              <a:t>     a ve včelínech loví roztoče.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453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8031368" cy="2301240"/>
          </a:xfrm>
        </p:spPr>
        <p:txBody>
          <a:bodyPr>
            <a:normAutofit/>
          </a:bodyPr>
          <a:lstStyle/>
          <a:p>
            <a:pPr algn="l"/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www.youtube.com/watch?v=aQ4UZ1lWjpk</a:t>
            </a:r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bg1"/>
                </a:solidFill>
              </a:rPr>
              <a:t>sekáč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www.stream.cz/uservideo/353264-stirek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www.youtube.com/watch?v=HYavr-roWgA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bg1"/>
                </a:solidFill>
              </a:rPr>
              <a:t>- štír na lovu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Prohlédněte si videa: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66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Odpověz na otázky: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50926" indent="-514350">
              <a:buAutoNum type="arabicPeriod"/>
            </a:pPr>
            <a:r>
              <a:rPr lang="cs-CZ" dirty="0" smtClean="0"/>
              <a:t>Jak se dělí pavoukovci?</a:t>
            </a:r>
          </a:p>
          <a:p>
            <a:pPr marL="550926" indent="-514350">
              <a:buAutoNum type="arabicPeriod"/>
            </a:pPr>
            <a:r>
              <a:rPr lang="cs-CZ" dirty="0" smtClean="0"/>
              <a:t>Čím se liší pavouci od sekáčů?</a:t>
            </a:r>
          </a:p>
          <a:p>
            <a:pPr marL="550926" indent="-514350">
              <a:buAutoNum type="arabicPeriod"/>
            </a:pPr>
            <a:r>
              <a:rPr lang="cs-CZ" dirty="0" smtClean="0"/>
              <a:t>Mají sekáči jedové žlázy? </a:t>
            </a:r>
            <a:endParaRPr lang="cs-CZ" dirty="0"/>
          </a:p>
          <a:p>
            <a:pPr marL="550926" indent="-514350">
              <a:buAutoNum type="arabicPeriod"/>
            </a:pPr>
            <a:r>
              <a:rPr lang="cs-CZ" dirty="0" smtClean="0"/>
              <a:t>Čím dýchají roztoči?</a:t>
            </a:r>
          </a:p>
          <a:p>
            <a:pPr marL="550926" indent="-514350">
              <a:buAutoNum type="arabicPeriod"/>
            </a:pPr>
            <a:r>
              <a:rPr lang="cs-CZ" dirty="0" smtClean="0"/>
              <a:t>Vyjmenuj aspoň 3 parazitické roztoče.</a:t>
            </a:r>
          </a:p>
          <a:p>
            <a:pPr marL="550926" indent="-514350">
              <a:buAutoNum type="arabicPeriod"/>
            </a:pPr>
            <a:r>
              <a:rPr lang="cs-CZ" dirty="0" smtClean="0"/>
              <a:t>Na které části těla mají štíři jedovou žlázu?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29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Odpovědi: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Pavouci, roztoči, štíři, štírci, sekáči…</a:t>
            </a:r>
          </a:p>
          <a:p>
            <a:pPr marL="550926" indent="-514350">
              <a:buAutoNum type="arabicPeriod"/>
            </a:pPr>
            <a:r>
              <a:rPr lang="cs-CZ" dirty="0" smtClean="0"/>
              <a:t>Sekáči mají dlouhé, snadno lámavé končetiny a srostlou hlavu, hruď i zadeček.</a:t>
            </a:r>
          </a:p>
          <a:p>
            <a:pPr marL="550926" indent="-514350">
              <a:buAutoNum type="arabicPeriod"/>
            </a:pPr>
            <a:r>
              <a:rPr lang="cs-CZ" dirty="0" smtClean="0"/>
              <a:t>Ne.</a:t>
            </a:r>
          </a:p>
          <a:p>
            <a:pPr marL="550926" indent="-514350">
              <a:buAutoNum type="arabicPeriod"/>
            </a:pPr>
            <a:r>
              <a:rPr lang="cs-CZ" dirty="0" smtClean="0"/>
              <a:t>Vzdušnicemi.</a:t>
            </a:r>
          </a:p>
          <a:p>
            <a:pPr marL="550926" indent="-514350">
              <a:buAutoNum type="arabicPeriod"/>
            </a:pPr>
            <a:r>
              <a:rPr lang="cs-CZ" dirty="0" smtClean="0"/>
              <a:t>Klíště obecné, sametka, čmelík kuří, roztočík včelí.</a:t>
            </a:r>
          </a:p>
          <a:p>
            <a:pPr marL="550926" indent="-514350">
              <a:buAutoNum type="arabicPeriod"/>
            </a:pPr>
            <a:r>
              <a:rPr lang="cs-CZ" dirty="0" smtClean="0"/>
              <a:t>Na zadečku.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8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5962992"/>
          </a:xfrm>
        </p:spPr>
        <p:txBody>
          <a:bodyPr>
            <a:normAutofit/>
          </a:bodyPr>
          <a:lstStyle/>
          <a:p>
            <a:r>
              <a:rPr lang="cs-CZ" sz="2700" b="1" u="sng" dirty="0"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</a:rPr>
              <a:t>SEKÁČI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Tělo: hlavohruď + zadeček + končetiny</a:t>
            </a:r>
            <a:br>
              <a:rPr lang="cs-CZ" sz="2700" dirty="0"/>
            </a:br>
            <a:r>
              <a:rPr lang="cs-CZ" sz="2700" dirty="0"/>
              <a:t>Název podle končetiny, která s sebou trhá a odvádí pozornost predátora</a:t>
            </a:r>
            <a:r>
              <a:rPr lang="cs-CZ" sz="2700" dirty="0" smtClean="0"/>
              <a:t>.</a:t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b="1" u="sng" dirty="0"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</a:rPr>
              <a:t>ROZTOČI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Drobní</a:t>
            </a:r>
            <a:br>
              <a:rPr lang="cs-CZ" sz="2700" dirty="0"/>
            </a:br>
            <a:r>
              <a:rPr lang="cs-CZ" sz="2700" dirty="0"/>
              <a:t>Tělo: hlavohruď + zadeček + 4 končetiny</a:t>
            </a:r>
            <a:br>
              <a:rPr lang="cs-CZ" sz="2700" dirty="0"/>
            </a:br>
            <a:r>
              <a:rPr lang="cs-CZ" sz="2700" dirty="0"/>
              <a:t>Dýchání: vzdušnice</a:t>
            </a:r>
            <a:br>
              <a:rPr lang="cs-CZ" sz="2700" dirty="0"/>
            </a:br>
            <a:r>
              <a:rPr lang="cs-CZ" sz="2700" dirty="0" err="1"/>
              <a:t>Reducenti</a:t>
            </a:r>
            <a:r>
              <a:rPr lang="cs-CZ" sz="2700" dirty="0"/>
              <a:t> nebo paraziti</a:t>
            </a:r>
            <a:br>
              <a:rPr lang="cs-CZ" sz="2700" dirty="0"/>
            </a:br>
            <a:r>
              <a:rPr lang="cs-CZ" sz="2700" dirty="0"/>
              <a:t>Bodavě sací ústní ústrojí</a:t>
            </a:r>
            <a:br>
              <a:rPr lang="cs-CZ" sz="2700" dirty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269519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5386928"/>
          </a:xfrm>
        </p:spPr>
        <p:txBody>
          <a:bodyPr>
            <a:noAutofit/>
          </a:bodyPr>
          <a:lstStyle/>
          <a:p>
            <a:r>
              <a:rPr lang="cs-CZ" sz="2400" b="1" u="sng" dirty="0"/>
              <a:t>Zástupci: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u="sng" dirty="0"/>
              <a:t>Čmelík kuří</a:t>
            </a:r>
            <a:r>
              <a:rPr lang="cs-CZ" sz="2400" dirty="0"/>
              <a:t> – saje krev drůbeži</a:t>
            </a:r>
            <a:br>
              <a:rPr lang="cs-CZ" sz="2400" dirty="0"/>
            </a:br>
            <a:r>
              <a:rPr lang="cs-CZ" sz="2400" b="1" u="sng" dirty="0"/>
              <a:t>Roztočík včelí</a:t>
            </a:r>
            <a:r>
              <a:rPr lang="cs-CZ" sz="2400" dirty="0"/>
              <a:t> – cizopasí na včelách</a:t>
            </a:r>
            <a:br>
              <a:rPr lang="cs-CZ" sz="2400" dirty="0"/>
            </a:br>
            <a:r>
              <a:rPr lang="cs-CZ" sz="2400" b="1" u="sng" dirty="0"/>
              <a:t>Sviluška obecná - </a:t>
            </a:r>
            <a:r>
              <a:rPr lang="cs-CZ" sz="2400" dirty="0"/>
              <a:t>vysává šťávu z listů</a:t>
            </a:r>
            <a:br>
              <a:rPr lang="cs-CZ" sz="2400" dirty="0"/>
            </a:br>
            <a:r>
              <a:rPr lang="cs-CZ" sz="2400" b="1" u="sng" dirty="0" err="1"/>
              <a:t>Sladokaz</a:t>
            </a:r>
            <a:r>
              <a:rPr lang="cs-CZ" sz="2400" b="1" u="sng" dirty="0"/>
              <a:t> moučný</a:t>
            </a:r>
            <a:r>
              <a:rPr lang="cs-CZ" sz="2400" dirty="0"/>
              <a:t> – znehodnocuje mouku</a:t>
            </a:r>
            <a:br>
              <a:rPr lang="cs-CZ" sz="2400" dirty="0"/>
            </a:br>
            <a:r>
              <a:rPr lang="cs-CZ" sz="2400" b="1" u="sng" dirty="0"/>
              <a:t>Klíště obecné</a:t>
            </a:r>
            <a:r>
              <a:rPr lang="cs-CZ" sz="2400" dirty="0"/>
              <a:t> – saje krev teplokrevným živočichům</a:t>
            </a:r>
            <a:br>
              <a:rPr lang="cs-CZ" sz="2400" dirty="0"/>
            </a:br>
            <a:r>
              <a:rPr lang="cs-CZ" sz="2400" dirty="0"/>
              <a:t>                        - přenáší zánět mozku, mozkových blan a        </a:t>
            </a:r>
            <a:br>
              <a:rPr lang="cs-CZ" sz="2400" dirty="0"/>
            </a:br>
            <a:r>
              <a:rPr lang="cs-CZ" sz="2400" dirty="0"/>
              <a:t>                          boreliózu</a:t>
            </a:r>
            <a:br>
              <a:rPr lang="cs-CZ" sz="2400" dirty="0"/>
            </a:br>
            <a:r>
              <a:rPr lang="cs-CZ" sz="2400" dirty="0"/>
              <a:t>                        - oddělené pohlaví</a:t>
            </a:r>
            <a:br>
              <a:rPr lang="cs-CZ" sz="2400" dirty="0"/>
            </a:br>
            <a:r>
              <a:rPr lang="cs-CZ" sz="2400" dirty="0"/>
              <a:t>                        - larvy mají 3 páry končetin</a:t>
            </a:r>
          </a:p>
        </p:txBody>
      </p:sp>
    </p:spTree>
    <p:extLst>
      <p:ext uri="{BB962C8B-B14F-4D97-AF65-F5344CB8AC3E}">
        <p14:creationId xmlns:p14="http://schemas.microsoft.com/office/powerpoint/2010/main" val="16314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4648" y="260648"/>
            <a:ext cx="7470648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4156" y="1208336"/>
            <a:ext cx="79928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http://upload.wikimedia.org/wikipedia/commons/thumb/0/06/Phalangium_opilio_3_%28Nemo5576%29.jpg/225px-Phalangium_opilio_3_%28Nemo5576%29.jpg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cs.wikipedia.org/wiki/Soubor:House_Dust_Mite.jpg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en.wikipedia.org/wiki/File:Panonychus_ulmi.jpg</a:t>
            </a:r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://pl.wikipedia.org/wiki/Plik:Acarapis.jpg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/>
              <a:t>http</a:t>
            </a:r>
            <a:r>
              <a:rPr lang="cs-CZ" sz="1400" dirty="0"/>
              <a:t>://en.wikipedia.org/wiki/File:Grain_mite_1.JPG</a:t>
            </a:r>
            <a:endParaRPr lang="cs-CZ" sz="1400" dirty="0" smtClean="0"/>
          </a:p>
          <a:p>
            <a:r>
              <a:rPr lang="cs-CZ" sz="1400" dirty="0"/>
              <a:t>http://cs.wikipedia.org/wiki/Soubor:Ixodes.ricinus.searching.jpg</a:t>
            </a:r>
            <a:endParaRPr lang="cs-CZ" sz="1400" dirty="0" smtClean="0"/>
          </a:p>
          <a:p>
            <a:r>
              <a:rPr lang="cs-CZ" sz="1400" dirty="0" smtClean="0"/>
              <a:t>http</a:t>
            </a:r>
            <a:r>
              <a:rPr lang="cs-CZ" sz="1400" dirty="0"/>
              <a:t>://cs.wikipedia.org/wiki/Soubor:Red_Velvet_Mite_-_Trombidiidae.jpg</a:t>
            </a:r>
          </a:p>
          <a:p>
            <a:r>
              <a:rPr lang="cs-CZ" sz="1400" dirty="0" smtClean="0"/>
              <a:t>http</a:t>
            </a:r>
            <a:r>
              <a:rPr lang="cs-CZ" sz="1400" dirty="0"/>
              <a:t>://upload.wikimedia.org/wikipedia/commons/9/93/Black_scorpion.jpg</a:t>
            </a:r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upload.wikimedia.org/wikipedia/commons/thumb/7/72/Ar_1.jpg/258px-Ar_1.jpg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cs.wikipedia.org/wiki/Soubor:SCORPIO_MAURUS_PALMATUS.jpg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http://www.youtube.com/watch?v=aQ4UZ1lWjpk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7"/>
              </a:rPr>
              <a:t>http://www.stream.cz/uservideo/353264-stirek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8"/>
              </a:rPr>
              <a:t>http://www.youtube.com/watch?v=HYavr-roWgA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8825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116</TotalTime>
  <Words>343</Words>
  <Application>Microsoft Office PowerPoint</Application>
  <PresentationFormat>Předvádění na obrazovce (4:3)</PresentationFormat>
  <Paragraphs>79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  Sekáči, roztoči, štíři, štírci   </vt:lpstr>
      <vt:lpstr>Prezentace aplikace PowerPoint</vt:lpstr>
      <vt:lpstr>Metodika:</vt:lpstr>
      <vt:lpstr>SEKÁČI</vt:lpstr>
      <vt:lpstr>ROZTOČI</vt:lpstr>
      <vt:lpstr>Zástupci:                paraziti:</vt:lpstr>
      <vt:lpstr>                  Sviluška ovocná                                 sladokaz moučný  škůdci rostlin:</vt:lpstr>
      <vt:lpstr>     Klíště obecné                                   paraziti:</vt:lpstr>
      <vt:lpstr>Štíři </vt:lpstr>
      <vt:lpstr>http://www.youtube.com/watch?v=aQ4UZ1lWjpk  sekáč http://www.stream.cz/uservideo/353264-stirek http://www.youtube.com/watch?v=HYavr-roWgA - štír na lovu</vt:lpstr>
      <vt:lpstr>Odpověz na otázky:</vt:lpstr>
      <vt:lpstr>Odpovědi:</vt:lpstr>
      <vt:lpstr>SEKÁČI Tělo: hlavohruď + zadeček + končetiny Název podle končetiny, která s sebou trhá a odvádí pozornost predátora.  ROZTOČI Drobní Tělo: hlavohruď + zadeček + 4 končetiny Dýchání: vzdušnice Reducenti nebo paraziti Bodavě sací ústní ústrojí </vt:lpstr>
      <vt:lpstr>Zástupci: Čmelík kuří – saje krev drůbeži Roztočík včelí – cizopasí na včelách Sviluška obecná - vysává šťávu z listů Sladokaz moučný – znehodnocuje mouku Klíště obecné – saje krev teplokrevným živočichům                         - přenáší zánět mozku, mozkových blan a                                   boreliózu                         - oddělené pohlaví                         - larvy mají 3 páry končetin</vt:lpstr>
      <vt:lpstr>Zdroje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Sekáči, roztoči, štíři, štírci   Hana  Ošlejšková</dc:title>
  <dc:creator>Ošlejšková_Hana</dc:creator>
  <cp:lastModifiedBy>Ošlejšková</cp:lastModifiedBy>
  <cp:revision>20</cp:revision>
  <dcterms:created xsi:type="dcterms:W3CDTF">2011-10-26T20:51:27Z</dcterms:created>
  <dcterms:modified xsi:type="dcterms:W3CDTF">2013-08-25T09:16:09Z</dcterms:modified>
</cp:coreProperties>
</file>