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32"/>
  </p:notesMasterIdLst>
  <p:sldIdLst>
    <p:sldId id="256" r:id="rId2"/>
    <p:sldId id="279" r:id="rId3"/>
    <p:sldId id="280" r:id="rId4"/>
    <p:sldId id="257" r:id="rId5"/>
    <p:sldId id="258" r:id="rId6"/>
    <p:sldId id="264" r:id="rId7"/>
    <p:sldId id="262" r:id="rId8"/>
    <p:sldId id="265" r:id="rId9"/>
    <p:sldId id="263" r:id="rId10"/>
    <p:sldId id="266" r:id="rId11"/>
    <p:sldId id="267" r:id="rId12"/>
    <p:sldId id="268" r:id="rId13"/>
    <p:sldId id="269" r:id="rId14"/>
    <p:sldId id="283" r:id="rId15"/>
    <p:sldId id="270" r:id="rId16"/>
    <p:sldId id="271" r:id="rId17"/>
    <p:sldId id="285" r:id="rId18"/>
    <p:sldId id="273" r:id="rId19"/>
    <p:sldId id="274" r:id="rId20"/>
    <p:sldId id="286" r:id="rId21"/>
    <p:sldId id="275" r:id="rId22"/>
    <p:sldId id="276" r:id="rId23"/>
    <p:sldId id="277" r:id="rId24"/>
    <p:sldId id="278" r:id="rId25"/>
    <p:sldId id="287" r:id="rId26"/>
    <p:sldId id="281" r:id="rId27"/>
    <p:sldId id="282" r:id="rId28"/>
    <p:sldId id="260" r:id="rId29"/>
    <p:sldId id="272" r:id="rId30"/>
    <p:sldId id="284" r:id="rId3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42" autoAdjust="0"/>
    <p:restoredTop sz="94711" autoAdjust="0"/>
  </p:normalViewPr>
  <p:slideViewPr>
    <p:cSldViewPr>
      <p:cViewPr varScale="1">
        <p:scale>
          <a:sx n="103" d="100"/>
          <a:sy n="103" d="100"/>
        </p:scale>
        <p:origin x="-210"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61D515-8266-4071-AD92-E25175B01385}" type="datetimeFigureOut">
              <a:rPr lang="cs-CZ" smtClean="0"/>
              <a:pPr/>
              <a:t>25.8.2013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E5E408B-0E36-4083-B0E1-D32E3C122535}" type="slidenum">
              <a:rPr lang="cs-CZ" smtClean="0"/>
              <a:pPr/>
              <a:t>‹#›</a:t>
            </a:fld>
            <a:endParaRPr lang="cs-CZ"/>
          </a:p>
        </p:txBody>
      </p:sp>
    </p:spTree>
    <p:extLst>
      <p:ext uri="{BB962C8B-B14F-4D97-AF65-F5344CB8AC3E}">
        <p14:creationId xmlns:p14="http://schemas.microsoft.com/office/powerpoint/2010/main" xmlns="" val="1942264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BE5E408B-0E36-4083-B0E1-D32E3C122535}" type="slidenum">
              <a:rPr lang="cs-CZ" smtClean="0"/>
              <a:pPr/>
              <a:t>7</a:t>
            </a:fld>
            <a:endParaRPr lang="cs-CZ"/>
          </a:p>
        </p:txBody>
      </p:sp>
    </p:spTree>
    <p:extLst>
      <p:ext uri="{BB962C8B-B14F-4D97-AF65-F5344CB8AC3E}">
        <p14:creationId xmlns:p14="http://schemas.microsoft.com/office/powerpoint/2010/main" xmlns="" val="540963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BE5E408B-0E36-4083-B0E1-D32E3C122535}" type="slidenum">
              <a:rPr lang="cs-CZ" smtClean="0"/>
              <a:pPr/>
              <a:t>16</a:t>
            </a:fld>
            <a:endParaRPr lang="cs-CZ"/>
          </a:p>
        </p:txBody>
      </p:sp>
    </p:spTree>
    <p:extLst>
      <p:ext uri="{BB962C8B-B14F-4D97-AF65-F5344CB8AC3E}">
        <p14:creationId xmlns:p14="http://schemas.microsoft.com/office/powerpoint/2010/main" xmlns="" val="21015243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0" name="Pravoúhlý trojúhelník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Nadpis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cs-CZ" smtClean="0"/>
              <a:t>Kliknutím lze upravit styl.</a:t>
            </a:r>
            <a:endParaRPr kumimoji="0" lang="en-US"/>
          </a:p>
        </p:txBody>
      </p:sp>
      <p:sp>
        <p:nvSpPr>
          <p:cNvPr id="17" name="Podnadpis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grpSp>
        <p:nvGrpSpPr>
          <p:cNvPr id="2" name="Skupina 1"/>
          <p:cNvGrpSpPr/>
          <p:nvPr/>
        </p:nvGrpSpPr>
        <p:grpSpPr>
          <a:xfrm>
            <a:off x="-3765" y="4953000"/>
            <a:ext cx="9147765" cy="1912088"/>
            <a:chOff x="-3765" y="4832896"/>
            <a:chExt cx="9147765" cy="2032192"/>
          </a:xfrm>
        </p:grpSpPr>
        <p:sp>
          <p:nvSpPr>
            <p:cNvPr id="7" name="Volný tvar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Volný tvar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Volný tvar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Přímá spojnice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Zástupný symbol pro datum 29"/>
          <p:cNvSpPr>
            <a:spLocks noGrp="1"/>
          </p:cNvSpPr>
          <p:nvPr>
            <p:ph type="dt" sz="half" idx="10"/>
          </p:nvPr>
        </p:nvSpPr>
        <p:spPr/>
        <p:txBody>
          <a:bodyPr/>
          <a:lstStyle>
            <a:lvl1pPr>
              <a:defRPr>
                <a:solidFill>
                  <a:srgbClr val="FFFFFF"/>
                </a:solidFill>
              </a:defRPr>
            </a:lvl1pPr>
            <a:extLst/>
          </a:lstStyle>
          <a:p>
            <a:fld id="{426AB333-080D-40E5-856C-4EC792B7EEB0}" type="datetimeFigureOut">
              <a:rPr lang="cs-CZ" smtClean="0"/>
              <a:pPr/>
              <a:t>25.8.2013</a:t>
            </a:fld>
            <a:endParaRPr lang="cs-CZ"/>
          </a:p>
        </p:txBody>
      </p:sp>
      <p:sp>
        <p:nvSpPr>
          <p:cNvPr id="19" name="Zástupný symbol pro zápatí 18"/>
          <p:cNvSpPr>
            <a:spLocks noGrp="1"/>
          </p:cNvSpPr>
          <p:nvPr>
            <p:ph type="ftr" sz="quarter" idx="11"/>
          </p:nvPr>
        </p:nvSpPr>
        <p:spPr/>
        <p:txBody>
          <a:bodyPr/>
          <a:lstStyle>
            <a:lvl1pPr>
              <a:defRPr>
                <a:solidFill>
                  <a:schemeClr val="accent1">
                    <a:tint val="20000"/>
                  </a:schemeClr>
                </a:solidFill>
              </a:defRPr>
            </a:lvl1pPr>
            <a:extLst/>
          </a:lstStyle>
          <a:p>
            <a:endParaRPr lang="cs-CZ"/>
          </a:p>
        </p:txBody>
      </p:sp>
      <p:sp>
        <p:nvSpPr>
          <p:cNvPr id="27" name="Zástupný symbol pro číslo snímku 26"/>
          <p:cNvSpPr>
            <a:spLocks noGrp="1"/>
          </p:cNvSpPr>
          <p:nvPr>
            <p:ph type="sldNum" sz="quarter" idx="12"/>
          </p:nvPr>
        </p:nvSpPr>
        <p:spPr/>
        <p:txBody>
          <a:bodyPr/>
          <a:lstStyle>
            <a:lvl1pPr>
              <a:defRPr>
                <a:solidFill>
                  <a:srgbClr val="FFFFFF"/>
                </a:solidFill>
              </a:defRPr>
            </a:lvl1pPr>
            <a:extLst/>
          </a:lstStyle>
          <a:p>
            <a:fld id="{B9A373FF-2713-46E3-8FDB-6B6E8BDDA3A6}"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426AB333-080D-40E5-856C-4EC792B7EEB0}" type="datetimeFigureOut">
              <a:rPr lang="cs-CZ" smtClean="0"/>
              <a:pPr/>
              <a:t>25.8.2013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9A373FF-2713-46E3-8FDB-6B6E8BDDA3A6}" type="slidenum">
              <a:rPr lang="cs-CZ" smtClean="0"/>
              <a:pPr/>
              <a:t>‹#›</a:t>
            </a:fld>
            <a:endParaRPr lang="cs-CZ"/>
          </a:p>
        </p:txBody>
      </p:sp>
      <p:sp>
        <p:nvSpPr>
          <p:cNvPr id="7" name="Nadpis 6"/>
          <p:cNvSpPr>
            <a:spLocks noGrp="1"/>
          </p:cNvSpPr>
          <p:nvPr>
            <p:ph type="title"/>
          </p:nvPr>
        </p:nvSpPr>
        <p:spPr/>
        <p:txBody>
          <a:bodyPr rtlCol="0"/>
          <a:lstStyle>
            <a:extLst/>
          </a:lstStyle>
          <a:p>
            <a:r>
              <a:rPr kumimoji="0" lang="cs-CZ" smtClean="0"/>
              <a:t>Kliknutím lze upravit styl.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extLst/>
          </a:lstStyle>
          <a:p>
            <a:fld id="{426AB333-080D-40E5-856C-4EC792B7EEB0}" type="datetimeFigureOut">
              <a:rPr lang="cs-CZ" smtClean="0"/>
              <a:pPr/>
              <a:t>25.8.2013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9A373FF-2713-46E3-8FDB-6B6E8BDDA3A6}" type="slidenum">
              <a:rPr lang="cs-CZ" smtClean="0"/>
              <a:pPr/>
              <a:t>‹#›</a:t>
            </a:fld>
            <a:endParaRPr lang="cs-CZ"/>
          </a:p>
        </p:txBody>
      </p:sp>
      <p:sp>
        <p:nvSpPr>
          <p:cNvPr id="7" name="Dvojitá šipka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Dvojitá šipka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2">
        <a:schemeClr val="bg1"/>
      </p:bgRef>
    </p:bg>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426AB333-080D-40E5-856C-4EC792B7EEB0}" type="datetimeFigureOut">
              <a:rPr lang="cs-CZ" smtClean="0"/>
              <a:pPr/>
              <a:t>25.8.2013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9A373FF-2713-46E3-8FDB-6B6E8BDDA3A6}" type="slidenum">
              <a:rPr lang="cs-CZ" smtClean="0"/>
              <a:pPr/>
              <a:t>‹#›</a:t>
            </a:fld>
            <a:endParaRPr lang="cs-CZ"/>
          </a:p>
        </p:txBody>
      </p:sp>
      <p:sp>
        <p:nvSpPr>
          <p:cNvPr id="8" name="Nadpis 7"/>
          <p:cNvSpPr>
            <a:spLocks noGrp="1"/>
          </p:cNvSpPr>
          <p:nvPr>
            <p:ph type="title"/>
          </p:nvPr>
        </p:nvSpPr>
        <p:spPr/>
        <p:txBody>
          <a:bodyPr rtlCol="0"/>
          <a:lstStyle>
            <a:extLst/>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426AB333-080D-40E5-856C-4EC792B7EEB0}" type="datetimeFigureOut">
              <a:rPr lang="cs-CZ" smtClean="0"/>
              <a:pPr/>
              <a:t>25.8.2013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B9A373FF-2713-46E3-8FDB-6B6E8BDDA3A6}"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bg>
      <p:bgRef idx="1002">
        <a:schemeClr val="bg1"/>
      </p:bgRef>
    </p:bg>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extLst/>
          </a:lstStyle>
          <a:p>
            <a:fld id="{426AB333-080D-40E5-856C-4EC792B7EEB0}" type="datetimeFigureOut">
              <a:rPr lang="cs-CZ" smtClean="0"/>
              <a:pPr/>
              <a:t>25.8.2013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B9A373FF-2713-46E3-8FDB-6B6E8BDDA3A6}" type="slidenum">
              <a:rPr lang="cs-CZ" smtClean="0"/>
              <a:pPr/>
              <a:t>‹#›</a:t>
            </a:fld>
            <a:endParaRPr lang="cs-CZ"/>
          </a:p>
        </p:txBody>
      </p:sp>
      <p:sp>
        <p:nvSpPr>
          <p:cNvPr id="6" name="Nadpis 5"/>
          <p:cNvSpPr>
            <a:spLocks noGrp="1"/>
          </p:cNvSpPr>
          <p:nvPr>
            <p:ph type="title"/>
          </p:nvPr>
        </p:nvSpPr>
        <p:spPr/>
        <p:txBody>
          <a:bodyPr rtlCol="0"/>
          <a:lstStyle>
            <a:extLst/>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426AB333-080D-40E5-856C-4EC792B7EEB0}" type="datetimeFigureOut">
              <a:rPr lang="cs-CZ" smtClean="0"/>
              <a:pPr/>
              <a:t>25.8.2013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B9A373FF-2713-46E3-8FDB-6B6E8BDDA3A6}"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727032" y="6407944"/>
            <a:ext cx="1920240" cy="365760"/>
          </a:xfrm>
        </p:spPr>
        <p:txBody>
          <a:bodyPr/>
          <a:lstStyle>
            <a:extLst/>
          </a:lstStyle>
          <a:p>
            <a:fld id="{426AB333-080D-40E5-856C-4EC792B7EEB0}" type="datetimeFigureOut">
              <a:rPr lang="cs-CZ" smtClean="0"/>
              <a:pPr/>
              <a:t>25.8.2013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9A373FF-2713-46E3-8FDB-6B6E8BDDA3A6}"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cs-CZ" smtClean="0"/>
              <a:t>Kliknutím lze upravit styly předlohy textu.</a:t>
            </a:r>
          </a:p>
        </p:txBody>
      </p:sp>
      <p:sp>
        <p:nvSpPr>
          <p:cNvPr id="3" name="Zástupný symbol pro obrázek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cs-CZ" smtClean="0"/>
              <a:t>Kliknutím na ikonu přidáte obrázek.</a:t>
            </a:r>
            <a:endParaRPr kumimoji="0" lang="en-US" dirty="0"/>
          </a:p>
        </p:txBody>
      </p:sp>
      <p:sp>
        <p:nvSpPr>
          <p:cNvPr id="5" name="Zástupný symbol pro datum 4"/>
          <p:cNvSpPr>
            <a:spLocks noGrp="1"/>
          </p:cNvSpPr>
          <p:nvPr>
            <p:ph type="dt" sz="half" idx="10"/>
          </p:nvPr>
        </p:nvSpPr>
        <p:spPr/>
        <p:txBody>
          <a:bodyPr/>
          <a:lstStyle>
            <a:lvl1pPr>
              <a:defRPr>
                <a:solidFill>
                  <a:schemeClr val="tx1"/>
                </a:solidFill>
              </a:defRPr>
            </a:lvl1pPr>
            <a:extLst/>
          </a:lstStyle>
          <a:p>
            <a:fld id="{426AB333-080D-40E5-856C-4EC792B7EEB0}" type="datetimeFigureOut">
              <a:rPr lang="cs-CZ" smtClean="0"/>
              <a:pPr/>
              <a:t>25.8.2013</a:t>
            </a:fld>
            <a:endParaRPr lang="cs-CZ"/>
          </a:p>
        </p:txBody>
      </p:sp>
      <p:sp>
        <p:nvSpPr>
          <p:cNvPr id="6" name="Zástupný symbol pro zápatí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cs-CZ"/>
          </a:p>
        </p:txBody>
      </p:sp>
      <p:sp>
        <p:nvSpPr>
          <p:cNvPr id="7" name="Zástupný symbol pro číslo snímku 6"/>
          <p:cNvSpPr>
            <a:spLocks noGrp="1"/>
          </p:cNvSpPr>
          <p:nvPr>
            <p:ph type="sldNum" sz="quarter" idx="12"/>
          </p:nvPr>
        </p:nvSpPr>
        <p:spPr/>
        <p:txBody>
          <a:bodyPr/>
          <a:lstStyle>
            <a:lvl1pPr>
              <a:defRPr>
                <a:solidFill>
                  <a:schemeClr val="tx1"/>
                </a:solidFill>
              </a:defRPr>
            </a:lvl1pPr>
            <a:extLst/>
          </a:lstStyle>
          <a:p>
            <a:fld id="{B9A373FF-2713-46E3-8FDB-6B6E8BDDA3A6}" type="slidenum">
              <a:rPr lang="cs-CZ" smtClean="0"/>
              <a:pPr/>
              <a:t>‹#›</a:t>
            </a:fld>
            <a:endParaRPr lang="cs-CZ"/>
          </a:p>
        </p:txBody>
      </p:sp>
      <p:sp>
        <p:nvSpPr>
          <p:cNvPr id="2" name="Nadpis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cs-CZ" smtClean="0"/>
              <a:t>Kliknutím lze upravit styl.</a:t>
            </a:r>
            <a:endParaRPr kumimoji="0" lang="en-US"/>
          </a:p>
        </p:txBody>
      </p:sp>
      <p:sp>
        <p:nvSpPr>
          <p:cNvPr id="8" name="Volný tvar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Volný tvar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Pravoúhlý trojúhelník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Přímá spojnice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Dvojitá šipka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Dvojitá šipka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1481329"/>
            <a:ext cx="8229600" cy="4386071"/>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426AB333-080D-40E5-856C-4EC792B7EEB0}" type="datetimeFigureOut">
              <a:rPr lang="cs-CZ" smtClean="0"/>
              <a:pPr/>
              <a:t>25.8.2013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9A373FF-2713-46E3-8FDB-6B6E8BDDA3A6}"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44013" y="274640"/>
            <a:ext cx="1777470" cy="5592761"/>
          </a:xfrm>
        </p:spPr>
        <p:txBody>
          <a:bodyPr vert="eaVe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41"/>
            <a:ext cx="6324600" cy="5592760"/>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426AB333-080D-40E5-856C-4EC792B7EEB0}" type="datetimeFigureOut">
              <a:rPr lang="cs-CZ" smtClean="0"/>
              <a:pPr/>
              <a:t>25.8.2013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9A373FF-2713-46E3-8FDB-6B6E8BDDA3A6}"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Volný tvar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Volný tvar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Pravoúhlý trojúhelník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Přímá spojnice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Zástupný symbol pro nadpis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cs-CZ" smtClean="0"/>
              <a:t>Kliknutím lze upravit styl.</a:t>
            </a:r>
            <a:endParaRPr kumimoji="0" lang="en-US"/>
          </a:p>
        </p:txBody>
      </p:sp>
      <p:sp>
        <p:nvSpPr>
          <p:cNvPr id="30" name="Zástupný symbol pro text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26AB333-080D-40E5-856C-4EC792B7EEB0}" type="datetimeFigureOut">
              <a:rPr lang="cs-CZ" smtClean="0"/>
              <a:pPr/>
              <a:t>25.8.2013</a:t>
            </a:fld>
            <a:endParaRPr lang="cs-CZ"/>
          </a:p>
        </p:txBody>
      </p:sp>
      <p:sp>
        <p:nvSpPr>
          <p:cNvPr id="22" name="Zástupný symbol pro zápatí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cs-CZ"/>
          </a:p>
        </p:txBody>
      </p:sp>
      <p:sp>
        <p:nvSpPr>
          <p:cNvPr id="18" name="Zástupný symbol pro číslo snímku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9A373FF-2713-46E3-8FDB-6B6E8BDDA3A6}"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1.xml"/><Relationship Id="rId4" Type="http://schemas.openxmlformats.org/officeDocument/2006/relationships/image" Target="../media/image4.wmf"/></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wmf"/><Relationship Id="rId5" Type="http://schemas.openxmlformats.org/officeDocument/2006/relationships/image" Target="../media/image24.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2" Type="http://schemas.openxmlformats.org/officeDocument/2006/relationships/hyperlink" Target="http://www.stream.cz/video/134682-exoticke-vodni-zelvy-zabydluji-ceske-vodni-plochy" TargetMode="Externa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6.w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9.jpe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2" Type="http://schemas.openxmlformats.org/officeDocument/2006/relationships/hyperlink" Target="http://ekolist.cz/cz/kultura/clanky/dotek-modreho-krokodyla-film-o-hledani-rovnovahy-mezi-lidmi-a-divocinou" TargetMode="Externa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wmf"/><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youtube.com/watch?v=FAOdS3_Aips" TargetMode="External"/><Relationship Id="rId2" Type="http://schemas.openxmlformats.org/officeDocument/2006/relationships/hyperlink" Target="http://www.youtube.com/watch?v=W-vBGTnRScM" TargetMode="Externa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6.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jpeg"/></Relationships>
</file>

<file path=ppt/slides/_rels/slide25.xml.rels><?xml version="1.0" encoding="UTF-8" standalone="yes"?>
<Relationships xmlns="http://schemas.openxmlformats.org/package/2006/relationships"><Relationship Id="rId3" Type="http://schemas.openxmlformats.org/officeDocument/2006/relationships/hyperlink" Target="http://www.youtube.com/watch?v=65ZpqU5AiL8" TargetMode="External"/><Relationship Id="rId2" Type="http://schemas.openxmlformats.org/officeDocument/2006/relationships/hyperlink" Target="http://www.youtube.com/watch?v=trQb0DVelPA" TargetMode="Externa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8" Type="http://schemas.openxmlformats.org/officeDocument/2006/relationships/hyperlink" Target="http://cs.wikipedia.org/wiki/Soubor:Indian_Gharial_Crocodile_Digon3.JPG" TargetMode="External"/><Relationship Id="rId3" Type="http://schemas.openxmlformats.org/officeDocument/2006/relationships/hyperlink" Target="http://upload.wikimedia.org/wikipedia/commons/thumb/b/ba/Hawksbill_Turtle.jpg/255px-Hawksbill_Turtle.jpg" TargetMode="External"/><Relationship Id="rId7" Type="http://schemas.openxmlformats.org/officeDocument/2006/relationships/hyperlink" Target="http://upload.wikimedia.org/wikipedia/commons/thumb/5/57/Nabeulensis_sarda1.JPG/258px-Nabeulensis_sarda1.JPG" TargetMode="External"/><Relationship Id="rId2" Type="http://schemas.openxmlformats.org/officeDocument/2006/relationships/hyperlink" Target="http://nd05.jxs.cz/683/141/8129c80e01_77744700_o2.jpg" TargetMode="External"/><Relationship Id="rId1" Type="http://schemas.openxmlformats.org/officeDocument/2006/relationships/slideLayout" Target="../slideLayouts/slideLayout1.xml"/><Relationship Id="rId6" Type="http://schemas.openxmlformats.org/officeDocument/2006/relationships/hyperlink" Target="http://upload.wikimedia.org/wikipedia/commons/thumb/4/41/Tortoise.aldabra.750pix.jpg/258px-Tortoise.aldabra.750pix.jpg" TargetMode="External"/><Relationship Id="rId5" Type="http://schemas.openxmlformats.org/officeDocument/2006/relationships/hyperlink" Target="http://upload.wikimedia.org/wikipedia/commons/thumb/2/27/Emys_orbicularis_2009_G1.jpg/250px-Emys_orbicularis_2009_G1.jpg" TargetMode="External"/><Relationship Id="rId4" Type="http://schemas.openxmlformats.org/officeDocument/2006/relationships/hyperlink" Target="http://upload.wikimedia.org/wikipedia/commons/thumb/b/bb/Hawaii_turtle_2.JPG/258px-Hawaii_turtle_2.JPG" TargetMode="External"/><Relationship Id="rId9" Type="http://schemas.openxmlformats.org/officeDocument/2006/relationships/hyperlink" Target="http://cs.wikipedia.org/wiki/Soubor:Zelva-nadherna_ts_elegans.jpg"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www.vyukovematerialy.cz/biol/rocnik6/foto/zmije2.jpg" TargetMode="External"/><Relationship Id="rId3" Type="http://schemas.openxmlformats.org/officeDocument/2006/relationships/hyperlink" Target="http://upload.wikimedia.org/wikipedia/commons/thumb/b/be/Alligator_in_the_Okefenokee.jpg/250px-Alligator_in_the_Okefenokee.jpg" TargetMode="External"/><Relationship Id="rId7" Type="http://schemas.openxmlformats.org/officeDocument/2006/relationships/hyperlink" Target="http://upload.wikimedia.org/wikipedia/commons/thumb/6/6c/Varanus_komodoensis.jpg/258px-Varanus_komodoensis.jpg" TargetMode="External"/><Relationship Id="rId2" Type="http://schemas.openxmlformats.org/officeDocument/2006/relationships/hyperlink" Target="http://upload.wikimedia.org/wikipedia/commons/thumb/4/4f/YoungNileCrocodile.jpg/200px-YoungNileCrocodile.jpg" TargetMode="External"/><Relationship Id="rId1" Type="http://schemas.openxmlformats.org/officeDocument/2006/relationships/slideLayout" Target="../slideLayouts/slideLayout2.xml"/><Relationship Id="rId6" Type="http://schemas.openxmlformats.org/officeDocument/2006/relationships/hyperlink" Target="http://upload.wikimedia.org/wikipedia/commons/thumb/5/5e/Anguidae.jpg/258px-Anguidae.jpg" TargetMode="External"/><Relationship Id="rId5" Type="http://schemas.openxmlformats.org/officeDocument/2006/relationships/hyperlink" Target="http://upload.wikimedia.org/wikipedia/commons/thumb/4/48/Podarcis_muralis01.jpg/258px-Podarcis_muralis01.jpg" TargetMode="External"/><Relationship Id="rId10" Type="http://schemas.openxmlformats.org/officeDocument/2006/relationships/hyperlink" Target="http://upload.wikimedia.org/wikipedia/commons/thumb/a/a5/Indian_cobra.jpg/258px-Indian_cobra.jpg" TargetMode="External"/><Relationship Id="rId4" Type="http://schemas.openxmlformats.org/officeDocument/2006/relationships/hyperlink" Target="http://upload.wikimedia.org/wikipedia/commons/thumb/6/64/JesterkaZelena.jpg/258px-JesterkaZelena.jpg" TargetMode="External"/><Relationship Id="rId9" Type="http://schemas.openxmlformats.org/officeDocument/2006/relationships/hyperlink" Target="http://upload.wikimedia.org/wikipedia/commons/thumb/b/b9/Python_molure_13.JPG/258px-Python_molure_13.JPG"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ekolist.cz/cz/kultura/clanky/dotek-modreho-krokodyla-film-o-hledani-rovnovahy-mezi-lidmi-a-divocinou" TargetMode="External"/><Relationship Id="rId7" Type="http://schemas.openxmlformats.org/officeDocument/2006/relationships/hyperlink" Target="http://www.youtube.com/watch?v=65ZpqU5AiL8" TargetMode="External"/><Relationship Id="rId2" Type="http://schemas.openxmlformats.org/officeDocument/2006/relationships/hyperlink" Target="http://www.stream.cz/video/134682-exoticke-vodni-zelvy-zabydluji-ceske-vodni-plochy" TargetMode="External"/><Relationship Id="rId1" Type="http://schemas.openxmlformats.org/officeDocument/2006/relationships/slideLayout" Target="../slideLayouts/slideLayout2.xml"/><Relationship Id="rId6" Type="http://schemas.openxmlformats.org/officeDocument/2006/relationships/hyperlink" Target="http://www.youtube.com/watch?v=trQb0DVelPA" TargetMode="External"/><Relationship Id="rId5" Type="http://schemas.openxmlformats.org/officeDocument/2006/relationships/hyperlink" Target="http://www.youtube.com/watch?v=FAOdS3_Aips" TargetMode="External"/><Relationship Id="rId4" Type="http://schemas.openxmlformats.org/officeDocument/2006/relationships/hyperlink" Target="http://www.youtube.com/watch?v=W-vBGTnRSc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ctrTitle"/>
          </p:nvPr>
        </p:nvSpPr>
        <p:spPr>
          <a:xfrm>
            <a:off x="683568" y="1340768"/>
            <a:ext cx="7772400" cy="1829761"/>
          </a:xfrm>
        </p:spPr>
        <p:txBody>
          <a:bodyPr/>
          <a:lstStyle/>
          <a:p>
            <a:pPr algn="ctr"/>
            <a:r>
              <a:rPr lang="cs-CZ" b="0" u="sng" dirty="0"/>
              <a:t>P</a:t>
            </a:r>
            <a:r>
              <a:rPr lang="cs-CZ" b="0" u="sng" dirty="0" smtClean="0"/>
              <a:t>LAZI</a:t>
            </a:r>
            <a:endParaRPr lang="cs-CZ" b="0" u="sng" dirty="0"/>
          </a:p>
        </p:txBody>
      </p:sp>
      <p:sp>
        <p:nvSpPr>
          <p:cNvPr id="2" name="Podnadpis 1"/>
          <p:cNvSpPr>
            <a:spLocks noGrp="1"/>
          </p:cNvSpPr>
          <p:nvPr>
            <p:ph type="subTitle" idx="1"/>
          </p:nvPr>
        </p:nvSpPr>
        <p:spPr>
          <a:xfrm>
            <a:off x="611560" y="3861048"/>
            <a:ext cx="7772400" cy="681489"/>
          </a:xfrm>
        </p:spPr>
        <p:txBody>
          <a:bodyPr>
            <a:normAutofit/>
          </a:bodyPr>
          <a:lstStyle/>
          <a:p>
            <a:pPr algn="ctr"/>
            <a:r>
              <a:rPr lang="cs-CZ" sz="2000" dirty="0" smtClean="0"/>
              <a:t>   </a:t>
            </a:r>
            <a:endParaRPr lang="cs-CZ" sz="2000" dirty="0"/>
          </a:p>
        </p:txBody>
      </p:sp>
      <p:pic>
        <p:nvPicPr>
          <p:cNvPr id="1026" name="Picture 2" descr="C:\Documents and Settings\osleha\Local Settings\Temporary Internet Files\Content.IE5\URYHIEC5\MC900337946[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1521" y="3284984"/>
            <a:ext cx="3168352" cy="1611831"/>
          </a:xfrm>
          <a:prstGeom prst="rect">
            <a:avLst/>
          </a:prstGeom>
          <a:noFill/>
          <a:extLst>
            <a:ext uri="{909E8E84-426E-40DD-AFC4-6F175D3DCCD1}">
              <a14:hiddenFill xmlns:a14="http://schemas.microsoft.com/office/drawing/2010/main" xmlns="">
                <a:solidFill>
                  <a:srgbClr val="FFFFFF"/>
                </a:solidFill>
              </a14:hiddenFill>
            </a:ext>
          </a:extLst>
        </p:spPr>
      </p:pic>
      <p:pic>
        <p:nvPicPr>
          <p:cNvPr id="1027" name="Picture 3" descr="C:\Documents and Settings\osleha\Local Settings\Temporary Internet Files\Content.IE5\K6163O8I\MC900057336[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868144" y="332656"/>
            <a:ext cx="1825625" cy="1638300"/>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C:\Documents and Settings\osleha\Local Settings\Temporary Internet Files\Content.IE5\0RYYB9U6\MC900057334[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675647" y="3284984"/>
            <a:ext cx="3253305" cy="1771341"/>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3" descr="C:\Documents and Settings\osleha\Local Settings\Temporary Internet Files\Content.IE5\K6163O8I\MC900057336[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602780" y="692696"/>
            <a:ext cx="1825625" cy="16383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26509415"/>
      </p:ext>
    </p:extLst>
  </p:cSld>
  <p:clrMapOvr>
    <a:masterClrMapping/>
  </p:clrMapOvr>
  <mc:AlternateContent xmlns:mc="http://schemas.openxmlformats.org/markup-compatibility/2006">
    <mc:Choice xmlns:p14="http://schemas.microsoft.com/office/powerpoint/2010/main" xmlns="" Requires="p14">
      <p:transition p14:dur="100">
        <p:cut/>
      </p:transition>
    </mc:Choice>
    <mc:Fallback>
      <p:transition>
        <p:cu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Obdélník 2"/>
          <p:cNvSpPr/>
          <p:nvPr/>
        </p:nvSpPr>
        <p:spPr>
          <a:xfrm>
            <a:off x="467544" y="1582341"/>
            <a:ext cx="6390456" cy="3416320"/>
          </a:xfrm>
          <a:prstGeom prst="rect">
            <a:avLst/>
          </a:prstGeom>
        </p:spPr>
        <p:txBody>
          <a:bodyPr wrap="square">
            <a:spAutoFit/>
          </a:bodyPr>
          <a:lstStyle/>
          <a:p>
            <a:r>
              <a:rPr lang="cs-CZ" dirty="0"/>
              <a:t>Základní škola Choltice, okres Pardubice - "Učíme se pro život"</a:t>
            </a:r>
          </a:p>
          <a:p>
            <a:endParaRPr lang="cs-CZ" dirty="0"/>
          </a:p>
          <a:p>
            <a:r>
              <a:rPr lang="cs-CZ" dirty="0"/>
              <a:t>Šablona: č. III/2 Inovace a zkvalitnění výuky pomocí ICT</a:t>
            </a:r>
          </a:p>
          <a:p>
            <a:endParaRPr lang="cs-CZ" dirty="0"/>
          </a:p>
          <a:p>
            <a:r>
              <a:rPr lang="cs-CZ" dirty="0"/>
              <a:t>Pořadové číslo: </a:t>
            </a:r>
          </a:p>
          <a:p>
            <a:endParaRPr lang="cs-CZ" dirty="0"/>
          </a:p>
          <a:p>
            <a:r>
              <a:rPr lang="cs-CZ" dirty="0"/>
              <a:t>Autor: Ošlejšková Hana</a:t>
            </a:r>
          </a:p>
          <a:p>
            <a:endParaRPr lang="cs-CZ" dirty="0"/>
          </a:p>
          <a:p>
            <a:r>
              <a:rPr lang="cs-CZ" dirty="0"/>
              <a:t>Ověření ve výuce: </a:t>
            </a:r>
            <a:r>
              <a:rPr lang="cs-CZ" dirty="0" smtClean="0"/>
              <a:t>7. </a:t>
            </a:r>
            <a:r>
              <a:rPr lang="cs-CZ" dirty="0"/>
              <a:t>třída</a:t>
            </a:r>
          </a:p>
          <a:p>
            <a:endParaRPr lang="cs-CZ" dirty="0"/>
          </a:p>
          <a:p>
            <a:r>
              <a:rPr lang="cs-CZ"/>
              <a:t>Datum </a:t>
            </a:r>
            <a:r>
              <a:rPr lang="cs-CZ" smtClean="0"/>
              <a:t>ověření:23.11.2011</a:t>
            </a:r>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427984" y="4365104"/>
            <a:ext cx="4418896" cy="224045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6420298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746650"/>
          </a:xfrm>
        </p:spPr>
        <p:txBody>
          <a:bodyPr>
            <a:normAutofit/>
          </a:bodyPr>
          <a:lstStyle/>
          <a:p>
            <a:r>
              <a:rPr lang="cs-CZ" sz="3200" u="sng" dirty="0" smtClean="0">
                <a:effectLst/>
              </a:rPr>
              <a:t>Metodika:</a:t>
            </a:r>
            <a:br>
              <a:rPr lang="cs-CZ" sz="3200" u="sng" dirty="0" smtClean="0">
                <a:effectLst/>
              </a:rPr>
            </a:br>
            <a:r>
              <a:rPr lang="cs-CZ" sz="2400" b="0" dirty="0" smtClean="0">
                <a:effectLst/>
              </a:rPr>
              <a:t>1. Prohlédněte si prezentaci a vyslechněte výklad.</a:t>
            </a:r>
            <a:br>
              <a:rPr lang="cs-CZ" sz="2400" b="0" dirty="0" smtClean="0">
                <a:effectLst/>
              </a:rPr>
            </a:br>
            <a:r>
              <a:rPr lang="cs-CZ" sz="2400" b="0" dirty="0" smtClean="0">
                <a:effectLst/>
              </a:rPr>
              <a:t>2. Odpovězte na otázky.</a:t>
            </a:r>
            <a:br>
              <a:rPr lang="cs-CZ" sz="2400" b="0" dirty="0" smtClean="0">
                <a:effectLst/>
              </a:rPr>
            </a:br>
            <a:r>
              <a:rPr lang="cs-CZ" sz="2400" b="0" dirty="0" smtClean="0">
                <a:effectLst/>
              </a:rPr>
              <a:t>3. Zkontrolujte si odpovědi.</a:t>
            </a:r>
            <a:r>
              <a:rPr lang="cs-CZ" sz="3200" u="sng" dirty="0" smtClean="0">
                <a:effectLst/>
              </a:rPr>
              <a:t/>
            </a:r>
            <a:br>
              <a:rPr lang="cs-CZ" sz="3200" u="sng" dirty="0" smtClean="0">
                <a:effectLst/>
              </a:rPr>
            </a:br>
            <a:r>
              <a:rPr lang="cs-CZ" sz="3200" u="sng" dirty="0">
                <a:effectLst/>
              </a:rPr>
              <a:t/>
            </a:r>
            <a:br>
              <a:rPr lang="cs-CZ" sz="3200" u="sng" dirty="0">
                <a:effectLst/>
              </a:rPr>
            </a:br>
            <a:r>
              <a:rPr lang="cs-CZ" sz="3200" u="sng" dirty="0" smtClean="0">
                <a:effectLst/>
              </a:rPr>
              <a:t/>
            </a:r>
            <a:br>
              <a:rPr lang="cs-CZ" sz="3200" u="sng" dirty="0" smtClean="0">
                <a:effectLst/>
              </a:rPr>
            </a:br>
            <a:r>
              <a:rPr lang="cs-CZ" sz="3200" u="sng" dirty="0" smtClean="0">
                <a:effectLst/>
              </a:rPr>
              <a:t>Klíčová slova:</a:t>
            </a:r>
            <a:br>
              <a:rPr lang="cs-CZ" sz="3200" u="sng" dirty="0" smtClean="0">
                <a:effectLst/>
              </a:rPr>
            </a:br>
            <a:r>
              <a:rPr lang="cs-CZ" sz="2400" b="0" dirty="0" smtClean="0">
                <a:effectLst/>
              </a:rPr>
              <a:t>dinosauři, plazi, druhohory, ještěři, želvy, krokodýlové, hadi, nosič, čepovec, kloaka. </a:t>
            </a:r>
            <a:endParaRPr lang="cs-CZ" sz="3200" u="sng" dirty="0">
              <a:effectLst/>
            </a:endParaRPr>
          </a:p>
        </p:txBody>
      </p:sp>
    </p:spTree>
    <p:extLst>
      <p:ext uri="{BB962C8B-B14F-4D97-AF65-F5344CB8AC3E}">
        <p14:creationId xmlns:p14="http://schemas.microsoft.com/office/powerpoint/2010/main" xmlns="" val="3102539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620688"/>
            <a:ext cx="7772400" cy="864096"/>
          </a:xfrm>
        </p:spPr>
        <p:txBody>
          <a:bodyPr>
            <a:normAutofit/>
          </a:bodyPr>
          <a:lstStyle/>
          <a:p>
            <a:r>
              <a:rPr lang="cs-CZ" sz="3600" u="sng" dirty="0" smtClean="0"/>
              <a:t>Trocha historie – vymřelí plazi</a:t>
            </a:r>
            <a:endParaRPr lang="cs-CZ" sz="3600" u="sng" dirty="0"/>
          </a:p>
        </p:txBody>
      </p:sp>
      <p:sp>
        <p:nvSpPr>
          <p:cNvPr id="3" name="Podnadpis 2"/>
          <p:cNvSpPr>
            <a:spLocks noGrp="1"/>
          </p:cNvSpPr>
          <p:nvPr>
            <p:ph type="subTitle" idx="1"/>
          </p:nvPr>
        </p:nvSpPr>
        <p:spPr>
          <a:xfrm>
            <a:off x="685800" y="1628800"/>
            <a:ext cx="7772400" cy="3182511"/>
          </a:xfrm>
        </p:spPr>
        <p:txBody>
          <a:bodyPr>
            <a:normAutofit fontScale="92500"/>
          </a:bodyPr>
          <a:lstStyle/>
          <a:p>
            <a:pPr marL="457200" indent="-457200" algn="l">
              <a:buFontTx/>
              <a:buChar char="-"/>
            </a:pPr>
            <a:r>
              <a:rPr lang="cs-CZ" dirty="0" smtClean="0"/>
              <a:t>Nejrozšířenější ve druhohorách</a:t>
            </a:r>
          </a:p>
          <a:p>
            <a:pPr marL="457200" indent="-457200" algn="l">
              <a:buFontTx/>
              <a:buChar char="-"/>
            </a:pPr>
            <a:r>
              <a:rPr lang="cs-CZ" dirty="0" smtClean="0"/>
              <a:t>Osídlili vzduch, vodu i souš</a:t>
            </a:r>
          </a:p>
          <a:p>
            <a:pPr marL="457200" indent="-457200" algn="l">
              <a:buFontTx/>
              <a:buChar char="-"/>
            </a:pPr>
            <a:r>
              <a:rPr lang="cs-CZ" dirty="0" smtClean="0"/>
              <a:t>Různé teorie o důvodech vymření – např.:</a:t>
            </a:r>
          </a:p>
          <a:p>
            <a:pPr marL="457200" indent="-457200" algn="l">
              <a:buFont typeface="Arial" pitchFamily="34" charset="0"/>
              <a:buChar char="•"/>
            </a:pPr>
            <a:r>
              <a:rPr lang="cs-CZ" dirty="0"/>
              <a:t> </a:t>
            </a:r>
            <a:r>
              <a:rPr lang="cs-CZ" dirty="0" smtClean="0"/>
              <a:t>    horotvorné pohyby a změny podnebí</a:t>
            </a:r>
            <a:endParaRPr lang="cs-CZ" dirty="0"/>
          </a:p>
          <a:p>
            <a:pPr marL="457200" indent="-457200" algn="l">
              <a:buFont typeface="Arial" pitchFamily="34" charset="0"/>
              <a:buChar char="•"/>
            </a:pPr>
            <a:r>
              <a:rPr lang="cs-CZ" dirty="0" smtClean="0"/>
              <a:t>     nové jedy produkované rostlinami</a:t>
            </a:r>
          </a:p>
          <a:p>
            <a:pPr marL="457200" indent="-457200" algn="l">
              <a:buFont typeface="Arial" pitchFamily="34" charset="0"/>
              <a:buChar char="•"/>
            </a:pPr>
            <a:r>
              <a:rPr lang="cs-CZ" dirty="0"/>
              <a:t> </a:t>
            </a:r>
            <a:r>
              <a:rPr lang="cs-CZ" dirty="0" smtClean="0"/>
              <a:t>    vývoj malých a hbitých savců požírajících </a:t>
            </a:r>
          </a:p>
          <a:p>
            <a:pPr algn="l"/>
            <a:r>
              <a:rPr lang="cs-CZ" dirty="0" smtClean="0"/>
              <a:t>         vajíčka … </a:t>
            </a:r>
            <a:endParaRPr lang="cs-CZ" dirty="0"/>
          </a:p>
        </p:txBody>
      </p:sp>
    </p:spTree>
    <p:extLst>
      <p:ext uri="{BB962C8B-B14F-4D97-AF65-F5344CB8AC3E}">
        <p14:creationId xmlns:p14="http://schemas.microsoft.com/office/powerpoint/2010/main" xmlns="" val="1245578285"/>
      </p:ext>
    </p:extLst>
  </p:cSld>
  <p:clrMapOvr>
    <a:masterClrMapping/>
  </p:clrMapOvr>
  <mc:AlternateContent xmlns:mc="http://schemas.openxmlformats.org/markup-compatibility/2006">
    <mc:Choice xmlns:p14="http://schemas.microsoft.com/office/powerpoint/2010/main" xmlns="" Requires="p14">
      <p:transition p14:dur="100">
        <p:cut/>
      </p:transition>
    </mc:Choice>
    <mc:Fallback>
      <p:transition>
        <p:cu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ctrTitle"/>
          </p:nvPr>
        </p:nvSpPr>
        <p:spPr>
          <a:xfrm>
            <a:off x="323528" y="188640"/>
            <a:ext cx="8496944" cy="1017458"/>
          </a:xfrm>
        </p:spPr>
        <p:txBody>
          <a:bodyPr/>
          <a:lstStyle/>
          <a:p>
            <a:r>
              <a:rPr lang="cs-CZ" b="0" u="sng" dirty="0" smtClean="0">
                <a:solidFill>
                  <a:schemeClr val="bg2">
                    <a:lumMod val="25000"/>
                  </a:schemeClr>
                </a:solidFill>
              </a:rPr>
              <a:t>Zástupci vymřelých druhů:</a:t>
            </a:r>
            <a:endParaRPr lang="cs-CZ" b="0" u="sng" dirty="0">
              <a:solidFill>
                <a:schemeClr val="bg2">
                  <a:lumMod val="25000"/>
                </a:schemeClr>
              </a:solidFill>
            </a:endParaRPr>
          </a:p>
        </p:txBody>
      </p:sp>
      <p:sp>
        <p:nvSpPr>
          <p:cNvPr id="4" name="Podnadpis 3"/>
          <p:cNvSpPr>
            <a:spLocks noGrp="1"/>
          </p:cNvSpPr>
          <p:nvPr>
            <p:ph type="subTitle" idx="1"/>
          </p:nvPr>
        </p:nvSpPr>
        <p:spPr>
          <a:xfrm>
            <a:off x="539552" y="1299508"/>
            <a:ext cx="7772400" cy="3672408"/>
          </a:xfrm>
        </p:spPr>
        <p:txBody>
          <a:bodyPr/>
          <a:lstStyle/>
          <a:p>
            <a:pPr algn="ctr"/>
            <a:endParaRPr lang="cs-CZ" dirty="0"/>
          </a:p>
        </p:txBody>
      </p:sp>
      <p:sp>
        <p:nvSpPr>
          <p:cNvPr id="5" name="TextovéPole 4"/>
          <p:cNvSpPr txBox="1"/>
          <p:nvPr/>
        </p:nvSpPr>
        <p:spPr>
          <a:xfrm>
            <a:off x="3419872" y="4581128"/>
            <a:ext cx="2164375" cy="461665"/>
          </a:xfrm>
          <a:prstGeom prst="rect">
            <a:avLst/>
          </a:prstGeom>
          <a:noFill/>
        </p:spPr>
        <p:txBody>
          <a:bodyPr wrap="none" rtlCol="0">
            <a:spAutoFit/>
          </a:bodyPr>
          <a:lstStyle/>
          <a:p>
            <a:r>
              <a:rPr lang="cs-CZ" sz="2400" u="sng" dirty="0" smtClean="0"/>
              <a:t>Brontosaurus</a:t>
            </a:r>
            <a:endParaRPr lang="cs-CZ" sz="2400" u="sng"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70488" y="1390544"/>
            <a:ext cx="5663141" cy="319058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752888186"/>
      </p:ext>
    </p:extLst>
  </p:cSld>
  <p:clrMapOvr>
    <a:masterClrMapping/>
  </p:clrMapOvr>
  <mc:AlternateContent xmlns:mc="http://schemas.openxmlformats.org/markup-compatibility/2006">
    <mc:Choice xmlns:p14="http://schemas.microsoft.com/office/powerpoint/2010/main" xmlns="" Requires="p14">
      <p:transition p14:dur="100">
        <p:cut/>
      </p:transition>
    </mc:Choice>
    <mc:Fallback>
      <p:transition>
        <p:cu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endParaRPr lang="cs-CZ" sz="2400" u="sng" dirty="0">
              <a:solidFill>
                <a:schemeClr val="tx1"/>
              </a:solidFill>
              <a:effectLst/>
            </a:endParaRPr>
          </a:p>
        </p:txBody>
      </p:sp>
      <p:sp>
        <p:nvSpPr>
          <p:cNvPr id="3" name="Zástupný symbol pro text 2"/>
          <p:cNvSpPr>
            <a:spLocks noGrp="1"/>
          </p:cNvSpPr>
          <p:nvPr>
            <p:ph type="body" idx="1"/>
          </p:nvPr>
        </p:nvSpPr>
        <p:spPr/>
        <p:txBody>
          <a:bodyPr/>
          <a:lstStyle/>
          <a:p>
            <a:pPr algn="ctr"/>
            <a:r>
              <a:rPr lang="cs-CZ" b="1" u="sng" dirty="0" err="1" smtClean="0"/>
              <a:t>Pteranodon</a:t>
            </a:r>
            <a:endParaRPr lang="cs-CZ" b="1" u="sng" dirty="0"/>
          </a:p>
        </p:txBody>
      </p:sp>
      <p:sp>
        <p:nvSpPr>
          <p:cNvPr id="4" name="Zástupný symbol pro text 3"/>
          <p:cNvSpPr>
            <a:spLocks noGrp="1"/>
          </p:cNvSpPr>
          <p:nvPr>
            <p:ph type="body" sz="half" idx="3"/>
          </p:nvPr>
        </p:nvSpPr>
        <p:spPr/>
        <p:txBody>
          <a:bodyPr/>
          <a:lstStyle/>
          <a:p>
            <a:pPr algn="ctr"/>
            <a:r>
              <a:rPr lang="cs-CZ" b="1" u="sng" dirty="0" smtClean="0"/>
              <a:t>Stegosaurus</a:t>
            </a:r>
            <a:endParaRPr lang="cs-CZ" b="1" u="sng" dirty="0"/>
          </a:p>
        </p:txBody>
      </p:sp>
      <p:sp>
        <p:nvSpPr>
          <p:cNvPr id="6" name="Zástupný symbol pro obsah 5"/>
          <p:cNvSpPr>
            <a:spLocks noGrp="1"/>
          </p:cNvSpPr>
          <p:nvPr>
            <p:ph sz="quarter" idx="4"/>
          </p:nvPr>
        </p:nvSpPr>
        <p:spPr/>
        <p:txBody>
          <a:bodyPr/>
          <a:lstStyle/>
          <a:p>
            <a:endParaRPr lang="cs-CZ" dirty="0"/>
          </a:p>
          <a:p>
            <a:endParaRPr lang="cs-CZ" dirty="0"/>
          </a:p>
          <a:p>
            <a:pPr marL="109728" indent="0">
              <a:buNone/>
            </a:pPr>
            <a:endParaRPr lang="cs-CZ" dirty="0"/>
          </a:p>
        </p:txBody>
      </p:sp>
      <p:sp>
        <p:nvSpPr>
          <p:cNvPr id="5" name="Zástupný symbol pro obsah 4"/>
          <p:cNvSpPr>
            <a:spLocks noGrp="1"/>
          </p:cNvSpPr>
          <p:nvPr>
            <p:ph sz="quarter" idx="2"/>
          </p:nvPr>
        </p:nvSpPr>
        <p:spPr/>
        <p:txBody>
          <a:bodyPr/>
          <a:lstStyle/>
          <a:p>
            <a:endParaRPr lang="cs-CZ"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95536" y="2044770"/>
            <a:ext cx="4104456" cy="257764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88024" y="1871963"/>
            <a:ext cx="3737992" cy="272406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352950937"/>
      </p:ext>
    </p:extLst>
  </p:cSld>
  <p:clrMapOvr>
    <a:masterClrMapping/>
  </p:clrMapOvr>
  <mc:AlternateContent xmlns:mc="http://schemas.openxmlformats.org/markup-compatibility/2006">
    <mc:Choice xmlns:p14="http://schemas.microsoft.com/office/powerpoint/2010/main" xmlns="" Requires="p14">
      <p:transition p14:dur="100">
        <p:cut/>
      </p:transition>
    </mc:Choice>
    <mc:Fallback>
      <p:transition>
        <p:cu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1714" y="-182277"/>
            <a:ext cx="9957064" cy="9728023"/>
          </a:xfrm>
        </p:spPr>
        <p:txBody>
          <a:bodyPr/>
          <a:lstStyle/>
          <a:p>
            <a:endParaRPr lang="cs-CZ" dirty="0"/>
          </a:p>
        </p:txBody>
      </p:sp>
      <p:sp>
        <p:nvSpPr>
          <p:cNvPr id="3" name="Nadpis 2"/>
          <p:cNvSpPr>
            <a:spLocks noGrp="1"/>
          </p:cNvSpPr>
          <p:nvPr>
            <p:ph type="title"/>
          </p:nvPr>
        </p:nvSpPr>
        <p:spPr/>
        <p:txBody>
          <a:bodyPr>
            <a:normAutofit/>
          </a:bodyPr>
          <a:lstStyle/>
          <a:p>
            <a:pPr algn="ctr"/>
            <a:r>
              <a:rPr lang="cs-CZ" sz="2400" u="sng" dirty="0" smtClean="0">
                <a:solidFill>
                  <a:schemeClr val="tx1"/>
                </a:solidFill>
                <a:effectLst/>
              </a:rPr>
              <a:t>Tyranosaurus </a:t>
            </a:r>
            <a:r>
              <a:rPr lang="cs-CZ" sz="2400" u="sng" dirty="0" err="1" smtClean="0">
                <a:solidFill>
                  <a:schemeClr val="tx1"/>
                </a:solidFill>
                <a:effectLst/>
              </a:rPr>
              <a:t>rex</a:t>
            </a:r>
            <a:endParaRPr lang="cs-CZ" sz="2400" u="sng" dirty="0">
              <a:solidFill>
                <a:schemeClr val="tx1"/>
              </a:solidFill>
              <a:effectLst/>
            </a:endParaRPr>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444948" y="1404888"/>
            <a:ext cx="3096344" cy="428339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6148"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88024" y="2132856"/>
            <a:ext cx="3962053" cy="256212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548733013"/>
      </p:ext>
    </p:extLst>
  </p:cSld>
  <p:clrMapOvr>
    <a:masterClrMapping/>
  </p:clrMapOvr>
  <mc:AlternateContent xmlns:mc="http://schemas.openxmlformats.org/markup-compatibility/2006">
    <mc:Choice xmlns:p14="http://schemas.microsoft.com/office/powerpoint/2010/main" xmlns="" Requires="p14">
      <p:transition p14:dur="100">
        <p:cut/>
      </p:transition>
    </mc:Choice>
    <mc:Fallback>
      <p:transition>
        <p:cu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text 2"/>
          <p:cNvSpPr>
            <a:spLocks noGrp="1"/>
          </p:cNvSpPr>
          <p:nvPr>
            <p:ph type="body" idx="1"/>
          </p:nvPr>
        </p:nvSpPr>
        <p:spPr/>
        <p:txBody>
          <a:bodyPr/>
          <a:lstStyle/>
          <a:p>
            <a:pPr algn="ctr"/>
            <a:r>
              <a:rPr lang="cs-CZ" b="1" u="sng" dirty="0" smtClean="0"/>
              <a:t>Ichtyosaurus</a:t>
            </a:r>
            <a:endParaRPr lang="cs-CZ" b="1" u="sng" dirty="0"/>
          </a:p>
        </p:txBody>
      </p:sp>
      <p:sp>
        <p:nvSpPr>
          <p:cNvPr id="4" name="Zástupný symbol pro text 3"/>
          <p:cNvSpPr>
            <a:spLocks noGrp="1"/>
          </p:cNvSpPr>
          <p:nvPr>
            <p:ph type="body" sz="half" idx="3"/>
          </p:nvPr>
        </p:nvSpPr>
        <p:spPr/>
        <p:txBody>
          <a:bodyPr/>
          <a:lstStyle/>
          <a:p>
            <a:pPr algn="ctr"/>
            <a:r>
              <a:rPr lang="cs-CZ" u="sng" dirty="0" err="1" smtClean="0"/>
              <a:t>Hylonomus</a:t>
            </a:r>
            <a:endParaRPr lang="cs-CZ" u="sng" dirty="0"/>
          </a:p>
        </p:txBody>
      </p:sp>
      <p:sp>
        <p:nvSpPr>
          <p:cNvPr id="5" name="Zástupný symbol pro obsah 4"/>
          <p:cNvSpPr>
            <a:spLocks noGrp="1"/>
          </p:cNvSpPr>
          <p:nvPr>
            <p:ph sz="quarter" idx="2"/>
          </p:nvPr>
        </p:nvSpPr>
        <p:spPr/>
        <p:txBody>
          <a:bodyPr/>
          <a:lstStyle/>
          <a:p>
            <a:endParaRPr lang="cs-CZ" dirty="0"/>
          </a:p>
        </p:txBody>
      </p:sp>
      <p:sp>
        <p:nvSpPr>
          <p:cNvPr id="6" name="Zástupný symbol pro obsah 5"/>
          <p:cNvSpPr>
            <a:spLocks noGrp="1"/>
          </p:cNvSpPr>
          <p:nvPr>
            <p:ph sz="quarter" idx="4"/>
          </p:nvPr>
        </p:nvSpPr>
        <p:spPr/>
        <p:txBody>
          <a:bodyPr/>
          <a:lstStyle/>
          <a:p>
            <a:endParaRPr lang="cs-CZ" dirty="0"/>
          </a:p>
        </p:txBody>
      </p:sp>
      <p:pic>
        <p:nvPicPr>
          <p:cNvPr id="7"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1560" y="1484784"/>
            <a:ext cx="3962375" cy="325543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8"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88025" y="2740314"/>
            <a:ext cx="3888432" cy="164286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338726618"/>
      </p:ext>
    </p:extLst>
  </p:cSld>
  <p:clrMapOvr>
    <a:masterClrMapping/>
  </p:clrMapOvr>
  <mc:AlternateContent xmlns:mc="http://schemas.openxmlformats.org/markup-compatibility/2006">
    <mc:Choice xmlns:p14="http://schemas.microsoft.com/office/powerpoint/2010/main" xmlns="" Requires="p14">
      <p:transition p14:dur="100">
        <p:cut/>
      </p:transition>
    </mc:Choice>
    <mc:Fallback>
      <p:transition>
        <p:cu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581670" y="1412776"/>
            <a:ext cx="8229600" cy="4525963"/>
          </a:xfrm>
        </p:spPr>
        <p:txBody>
          <a:bodyPr/>
          <a:lstStyle/>
          <a:p>
            <a:r>
              <a:rPr lang="cs-CZ" dirty="0" smtClean="0"/>
              <a:t>Ještěři</a:t>
            </a:r>
          </a:p>
          <a:p>
            <a:r>
              <a:rPr lang="cs-CZ" dirty="0" smtClean="0"/>
              <a:t>želvy</a:t>
            </a:r>
          </a:p>
          <a:p>
            <a:r>
              <a:rPr lang="cs-CZ" dirty="0"/>
              <a:t>k</a:t>
            </a:r>
            <a:r>
              <a:rPr lang="cs-CZ" dirty="0" smtClean="0"/>
              <a:t>rokodýlové</a:t>
            </a:r>
          </a:p>
          <a:p>
            <a:r>
              <a:rPr lang="cs-CZ" dirty="0" smtClean="0"/>
              <a:t>hadi</a:t>
            </a:r>
          </a:p>
          <a:p>
            <a:pPr marL="109728" indent="0">
              <a:buNone/>
            </a:pPr>
            <a:endParaRPr lang="cs-CZ" dirty="0"/>
          </a:p>
        </p:txBody>
      </p:sp>
      <p:sp>
        <p:nvSpPr>
          <p:cNvPr id="3" name="Nadpis 2"/>
          <p:cNvSpPr>
            <a:spLocks noGrp="1"/>
          </p:cNvSpPr>
          <p:nvPr>
            <p:ph type="title"/>
          </p:nvPr>
        </p:nvSpPr>
        <p:spPr/>
        <p:txBody>
          <a:bodyPr/>
          <a:lstStyle/>
          <a:p>
            <a:r>
              <a:rPr lang="cs-CZ" u="sng" dirty="0" smtClean="0"/>
              <a:t>Dělení plazů:</a:t>
            </a:r>
            <a:endParaRPr lang="cs-CZ" u="sng" dirty="0"/>
          </a:p>
        </p:txBody>
      </p:sp>
      <p:pic>
        <p:nvPicPr>
          <p:cNvPr id="8194" name="Picture 2" descr="C:\Documents and Settings\osleha\Local Settings\Temporary Internet Files\Content.IE5\YGPP5N3S\MP900255577[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7544" y="3903751"/>
            <a:ext cx="2952328" cy="1963093"/>
          </a:xfrm>
          <a:prstGeom prst="rect">
            <a:avLst/>
          </a:prstGeom>
          <a:noFill/>
          <a:extLst>
            <a:ext uri="{909E8E84-426E-40DD-AFC4-6F175D3DCCD1}">
              <a14:hiddenFill xmlns:a14="http://schemas.microsoft.com/office/drawing/2010/main" xmlns="">
                <a:solidFill>
                  <a:srgbClr val="FFFFFF"/>
                </a:solidFill>
              </a14:hiddenFill>
            </a:ext>
          </a:extLst>
        </p:spPr>
      </p:pic>
      <p:pic>
        <p:nvPicPr>
          <p:cNvPr id="8195" name="Picture 3" descr="C:\Documents and Settings\osleha\Local Settings\Temporary Internet Files\Content.IE5\AVFS85Q2\MP900406491[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563887" y="2924944"/>
            <a:ext cx="2265165" cy="1477666"/>
          </a:xfrm>
          <a:prstGeom prst="rect">
            <a:avLst/>
          </a:prstGeom>
          <a:noFill/>
          <a:extLst>
            <a:ext uri="{909E8E84-426E-40DD-AFC4-6F175D3DCCD1}">
              <a14:hiddenFill xmlns:a14="http://schemas.microsoft.com/office/drawing/2010/main" xmlns="">
                <a:solidFill>
                  <a:srgbClr val="FFFFFF"/>
                </a:solidFill>
              </a14:hiddenFill>
            </a:ext>
          </a:extLst>
        </p:spPr>
      </p:pic>
      <p:pic>
        <p:nvPicPr>
          <p:cNvPr id="8197" name="Picture 5" descr="C:\Documents and Settings\osleha\Local Settings\Temporary Internet Files\Content.IE5\DPZFQZMM\MP900262569[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012160" y="4642584"/>
            <a:ext cx="2620888" cy="1742891"/>
          </a:xfrm>
          <a:prstGeom prst="rect">
            <a:avLst/>
          </a:prstGeom>
          <a:noFill/>
          <a:extLst>
            <a:ext uri="{909E8E84-426E-40DD-AFC4-6F175D3DCCD1}">
              <a14:hiddenFill xmlns:a14="http://schemas.microsoft.com/office/drawing/2010/main" xmlns="">
                <a:solidFill>
                  <a:srgbClr val="FFFFFF"/>
                </a:solidFill>
              </a14:hiddenFill>
            </a:ext>
          </a:extLst>
        </p:spPr>
      </p:pic>
      <p:pic>
        <p:nvPicPr>
          <p:cNvPr id="8198" name="Picture 6" descr="C:\Documents and Settings\osleha\Local Settings\Temporary Internet Files\Content.IE5\AVFS85Q2\MP900262965[1].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992688" y="548680"/>
            <a:ext cx="2880320" cy="2904270"/>
          </a:xfrm>
          <a:prstGeom prst="rect">
            <a:avLst/>
          </a:prstGeom>
          <a:noFill/>
          <a:extLst>
            <a:ext uri="{909E8E84-426E-40DD-AFC4-6F175D3DCCD1}">
              <a14:hiddenFill xmlns:a14="http://schemas.microsoft.com/office/drawing/2010/main" xmlns="">
                <a:solidFill>
                  <a:srgbClr val="FFFFFF"/>
                </a:solidFill>
              </a14:hiddenFill>
            </a:ext>
          </a:extLst>
        </p:spPr>
      </p:pic>
      <p:pic>
        <p:nvPicPr>
          <p:cNvPr id="8199" name="Picture 7" descr="C:\Documents and Settings\osleha\Local Settings\Temporary Internet Files\Content.IE5\YGPP5N3S\MP900430651[1].jp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3974305" y="819511"/>
            <a:ext cx="1188121" cy="1786543"/>
          </a:xfrm>
          <a:prstGeom prst="rect">
            <a:avLst/>
          </a:prstGeom>
          <a:noFill/>
          <a:extLst>
            <a:ext uri="{909E8E84-426E-40DD-AFC4-6F175D3DCCD1}">
              <a14:hiddenFill xmlns:a14="http://schemas.microsoft.com/office/drawing/2010/main" xmlns="">
                <a:solidFill>
                  <a:srgbClr val="FFFFFF"/>
                </a:solidFill>
              </a14:hiddenFill>
            </a:ext>
          </a:extLst>
        </p:spPr>
      </p:pic>
      <p:pic>
        <p:nvPicPr>
          <p:cNvPr id="8200" name="Picture 8" descr="C:\Documents and Settings\osleha\Local Settings\Temporary Internet Files\Content.IE5\URYHIEC5\MP900313901[1].jpg"/>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3709138" y="4885297"/>
            <a:ext cx="1974664" cy="163568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704032432"/>
      </p:ext>
    </p:extLst>
  </p:cSld>
  <p:clrMapOvr>
    <a:masterClrMapping/>
  </p:clrMapOvr>
  <mc:AlternateContent xmlns:mc="http://schemas.openxmlformats.org/markup-compatibility/2006">
    <mc:Choice xmlns:p14="http://schemas.microsoft.com/office/powerpoint/2010/main" xmlns="" Requires="p14">
      <p:transition spd="slow" p14:dur="3400">
        <p14:reveal/>
      </p:transition>
    </mc:Choice>
    <mc:Fallback>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u="sng" dirty="0" smtClean="0"/>
              <a:t>Stavba těla: </a:t>
            </a:r>
            <a:r>
              <a:rPr lang="cs-CZ" dirty="0" smtClean="0"/>
              <a:t>hlava, trup, ocas, končetiny</a:t>
            </a:r>
          </a:p>
          <a:p>
            <a:r>
              <a:rPr lang="cs-CZ" u="sng" dirty="0" smtClean="0"/>
              <a:t>Kůže</a:t>
            </a:r>
            <a:r>
              <a:rPr lang="cs-CZ" dirty="0" smtClean="0"/>
              <a:t>: suchá, často zrohovatělá, někdy ji svlékají</a:t>
            </a:r>
          </a:p>
          <a:p>
            <a:r>
              <a:rPr lang="cs-CZ" u="sng" dirty="0" smtClean="0"/>
              <a:t>Kostra</a:t>
            </a:r>
            <a:r>
              <a:rPr lang="cs-CZ" dirty="0" smtClean="0"/>
              <a:t>: nosič a čepovec, obdoba savců</a:t>
            </a:r>
          </a:p>
          <a:p>
            <a:r>
              <a:rPr lang="cs-CZ" u="sng" dirty="0" smtClean="0"/>
              <a:t>Trávicí soustava: </a:t>
            </a:r>
            <a:r>
              <a:rPr lang="cs-CZ" dirty="0" smtClean="0"/>
              <a:t>drobné zuby, kořist polykají   vcelku</a:t>
            </a:r>
          </a:p>
          <a:p>
            <a:pPr marL="109728" indent="0">
              <a:buNone/>
            </a:pPr>
            <a:r>
              <a:rPr lang="cs-CZ" dirty="0"/>
              <a:t> </a:t>
            </a:r>
            <a:r>
              <a:rPr lang="cs-CZ" dirty="0" smtClean="0"/>
              <a:t>  - ústa, hltan, jícen, žaludek, střeva, slinivka</a:t>
            </a:r>
          </a:p>
          <a:p>
            <a:pPr marL="109728" indent="0">
              <a:buNone/>
            </a:pPr>
            <a:r>
              <a:rPr lang="cs-CZ" dirty="0"/>
              <a:t> </a:t>
            </a:r>
            <a:r>
              <a:rPr lang="cs-CZ" dirty="0" smtClean="0"/>
              <a:t>     břišní, játra, kloaka</a:t>
            </a:r>
            <a:endParaRPr lang="cs-CZ" dirty="0"/>
          </a:p>
        </p:txBody>
      </p:sp>
      <p:sp>
        <p:nvSpPr>
          <p:cNvPr id="3" name="Nadpis 2"/>
          <p:cNvSpPr>
            <a:spLocks noGrp="1"/>
          </p:cNvSpPr>
          <p:nvPr>
            <p:ph type="title"/>
          </p:nvPr>
        </p:nvSpPr>
        <p:spPr/>
        <p:txBody>
          <a:bodyPr/>
          <a:lstStyle/>
          <a:p>
            <a:r>
              <a:rPr lang="cs-CZ" u="sng" dirty="0" smtClean="0"/>
              <a:t>Znaky plazů:</a:t>
            </a:r>
            <a:endParaRPr lang="cs-CZ" u="sng" dirty="0"/>
          </a:p>
        </p:txBody>
      </p:sp>
    </p:spTree>
    <p:extLst>
      <p:ext uri="{BB962C8B-B14F-4D97-AF65-F5344CB8AC3E}">
        <p14:creationId xmlns:p14="http://schemas.microsoft.com/office/powerpoint/2010/main" xmlns="" val="827692492"/>
      </p:ext>
    </p:extLst>
  </p:cSld>
  <p:clrMapOvr>
    <a:masterClrMapping/>
  </p:clrMapOvr>
  <mc:AlternateContent xmlns:mc="http://schemas.openxmlformats.org/markup-compatibility/2006">
    <mc:Choice xmlns:p14="http://schemas.microsoft.com/office/powerpoint/2010/main" xmlns="" Requires="p14">
      <p:transition spd="slow" p14:dur="3400">
        <p14:reveal/>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476672"/>
            <a:ext cx="8229600" cy="5530619"/>
          </a:xfrm>
        </p:spPr>
        <p:txBody>
          <a:bodyPr>
            <a:normAutofit fontScale="77500" lnSpcReduction="20000"/>
          </a:bodyPr>
          <a:lstStyle/>
          <a:p>
            <a:endParaRPr lang="cs-CZ" sz="2400" u="sng" dirty="0" smtClean="0"/>
          </a:p>
          <a:p>
            <a:endParaRPr lang="cs-CZ" sz="2400" u="sng" dirty="0"/>
          </a:p>
          <a:p>
            <a:pPr>
              <a:buFont typeface="Wingdings" pitchFamily="2" charset="2"/>
              <a:buChar char="Ø"/>
            </a:pPr>
            <a:r>
              <a:rPr lang="cs-CZ" sz="2400" u="sng" dirty="0" smtClean="0"/>
              <a:t>Dýchací soustava:</a:t>
            </a:r>
            <a:r>
              <a:rPr lang="cs-CZ" sz="2400" dirty="0" smtClean="0"/>
              <a:t> nozdry, hrtan, průdušnice, </a:t>
            </a:r>
          </a:p>
          <a:p>
            <a:pPr marL="109728" indent="0">
              <a:buNone/>
            </a:pPr>
            <a:r>
              <a:rPr lang="cs-CZ" sz="2400" dirty="0" smtClean="0"/>
              <a:t>                               průdušky, plíce</a:t>
            </a:r>
            <a:r>
              <a:rPr lang="cs-CZ" sz="2400" u="sng" dirty="0" smtClean="0"/>
              <a:t> </a:t>
            </a:r>
          </a:p>
          <a:p>
            <a:pPr>
              <a:buFont typeface="Wingdings" pitchFamily="2" charset="2"/>
              <a:buChar char="Ø"/>
            </a:pPr>
            <a:r>
              <a:rPr lang="cs-CZ" sz="2400" u="sng" dirty="0" smtClean="0"/>
              <a:t>Oběhová soustava:</a:t>
            </a:r>
            <a:r>
              <a:rPr lang="cs-CZ" sz="2400" dirty="0" smtClean="0"/>
              <a:t> v srdci 2 předsíně + 1 komora</a:t>
            </a:r>
            <a:r>
              <a:rPr lang="cs-CZ" u="sng" dirty="0" smtClean="0"/>
              <a:t> </a:t>
            </a:r>
          </a:p>
          <a:p>
            <a:pPr marL="109728" indent="0">
              <a:buNone/>
            </a:pPr>
            <a:r>
              <a:rPr lang="cs-CZ" dirty="0"/>
              <a:t> </a:t>
            </a:r>
            <a:r>
              <a:rPr lang="cs-CZ" dirty="0" smtClean="0"/>
              <a:t>                          </a:t>
            </a:r>
            <a:r>
              <a:rPr lang="cs-CZ" sz="2400" dirty="0" smtClean="0"/>
              <a:t>-mísí se okysličená a odkysličená</a:t>
            </a:r>
            <a:endParaRPr lang="cs-CZ" u="sng" dirty="0" smtClean="0"/>
          </a:p>
          <a:p>
            <a:pPr marL="109728" indent="0">
              <a:buNone/>
            </a:pPr>
            <a:r>
              <a:rPr lang="cs-CZ" dirty="0" smtClean="0"/>
              <a:t>                           </a:t>
            </a:r>
            <a:r>
              <a:rPr lang="cs-CZ" sz="2400" dirty="0" smtClean="0"/>
              <a:t>krev – neudrží stálou tělesnou teplotu</a:t>
            </a:r>
          </a:p>
          <a:p>
            <a:pPr>
              <a:buFont typeface="Wingdings" pitchFamily="2" charset="2"/>
              <a:buChar char="Ø"/>
            </a:pPr>
            <a:r>
              <a:rPr lang="cs-CZ" sz="2400" u="sng" dirty="0" smtClean="0"/>
              <a:t>Vylučovací soustava</a:t>
            </a:r>
            <a:r>
              <a:rPr lang="cs-CZ" sz="2400" dirty="0" smtClean="0"/>
              <a:t>: ledviny, močovody, močový   </a:t>
            </a:r>
          </a:p>
          <a:p>
            <a:pPr marL="109728" indent="0">
              <a:buNone/>
            </a:pPr>
            <a:r>
              <a:rPr lang="cs-CZ" sz="2400" dirty="0" smtClean="0"/>
              <a:t>                                   měchýř, kloaka</a:t>
            </a:r>
          </a:p>
          <a:p>
            <a:pPr>
              <a:buFont typeface="Wingdings" pitchFamily="2" charset="2"/>
              <a:buChar char="Ø"/>
            </a:pPr>
            <a:r>
              <a:rPr lang="cs-CZ" sz="2400" u="sng" dirty="0" smtClean="0"/>
              <a:t>Rozmnožování:</a:t>
            </a:r>
            <a:r>
              <a:rPr lang="cs-CZ" sz="2400" dirty="0" smtClean="0"/>
              <a:t> oddělené pohlaví</a:t>
            </a:r>
          </a:p>
          <a:p>
            <a:pPr marL="109728" indent="0">
              <a:buNone/>
            </a:pPr>
            <a:r>
              <a:rPr lang="cs-CZ" sz="2400" dirty="0"/>
              <a:t> </a:t>
            </a:r>
            <a:r>
              <a:rPr lang="cs-CZ" sz="2400" dirty="0" smtClean="0"/>
              <a:t>                          pohlavní dvojtvárnost</a:t>
            </a:r>
          </a:p>
          <a:p>
            <a:pPr marL="109728" indent="0">
              <a:buNone/>
            </a:pPr>
            <a:r>
              <a:rPr lang="cs-CZ" sz="2400" dirty="0"/>
              <a:t> </a:t>
            </a:r>
            <a:r>
              <a:rPr lang="cs-CZ" sz="2400" dirty="0" smtClean="0"/>
              <a:t>                          </a:t>
            </a:r>
            <a:r>
              <a:rPr lang="cs-CZ" sz="2400" dirty="0" err="1" smtClean="0"/>
              <a:t>vnitrotělní</a:t>
            </a:r>
            <a:r>
              <a:rPr lang="cs-CZ" sz="2400" dirty="0" smtClean="0"/>
              <a:t> oplození</a:t>
            </a:r>
          </a:p>
          <a:p>
            <a:pPr marL="109728" indent="0">
              <a:buNone/>
            </a:pPr>
            <a:r>
              <a:rPr lang="cs-CZ" sz="2400" dirty="0" smtClean="0"/>
              <a:t>                           vajíčka v kožovitém obalu </a:t>
            </a:r>
          </a:p>
          <a:p>
            <a:pPr>
              <a:buFont typeface="Wingdings" pitchFamily="2" charset="2"/>
              <a:buChar char="Ø"/>
            </a:pPr>
            <a:r>
              <a:rPr lang="cs-CZ" sz="2400" u="sng" dirty="0" smtClean="0"/>
              <a:t>Smyslová soustava</a:t>
            </a:r>
            <a:r>
              <a:rPr lang="cs-CZ" sz="2400" dirty="0" smtClean="0"/>
              <a:t>: oko – akomodace, mžurka</a:t>
            </a:r>
          </a:p>
          <a:p>
            <a:pPr marL="109728" indent="0">
              <a:buNone/>
            </a:pPr>
            <a:r>
              <a:rPr lang="cs-CZ" sz="2400" dirty="0"/>
              <a:t> </a:t>
            </a:r>
            <a:r>
              <a:rPr lang="cs-CZ" sz="2400" dirty="0" smtClean="0"/>
              <a:t>                              sluch – chybí vnější boltec </a:t>
            </a:r>
          </a:p>
          <a:p>
            <a:pPr marL="109728" indent="0">
              <a:buNone/>
            </a:pPr>
            <a:r>
              <a:rPr lang="cs-CZ" sz="2400" dirty="0"/>
              <a:t> </a:t>
            </a:r>
            <a:r>
              <a:rPr lang="cs-CZ" sz="2400" dirty="0" smtClean="0"/>
              <a:t>                              hmat, chuť – na jazyku</a:t>
            </a:r>
          </a:p>
          <a:p>
            <a:pPr>
              <a:buFont typeface="Wingdings" pitchFamily="2" charset="2"/>
              <a:buChar char="Ø"/>
            </a:pPr>
            <a:r>
              <a:rPr lang="cs-CZ" sz="2400" u="sng" dirty="0" smtClean="0"/>
              <a:t>Nervová soustava</a:t>
            </a:r>
            <a:r>
              <a:rPr lang="cs-CZ" sz="2400" dirty="0" smtClean="0"/>
              <a:t>: mozek malý, podobný obojživelníkům</a:t>
            </a:r>
          </a:p>
          <a:p>
            <a:pPr marL="109728" indent="0">
              <a:buNone/>
            </a:pPr>
            <a:r>
              <a:rPr lang="cs-CZ" dirty="0" smtClean="0"/>
              <a:t>  </a:t>
            </a:r>
          </a:p>
          <a:p>
            <a:pPr marL="109728" indent="0">
              <a:buNone/>
            </a:pPr>
            <a:r>
              <a:rPr lang="cs-CZ" dirty="0"/>
              <a:t> </a:t>
            </a:r>
            <a:r>
              <a:rPr lang="cs-CZ" dirty="0" smtClean="0"/>
              <a:t>                              </a:t>
            </a:r>
            <a:r>
              <a:rPr lang="cs-CZ" u="sng" dirty="0" smtClean="0"/>
              <a:t>                    </a:t>
            </a:r>
            <a:endParaRPr lang="cs-CZ" u="sng" dirty="0"/>
          </a:p>
        </p:txBody>
      </p:sp>
      <p:sp>
        <p:nvSpPr>
          <p:cNvPr id="3" name="Nadpis 2"/>
          <p:cNvSpPr>
            <a:spLocks noGrp="1"/>
          </p:cNvSpPr>
          <p:nvPr>
            <p:ph type="title"/>
          </p:nvPr>
        </p:nvSpPr>
        <p:spPr>
          <a:xfrm>
            <a:off x="457200" y="274637"/>
            <a:ext cx="8229600" cy="58018"/>
          </a:xfrm>
        </p:spPr>
        <p:txBody>
          <a:bodyPr>
            <a:normAutofit fontScale="90000"/>
          </a:bodyPr>
          <a:lstStyle/>
          <a:p>
            <a:endParaRPr lang="cs-CZ" dirty="0"/>
          </a:p>
        </p:txBody>
      </p:sp>
    </p:spTree>
    <p:extLst>
      <p:ext uri="{BB962C8B-B14F-4D97-AF65-F5344CB8AC3E}">
        <p14:creationId xmlns:p14="http://schemas.microsoft.com/office/powerpoint/2010/main" xmlns="" val="3645987819"/>
      </p:ext>
    </p:extLst>
  </p:cSld>
  <p:clrMapOvr>
    <a:masterClrMapping/>
  </p:clrMapOvr>
  <mc:AlternateContent xmlns:mc="http://schemas.openxmlformats.org/markup-compatibility/2006">
    <mc:Choice xmlns:p14="http://schemas.microsoft.com/office/powerpoint/2010/main" xmlns="" Requires="p14">
      <p:transition spd="slow" p14:dur="3400">
        <p14:reveal/>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dirty="0" smtClean="0"/>
              <a:t>Páteř přirostlá ke krunýři.</a:t>
            </a:r>
          </a:p>
          <a:p>
            <a:r>
              <a:rPr lang="cs-CZ" dirty="0" smtClean="0"/>
              <a:t>Bezzubé čelisti kryté zrohovatělou kůží.</a:t>
            </a:r>
          </a:p>
          <a:p>
            <a:r>
              <a:rPr lang="cs-CZ" dirty="0" smtClean="0"/>
              <a:t>Vajíčka ve vápenitém nebo kožovitém obalu.</a:t>
            </a:r>
          </a:p>
          <a:p>
            <a:r>
              <a:rPr lang="cs-CZ" dirty="0" smtClean="0"/>
              <a:t>Většinou v tropech.</a:t>
            </a:r>
            <a:endParaRPr lang="cs-CZ" dirty="0"/>
          </a:p>
          <a:p>
            <a:pPr marL="109728" indent="0">
              <a:buNone/>
            </a:pPr>
            <a:endParaRPr lang="cs-CZ" dirty="0"/>
          </a:p>
        </p:txBody>
      </p:sp>
      <p:sp>
        <p:nvSpPr>
          <p:cNvPr id="3" name="Nadpis 2"/>
          <p:cNvSpPr>
            <a:spLocks noGrp="1"/>
          </p:cNvSpPr>
          <p:nvPr>
            <p:ph type="title"/>
          </p:nvPr>
        </p:nvSpPr>
        <p:spPr/>
        <p:txBody>
          <a:bodyPr/>
          <a:lstStyle/>
          <a:p>
            <a:r>
              <a:rPr lang="cs-CZ" u="sng" dirty="0" smtClean="0">
                <a:solidFill>
                  <a:schemeClr val="bg2">
                    <a:lumMod val="50000"/>
                  </a:schemeClr>
                </a:solidFill>
                <a:effectLst>
                  <a:outerShdw blurRad="38100" dist="38100" dir="2700000" algn="tl">
                    <a:srgbClr val="000000">
                      <a:alpha val="43137"/>
                    </a:srgbClr>
                  </a:outerShdw>
                </a:effectLst>
              </a:rPr>
              <a:t>ŽELVY</a:t>
            </a:r>
            <a:endParaRPr lang="cs-CZ" u="sng" dirty="0">
              <a:solidFill>
                <a:schemeClr val="bg2">
                  <a:lumMod val="50000"/>
                </a:schemeClr>
              </a:solidFill>
              <a:effectLst>
                <a:outerShdw blurRad="38100" dist="38100" dir="2700000" algn="tl">
                  <a:srgbClr val="000000">
                    <a:alpha val="43137"/>
                  </a:srgbClr>
                </a:outerShdw>
              </a:effectLst>
            </a:endParaRPr>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15988" y="3429000"/>
            <a:ext cx="2428875" cy="18192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915988" y="5517232"/>
            <a:ext cx="1960793" cy="369332"/>
          </a:xfrm>
          <a:prstGeom prst="rect">
            <a:avLst/>
          </a:prstGeom>
          <a:noFill/>
        </p:spPr>
        <p:txBody>
          <a:bodyPr wrap="none" rtlCol="0">
            <a:spAutoFit/>
          </a:bodyPr>
          <a:lstStyle/>
          <a:p>
            <a:r>
              <a:rPr lang="cs-CZ" b="1" dirty="0" smtClean="0"/>
              <a:t>     </a:t>
            </a:r>
            <a:r>
              <a:rPr lang="cs-CZ" b="1" u="sng" dirty="0" smtClean="0"/>
              <a:t>Kareta pravá</a:t>
            </a:r>
            <a:endParaRPr lang="cs-CZ" b="1" u="sng" dirty="0"/>
          </a:p>
        </p:txBody>
      </p:sp>
      <p:pic>
        <p:nvPicPr>
          <p:cNvPr id="9219"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99037" y="3400425"/>
            <a:ext cx="2457450" cy="18478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TextovéPole 4"/>
          <p:cNvSpPr txBox="1"/>
          <p:nvPr/>
        </p:nvSpPr>
        <p:spPr>
          <a:xfrm>
            <a:off x="5228930" y="5543262"/>
            <a:ext cx="1997663" cy="369332"/>
          </a:xfrm>
          <a:prstGeom prst="rect">
            <a:avLst/>
          </a:prstGeom>
          <a:noFill/>
        </p:spPr>
        <p:txBody>
          <a:bodyPr wrap="none" rtlCol="0">
            <a:spAutoFit/>
          </a:bodyPr>
          <a:lstStyle/>
          <a:p>
            <a:r>
              <a:rPr lang="cs-CZ" b="1" u="sng" dirty="0" smtClean="0"/>
              <a:t>Kareta obrovská</a:t>
            </a:r>
            <a:endParaRPr lang="cs-CZ" b="1" u="sng" dirty="0"/>
          </a:p>
        </p:txBody>
      </p:sp>
    </p:spTree>
    <p:extLst>
      <p:ext uri="{BB962C8B-B14F-4D97-AF65-F5344CB8AC3E}">
        <p14:creationId xmlns:p14="http://schemas.microsoft.com/office/powerpoint/2010/main" xmlns="" val="2544931252"/>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40681" y="702099"/>
            <a:ext cx="8229600" cy="5314595"/>
          </a:xfrm>
        </p:spPr>
        <p:txBody>
          <a:bodyPr/>
          <a:lstStyle/>
          <a:p>
            <a:pPr marL="109728" indent="0">
              <a:buNone/>
            </a:pPr>
            <a:endParaRPr lang="cs-CZ" dirty="0" smtClean="0"/>
          </a:p>
          <a:p>
            <a:pPr marL="109728" indent="0">
              <a:buNone/>
            </a:pPr>
            <a:endParaRPr lang="cs-CZ" dirty="0"/>
          </a:p>
          <a:p>
            <a:pPr marL="109728" indent="0">
              <a:buNone/>
            </a:pPr>
            <a:endParaRPr lang="cs-CZ" dirty="0" smtClean="0"/>
          </a:p>
          <a:p>
            <a:pPr marL="109728" indent="0">
              <a:buNone/>
            </a:pPr>
            <a:endParaRPr lang="cs-CZ" dirty="0"/>
          </a:p>
          <a:p>
            <a:pPr marL="109728" indent="0">
              <a:buNone/>
            </a:pPr>
            <a:endParaRPr lang="cs-CZ" dirty="0" smtClean="0"/>
          </a:p>
          <a:p>
            <a:pPr marL="109728" indent="0">
              <a:buNone/>
            </a:pPr>
            <a:r>
              <a:rPr lang="cs-CZ" sz="2000" u="sng" dirty="0" smtClean="0"/>
              <a:t>Želva bahenní</a:t>
            </a:r>
            <a:endParaRPr lang="cs-CZ" sz="2000" u="sng" dirty="0"/>
          </a:p>
        </p:txBody>
      </p:sp>
      <p:sp>
        <p:nvSpPr>
          <p:cNvPr id="3" name="Nadpis 2"/>
          <p:cNvSpPr>
            <a:spLocks noGrp="1"/>
          </p:cNvSpPr>
          <p:nvPr>
            <p:ph type="title"/>
          </p:nvPr>
        </p:nvSpPr>
        <p:spPr>
          <a:xfrm>
            <a:off x="457200" y="274638"/>
            <a:ext cx="8229600" cy="58018"/>
          </a:xfrm>
        </p:spPr>
        <p:txBody>
          <a:bodyPr>
            <a:normAutofit fontScale="90000"/>
          </a:bodyPr>
          <a:lstStyle/>
          <a:p>
            <a:endParaRPr lang="cs-CZ" dirty="0"/>
          </a:p>
        </p:txBody>
      </p:sp>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57697" y="692696"/>
            <a:ext cx="2381250" cy="20859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43"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800725" y="692696"/>
            <a:ext cx="2457450" cy="1695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6097143" y="2594005"/>
            <a:ext cx="1864613" cy="369332"/>
          </a:xfrm>
          <a:prstGeom prst="rect">
            <a:avLst/>
          </a:prstGeom>
          <a:noFill/>
        </p:spPr>
        <p:txBody>
          <a:bodyPr wrap="none" rtlCol="0">
            <a:spAutoFit/>
          </a:bodyPr>
          <a:lstStyle/>
          <a:p>
            <a:r>
              <a:rPr lang="cs-CZ" u="sng" dirty="0" smtClean="0"/>
              <a:t>Želva obrovská</a:t>
            </a:r>
            <a:endParaRPr lang="cs-CZ" u="sng" dirty="0"/>
          </a:p>
        </p:txBody>
      </p:sp>
      <p:pic>
        <p:nvPicPr>
          <p:cNvPr id="10244"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800725" y="3573016"/>
            <a:ext cx="2457450" cy="18478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TextovéPole 4"/>
          <p:cNvSpPr txBox="1"/>
          <p:nvPr/>
        </p:nvSpPr>
        <p:spPr>
          <a:xfrm>
            <a:off x="6027293" y="5647362"/>
            <a:ext cx="2100255" cy="369332"/>
          </a:xfrm>
          <a:prstGeom prst="rect">
            <a:avLst/>
          </a:prstGeom>
          <a:noFill/>
        </p:spPr>
        <p:txBody>
          <a:bodyPr wrap="none" rtlCol="0">
            <a:spAutoFit/>
          </a:bodyPr>
          <a:lstStyle/>
          <a:p>
            <a:r>
              <a:rPr lang="cs-CZ" u="sng" dirty="0" smtClean="0"/>
              <a:t>Želva žlutohnědá</a:t>
            </a:r>
            <a:endParaRPr lang="cs-CZ" u="sng" dirty="0"/>
          </a:p>
        </p:txBody>
      </p:sp>
      <p:pic>
        <p:nvPicPr>
          <p:cNvPr id="10245" name="Picture 5"/>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275856" y="2177603"/>
            <a:ext cx="2095500" cy="27908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6" name="TextovéPole 5"/>
          <p:cNvSpPr txBox="1"/>
          <p:nvPr/>
        </p:nvSpPr>
        <p:spPr>
          <a:xfrm>
            <a:off x="3376070" y="5236200"/>
            <a:ext cx="1895071" cy="369332"/>
          </a:xfrm>
          <a:prstGeom prst="rect">
            <a:avLst/>
          </a:prstGeom>
          <a:noFill/>
        </p:spPr>
        <p:txBody>
          <a:bodyPr wrap="none" rtlCol="0">
            <a:spAutoFit/>
          </a:bodyPr>
          <a:lstStyle/>
          <a:p>
            <a:r>
              <a:rPr lang="cs-CZ" u="sng" dirty="0" smtClean="0"/>
              <a:t>Želva nádherná</a:t>
            </a:r>
            <a:endParaRPr lang="cs-CZ" u="sng" dirty="0"/>
          </a:p>
        </p:txBody>
      </p:sp>
      <p:pic>
        <p:nvPicPr>
          <p:cNvPr id="10249" name="Picture 9" descr="C:\Documents and Settings\osleha\Local Settings\Temporary Internet Files\Content.IE5\YGPP5N3S\MC900221743[1].wmf"/>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825500" y="4240213"/>
            <a:ext cx="1830388" cy="99377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234802890"/>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pPr algn="l"/>
            <a:r>
              <a:rPr lang="cs-CZ" dirty="0" smtClean="0">
                <a:effectLst/>
              </a:rPr>
              <a:t>Prohlédněte si video – želvy nádherné v naší přírodě</a:t>
            </a:r>
            <a:endParaRPr lang="cs-CZ" dirty="0">
              <a:effectLst/>
            </a:endParaRPr>
          </a:p>
        </p:txBody>
      </p:sp>
      <p:sp>
        <p:nvSpPr>
          <p:cNvPr id="3" name="Podnadpis 2"/>
          <p:cNvSpPr>
            <a:spLocks noGrp="1"/>
          </p:cNvSpPr>
          <p:nvPr>
            <p:ph type="subTitle" idx="1"/>
          </p:nvPr>
        </p:nvSpPr>
        <p:spPr/>
        <p:txBody>
          <a:bodyPr>
            <a:normAutofit fontScale="92500"/>
          </a:bodyPr>
          <a:lstStyle/>
          <a:p>
            <a:r>
              <a:rPr lang="cs-CZ" dirty="0">
                <a:hlinkClick r:id="rId2"/>
              </a:rPr>
              <a:t>http://</a:t>
            </a:r>
            <a:r>
              <a:rPr lang="cs-CZ" dirty="0" smtClean="0">
                <a:hlinkClick r:id="rId2"/>
              </a:rPr>
              <a:t>www.stream.cz/video/134682-exoticke-vodni-zelvy-zabydluji-ceske-vodni-plochy</a:t>
            </a:r>
            <a:endParaRPr lang="cs-CZ" dirty="0" smtClean="0"/>
          </a:p>
          <a:p>
            <a:endParaRPr lang="cs-CZ" dirty="0"/>
          </a:p>
        </p:txBody>
      </p:sp>
    </p:spTree>
    <p:extLst>
      <p:ext uri="{BB962C8B-B14F-4D97-AF65-F5344CB8AC3E}">
        <p14:creationId xmlns:p14="http://schemas.microsoft.com/office/powerpoint/2010/main" xmlns="" val="145112813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dirty="0" smtClean="0"/>
              <a:t>Silně ozubené čelisti.</a:t>
            </a:r>
          </a:p>
          <a:p>
            <a:r>
              <a:rPr lang="cs-CZ" dirty="0" smtClean="0"/>
              <a:t>Plovací blány na zadních končetinách.</a:t>
            </a:r>
          </a:p>
          <a:p>
            <a:r>
              <a:rPr lang="cs-CZ" dirty="0" smtClean="0"/>
              <a:t>Srdce zcela rozděleno na 2 </a:t>
            </a:r>
            <a:r>
              <a:rPr lang="cs-CZ" dirty="0" smtClean="0"/>
              <a:t>předsíně                            a </a:t>
            </a:r>
            <a:r>
              <a:rPr lang="cs-CZ" dirty="0" smtClean="0"/>
              <a:t>2 komory.</a:t>
            </a:r>
          </a:p>
          <a:p>
            <a:r>
              <a:rPr lang="cs-CZ" dirty="0" smtClean="0"/>
              <a:t>Vajíčka kladou do písku.</a:t>
            </a:r>
          </a:p>
          <a:p>
            <a:r>
              <a:rPr lang="cs-CZ" dirty="0" smtClean="0"/>
              <a:t>Predátoři.</a:t>
            </a:r>
          </a:p>
          <a:p>
            <a:r>
              <a:rPr lang="cs-CZ" dirty="0" smtClean="0"/>
              <a:t>Chov na farmách – na kůži.</a:t>
            </a:r>
            <a:endParaRPr lang="cs-CZ" dirty="0"/>
          </a:p>
        </p:txBody>
      </p:sp>
      <p:sp>
        <p:nvSpPr>
          <p:cNvPr id="3" name="Nadpis 2"/>
          <p:cNvSpPr>
            <a:spLocks noGrp="1"/>
          </p:cNvSpPr>
          <p:nvPr>
            <p:ph type="title"/>
          </p:nvPr>
        </p:nvSpPr>
        <p:spPr/>
        <p:txBody>
          <a:bodyPr/>
          <a:lstStyle/>
          <a:p>
            <a:r>
              <a:rPr lang="cs-CZ" u="sng" dirty="0" smtClean="0">
                <a:solidFill>
                  <a:schemeClr val="bg2">
                    <a:lumMod val="50000"/>
                  </a:schemeClr>
                </a:solidFill>
              </a:rPr>
              <a:t>KROKODÝLOVÉ</a:t>
            </a:r>
            <a:endParaRPr lang="cs-CZ" u="sng" dirty="0">
              <a:solidFill>
                <a:schemeClr val="bg2">
                  <a:lumMod val="50000"/>
                </a:schemeClr>
              </a:solidFill>
            </a:endParaRPr>
          </a:p>
        </p:txBody>
      </p:sp>
      <p:pic>
        <p:nvPicPr>
          <p:cNvPr id="11266" name="Picture 2" descr="C:\Documents and Settings\osleha\Local Settings\Temporary Internet Files\Content.IE5\AVFS85Q2\MC900326484[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652120" y="4941168"/>
            <a:ext cx="1820570" cy="95737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990015301"/>
      </p:ext>
    </p:extLst>
  </p:cSld>
  <p:clrMapOvr>
    <a:masterClrMapping/>
  </p:clrMapOvr>
  <p:transition spd="slow">
    <p:pull/>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199" y="620688"/>
            <a:ext cx="8447557" cy="5616624"/>
          </a:xfrm>
        </p:spPr>
        <p:txBody>
          <a:bodyPr/>
          <a:lstStyle/>
          <a:p>
            <a:pPr marL="109728" indent="0">
              <a:buNone/>
            </a:pPr>
            <a:r>
              <a:rPr lang="cs-CZ" dirty="0" smtClean="0"/>
              <a:t>                      </a:t>
            </a:r>
          </a:p>
          <a:p>
            <a:pPr marL="109728" indent="0">
              <a:buNone/>
            </a:pPr>
            <a:endParaRPr lang="cs-CZ" u="sng" dirty="0"/>
          </a:p>
          <a:p>
            <a:pPr marL="109728" indent="0">
              <a:buNone/>
            </a:pPr>
            <a:r>
              <a:rPr lang="cs-CZ" u="sng" dirty="0" smtClean="0"/>
              <a:t>                      </a:t>
            </a:r>
            <a:r>
              <a:rPr lang="cs-CZ" sz="2400" u="sng" dirty="0" smtClean="0"/>
              <a:t>Krokodýl nilský</a:t>
            </a:r>
            <a:endParaRPr lang="cs-CZ" sz="2400" u="sng" dirty="0"/>
          </a:p>
        </p:txBody>
      </p:sp>
      <p:sp>
        <p:nvSpPr>
          <p:cNvPr id="3" name="Nadpis 2"/>
          <p:cNvSpPr>
            <a:spLocks noGrp="1"/>
          </p:cNvSpPr>
          <p:nvPr>
            <p:ph type="title"/>
          </p:nvPr>
        </p:nvSpPr>
        <p:spPr>
          <a:xfrm>
            <a:off x="457200" y="274638"/>
            <a:ext cx="8229600" cy="130026"/>
          </a:xfrm>
        </p:spPr>
        <p:txBody>
          <a:bodyPr>
            <a:normAutofit fontScale="90000"/>
          </a:bodyPr>
          <a:lstStyle/>
          <a:p>
            <a:endParaRPr lang="cs-CZ" dirty="0"/>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11560" y="764704"/>
            <a:ext cx="2376264" cy="178219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1"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483768" y="2596181"/>
            <a:ext cx="2592288" cy="173164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TextovéPole 4"/>
          <p:cNvSpPr txBox="1"/>
          <p:nvPr/>
        </p:nvSpPr>
        <p:spPr>
          <a:xfrm>
            <a:off x="5076056" y="3285546"/>
            <a:ext cx="3783408" cy="461665"/>
          </a:xfrm>
          <a:prstGeom prst="rect">
            <a:avLst/>
          </a:prstGeom>
          <a:noFill/>
        </p:spPr>
        <p:txBody>
          <a:bodyPr wrap="none" rtlCol="0">
            <a:spAutoFit/>
          </a:bodyPr>
          <a:lstStyle/>
          <a:p>
            <a:r>
              <a:rPr lang="cs-CZ" sz="2400" u="sng" dirty="0" smtClean="0"/>
              <a:t>Aligátor severoamerický</a:t>
            </a:r>
            <a:endParaRPr lang="cs-CZ" sz="2400" u="sng" dirty="0"/>
          </a:p>
        </p:txBody>
      </p:sp>
      <p:sp>
        <p:nvSpPr>
          <p:cNvPr id="6" name="TextovéPole 5"/>
          <p:cNvSpPr txBox="1"/>
          <p:nvPr/>
        </p:nvSpPr>
        <p:spPr>
          <a:xfrm>
            <a:off x="6660232" y="5373216"/>
            <a:ext cx="2244525" cy="461665"/>
          </a:xfrm>
          <a:prstGeom prst="rect">
            <a:avLst/>
          </a:prstGeom>
          <a:noFill/>
        </p:spPr>
        <p:txBody>
          <a:bodyPr wrap="none" rtlCol="0">
            <a:spAutoFit/>
          </a:bodyPr>
          <a:lstStyle/>
          <a:p>
            <a:r>
              <a:rPr lang="cs-CZ" sz="2400" u="sng" dirty="0" smtClean="0"/>
              <a:t>Gaviál indický</a:t>
            </a:r>
            <a:endParaRPr lang="cs-CZ" sz="2400" u="sng" dirty="0"/>
          </a:p>
        </p:txBody>
      </p:sp>
      <p:pic>
        <p:nvPicPr>
          <p:cNvPr id="3074" name="Picture 2" descr="Soubor:Indian Gharial Crocodile Digon3.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885966" y="4771256"/>
            <a:ext cx="2774266" cy="184835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643779473"/>
      </p:ext>
    </p:extLst>
  </p:cSld>
  <p:clrMapOvr>
    <a:masterClrMapping/>
  </p:clrMapOvr>
  <p:transition spd="slow">
    <p:pull/>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pPr algn="l"/>
            <a:r>
              <a:rPr lang="cs-CZ" sz="3200" b="0" dirty="0" smtClean="0"/>
              <a:t>Prohlédněte si video o krokodýlech.</a:t>
            </a:r>
            <a:endParaRPr lang="cs-CZ" sz="3200" b="0" dirty="0"/>
          </a:p>
        </p:txBody>
      </p:sp>
      <p:sp>
        <p:nvSpPr>
          <p:cNvPr id="3" name="Podnadpis 2"/>
          <p:cNvSpPr>
            <a:spLocks noGrp="1"/>
          </p:cNvSpPr>
          <p:nvPr>
            <p:ph type="subTitle" idx="1"/>
          </p:nvPr>
        </p:nvSpPr>
        <p:spPr/>
        <p:txBody>
          <a:bodyPr>
            <a:normAutofit fontScale="92500" lnSpcReduction="10000"/>
          </a:bodyPr>
          <a:lstStyle/>
          <a:p>
            <a:pPr algn="l"/>
            <a:r>
              <a:rPr lang="cs-CZ" dirty="0">
                <a:hlinkClick r:id="rId2"/>
              </a:rPr>
              <a:t>http://</a:t>
            </a:r>
            <a:r>
              <a:rPr lang="cs-CZ" dirty="0" smtClean="0">
                <a:hlinkClick r:id="rId2"/>
              </a:rPr>
              <a:t>ekolist.cz/cz/kultura/clanky/dotek-modreho-krokodyla-film-o-hledani-rovnovahy-mezi-lidmi-a-divocinou</a:t>
            </a:r>
            <a:endParaRPr lang="cs-CZ" dirty="0" smtClean="0"/>
          </a:p>
          <a:p>
            <a:pPr algn="l"/>
            <a:endParaRPr lang="cs-CZ" dirty="0"/>
          </a:p>
        </p:txBody>
      </p:sp>
    </p:spTree>
    <p:extLst>
      <p:ext uri="{BB962C8B-B14F-4D97-AF65-F5344CB8AC3E}">
        <p14:creationId xmlns:p14="http://schemas.microsoft.com/office/powerpoint/2010/main" xmlns="" val="7406696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199" y="1196752"/>
            <a:ext cx="8229600" cy="4810539"/>
          </a:xfrm>
        </p:spPr>
        <p:txBody>
          <a:bodyPr/>
          <a:lstStyle/>
          <a:p>
            <a:r>
              <a:rPr lang="cs-CZ" dirty="0" smtClean="0"/>
              <a:t>Protáhlé štíhlé tělo</a:t>
            </a:r>
          </a:p>
          <a:p>
            <a:r>
              <a:rPr lang="cs-CZ" dirty="0" smtClean="0"/>
              <a:t>Snadno se lámající ocásek</a:t>
            </a:r>
          </a:p>
          <a:p>
            <a:r>
              <a:rPr lang="cs-CZ" dirty="0" smtClean="0"/>
              <a:t>Schopnost regenerace</a:t>
            </a:r>
          </a:p>
          <a:p>
            <a:r>
              <a:rPr lang="cs-CZ" dirty="0" smtClean="0"/>
              <a:t>V ČR hlavně ještěrky</a:t>
            </a:r>
          </a:p>
          <a:p>
            <a:pPr marL="109728" indent="0">
              <a:buNone/>
            </a:pPr>
            <a:endParaRPr lang="cs-CZ" dirty="0"/>
          </a:p>
        </p:txBody>
      </p:sp>
      <p:sp>
        <p:nvSpPr>
          <p:cNvPr id="3" name="Nadpis 2"/>
          <p:cNvSpPr>
            <a:spLocks noGrp="1"/>
          </p:cNvSpPr>
          <p:nvPr>
            <p:ph type="title"/>
          </p:nvPr>
        </p:nvSpPr>
        <p:spPr/>
        <p:txBody>
          <a:bodyPr/>
          <a:lstStyle/>
          <a:p>
            <a:r>
              <a:rPr lang="cs-CZ" u="sng" dirty="0" smtClean="0"/>
              <a:t>Šupinatí -JEŠTĚŘI</a:t>
            </a:r>
            <a:endParaRPr lang="cs-CZ" u="sng" dirty="0"/>
          </a:p>
        </p:txBody>
      </p:sp>
      <p:pic>
        <p:nvPicPr>
          <p:cNvPr id="13314" name="Picture 2" descr="C:\Documents and Settings\osleha\Local Settings\Temporary Internet Files\Content.IE5\0RYYB9U6\MC900332370[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732240" y="1268760"/>
            <a:ext cx="1831975" cy="1385888"/>
          </a:xfrm>
          <a:prstGeom prst="rect">
            <a:avLst/>
          </a:prstGeom>
          <a:noFill/>
          <a:extLst>
            <a:ext uri="{909E8E84-426E-40DD-AFC4-6F175D3DCCD1}">
              <a14:hiddenFill xmlns:a14="http://schemas.microsoft.com/office/drawing/2010/main" xmlns="">
                <a:solidFill>
                  <a:srgbClr val="FFFFFF"/>
                </a:solidFill>
              </a14:hiddenFill>
            </a:ext>
          </a:extLst>
        </p:spPr>
      </p:pic>
      <p:pic>
        <p:nvPicPr>
          <p:cNvPr id="13315"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5576" y="3173859"/>
            <a:ext cx="2457450" cy="18478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999580" y="5202366"/>
            <a:ext cx="1875835" cy="369332"/>
          </a:xfrm>
          <a:prstGeom prst="rect">
            <a:avLst/>
          </a:prstGeom>
          <a:noFill/>
        </p:spPr>
        <p:txBody>
          <a:bodyPr wrap="none" rtlCol="0">
            <a:spAutoFit/>
          </a:bodyPr>
          <a:lstStyle/>
          <a:p>
            <a:r>
              <a:rPr lang="cs-CZ" u="sng" dirty="0" smtClean="0"/>
              <a:t>Ještěrka zelená</a:t>
            </a:r>
            <a:endParaRPr lang="cs-CZ" u="sng" dirty="0"/>
          </a:p>
        </p:txBody>
      </p:sp>
      <p:pic>
        <p:nvPicPr>
          <p:cNvPr id="13316"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347343" y="3212976"/>
            <a:ext cx="2457450" cy="18478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TextovéPole 4"/>
          <p:cNvSpPr txBox="1"/>
          <p:nvPr/>
        </p:nvSpPr>
        <p:spPr>
          <a:xfrm>
            <a:off x="3693454" y="5202366"/>
            <a:ext cx="1765227" cy="369332"/>
          </a:xfrm>
          <a:prstGeom prst="rect">
            <a:avLst/>
          </a:prstGeom>
          <a:noFill/>
        </p:spPr>
        <p:txBody>
          <a:bodyPr wrap="none" rtlCol="0">
            <a:spAutoFit/>
          </a:bodyPr>
          <a:lstStyle/>
          <a:p>
            <a:pPr algn="ctr"/>
            <a:r>
              <a:rPr lang="cs-CZ" u="sng" dirty="0" smtClean="0"/>
              <a:t>Ještěrka zední</a:t>
            </a:r>
            <a:endParaRPr lang="cs-CZ" u="sng" dirty="0"/>
          </a:p>
        </p:txBody>
      </p:sp>
      <p:pic>
        <p:nvPicPr>
          <p:cNvPr id="13317" name="Picture 5"/>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940152" y="3222501"/>
            <a:ext cx="2457450" cy="18383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6" name="TextovéPole 5"/>
          <p:cNvSpPr txBox="1"/>
          <p:nvPr/>
        </p:nvSpPr>
        <p:spPr>
          <a:xfrm>
            <a:off x="6444207" y="5210432"/>
            <a:ext cx="1717137" cy="369332"/>
          </a:xfrm>
          <a:prstGeom prst="rect">
            <a:avLst/>
          </a:prstGeom>
          <a:noFill/>
        </p:spPr>
        <p:txBody>
          <a:bodyPr wrap="none" rtlCol="0">
            <a:spAutoFit/>
          </a:bodyPr>
          <a:lstStyle/>
          <a:p>
            <a:r>
              <a:rPr lang="cs-CZ" u="sng" dirty="0" smtClean="0"/>
              <a:t>Slepýš křehký</a:t>
            </a:r>
            <a:endParaRPr lang="cs-CZ" u="sng" dirty="0"/>
          </a:p>
        </p:txBody>
      </p:sp>
    </p:spTree>
    <p:extLst>
      <p:ext uri="{BB962C8B-B14F-4D97-AF65-F5344CB8AC3E}">
        <p14:creationId xmlns:p14="http://schemas.microsoft.com/office/powerpoint/2010/main" xmlns="" val="85478498"/>
      </p:ext>
    </p:extLst>
  </p:cSld>
  <p:clrMapOvr>
    <a:masterClrMapping/>
  </p:clrMapOvr>
  <p:transition spd="slow">
    <p:push dir="u"/>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836712"/>
            <a:ext cx="8229600" cy="5170579"/>
          </a:xfrm>
        </p:spPr>
        <p:txBody>
          <a:bodyPr/>
          <a:lstStyle/>
          <a:p>
            <a:pPr marL="109728" indent="0">
              <a:buNone/>
            </a:pPr>
            <a:r>
              <a:rPr lang="cs-CZ" dirty="0" smtClean="0"/>
              <a:t>                                </a:t>
            </a:r>
          </a:p>
          <a:p>
            <a:pPr marL="109728" indent="0">
              <a:buNone/>
            </a:pPr>
            <a:endParaRPr lang="cs-CZ" sz="2400" dirty="0"/>
          </a:p>
          <a:p>
            <a:pPr marL="109728" indent="0">
              <a:buNone/>
            </a:pPr>
            <a:endParaRPr lang="cs-CZ" sz="2400" dirty="0" smtClean="0"/>
          </a:p>
          <a:p>
            <a:pPr marL="109728" indent="0">
              <a:buNone/>
            </a:pPr>
            <a:r>
              <a:rPr lang="cs-CZ" sz="2400" dirty="0"/>
              <a:t> </a:t>
            </a:r>
            <a:r>
              <a:rPr lang="cs-CZ" sz="2400" dirty="0" smtClean="0"/>
              <a:t>                                   varan komodský</a:t>
            </a:r>
            <a:endParaRPr lang="cs-CZ" sz="2400" dirty="0"/>
          </a:p>
        </p:txBody>
      </p:sp>
      <p:pic>
        <p:nvPicPr>
          <p:cNvPr id="1433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1560" y="980728"/>
            <a:ext cx="3456384" cy="259898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4339"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580112" y="3140968"/>
            <a:ext cx="2381250" cy="31718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3131840" y="4900518"/>
            <a:ext cx="2308645" cy="369332"/>
          </a:xfrm>
          <a:prstGeom prst="rect">
            <a:avLst/>
          </a:prstGeom>
          <a:noFill/>
        </p:spPr>
        <p:txBody>
          <a:bodyPr wrap="none" rtlCol="0">
            <a:spAutoFit/>
          </a:bodyPr>
          <a:lstStyle/>
          <a:p>
            <a:r>
              <a:rPr lang="cs-CZ" u="sng" dirty="0" smtClean="0"/>
              <a:t>Chameleon obecný</a:t>
            </a:r>
            <a:endParaRPr lang="cs-CZ" u="sng" dirty="0"/>
          </a:p>
        </p:txBody>
      </p:sp>
    </p:spTree>
    <p:extLst>
      <p:ext uri="{BB962C8B-B14F-4D97-AF65-F5344CB8AC3E}">
        <p14:creationId xmlns:p14="http://schemas.microsoft.com/office/powerpoint/2010/main" xmlns="" val="2371199725"/>
      </p:ext>
    </p:extLst>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908721"/>
            <a:ext cx="7772400" cy="1440159"/>
          </a:xfrm>
        </p:spPr>
        <p:txBody>
          <a:bodyPr>
            <a:normAutofit/>
          </a:bodyPr>
          <a:lstStyle/>
          <a:p>
            <a:pPr algn="l"/>
            <a:r>
              <a:rPr lang="cs-CZ" sz="2800" b="0" dirty="0" smtClean="0">
                <a:effectLst/>
              </a:rPr>
              <a:t>Prohlédněte si videa o ještěrce obecné </a:t>
            </a:r>
            <a:r>
              <a:rPr lang="cs-CZ" sz="2800" b="0" dirty="0" smtClean="0">
                <a:effectLst/>
              </a:rPr>
              <a:t>                 a </a:t>
            </a:r>
            <a:r>
              <a:rPr lang="cs-CZ" sz="2800" b="0" dirty="0" smtClean="0">
                <a:effectLst/>
              </a:rPr>
              <a:t>varanu komodském</a:t>
            </a:r>
            <a:endParaRPr lang="cs-CZ" sz="2800" b="0" dirty="0">
              <a:effectLst/>
            </a:endParaRPr>
          </a:p>
        </p:txBody>
      </p:sp>
      <p:sp>
        <p:nvSpPr>
          <p:cNvPr id="3" name="Podnadpis 2"/>
          <p:cNvSpPr>
            <a:spLocks noGrp="1"/>
          </p:cNvSpPr>
          <p:nvPr>
            <p:ph type="subTitle" idx="1"/>
          </p:nvPr>
        </p:nvSpPr>
        <p:spPr/>
        <p:txBody>
          <a:bodyPr>
            <a:normAutofit fontScale="92500" lnSpcReduction="10000"/>
          </a:bodyPr>
          <a:lstStyle/>
          <a:p>
            <a:pPr algn="l"/>
            <a:r>
              <a:rPr lang="cs-CZ" dirty="0">
                <a:hlinkClick r:id="rId2"/>
              </a:rPr>
              <a:t>http://</a:t>
            </a:r>
            <a:r>
              <a:rPr lang="cs-CZ" dirty="0" smtClean="0">
                <a:hlinkClick r:id="rId2"/>
              </a:rPr>
              <a:t>www.youtube.com/watch?v=W-vBGTnRScM</a:t>
            </a:r>
            <a:endParaRPr lang="cs-CZ" dirty="0"/>
          </a:p>
          <a:p>
            <a:pPr algn="l"/>
            <a:r>
              <a:rPr lang="cs-CZ" dirty="0">
                <a:hlinkClick r:id="rId3"/>
              </a:rPr>
              <a:t>http://</a:t>
            </a:r>
            <a:r>
              <a:rPr lang="cs-CZ" dirty="0" smtClean="0">
                <a:hlinkClick r:id="rId3"/>
              </a:rPr>
              <a:t>www.youtube.com/watch?v=FAOdS3_Aips</a:t>
            </a:r>
            <a:endParaRPr lang="cs-CZ" dirty="0" smtClean="0"/>
          </a:p>
          <a:p>
            <a:pPr algn="l"/>
            <a:endParaRPr lang="cs-CZ" dirty="0"/>
          </a:p>
        </p:txBody>
      </p:sp>
    </p:spTree>
    <p:extLst>
      <p:ext uri="{BB962C8B-B14F-4D97-AF65-F5344CB8AC3E}">
        <p14:creationId xmlns:p14="http://schemas.microsoft.com/office/powerpoint/2010/main" xmlns="" val="17048749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endParaRPr lang="cs-CZ" dirty="0"/>
          </a:p>
          <a:p>
            <a:r>
              <a:rPr lang="cs-CZ" dirty="0" smtClean="0"/>
              <a:t>Dlouhé beznohé tělo.</a:t>
            </a:r>
          </a:p>
          <a:p>
            <a:r>
              <a:rPr lang="cs-CZ" dirty="0" smtClean="0"/>
              <a:t>Šupinatá kůže – na břišní straně štítky (opora).</a:t>
            </a:r>
          </a:p>
          <a:p>
            <a:r>
              <a:rPr lang="cs-CZ" dirty="0" smtClean="0"/>
              <a:t>Zuby obráceny dozadu.</a:t>
            </a:r>
          </a:p>
          <a:p>
            <a:r>
              <a:rPr lang="cs-CZ" dirty="0" smtClean="0"/>
              <a:t>Polykají kořist celou. Jsou predátoři.</a:t>
            </a:r>
          </a:p>
          <a:p>
            <a:r>
              <a:rPr lang="cs-CZ" dirty="0" smtClean="0"/>
              <a:t>Srostlá oční víčka. </a:t>
            </a:r>
          </a:p>
          <a:p>
            <a:r>
              <a:rPr lang="cs-CZ" dirty="0" smtClean="0"/>
              <a:t>Jen 1 plíce. Chybí močový měchýř.</a:t>
            </a:r>
          </a:p>
          <a:p>
            <a:r>
              <a:rPr lang="cs-CZ" dirty="0" smtClean="0"/>
              <a:t>Predátoři.</a:t>
            </a:r>
            <a:endParaRPr lang="cs-CZ" dirty="0"/>
          </a:p>
        </p:txBody>
      </p:sp>
      <p:sp>
        <p:nvSpPr>
          <p:cNvPr id="3" name="Nadpis 2"/>
          <p:cNvSpPr>
            <a:spLocks noGrp="1"/>
          </p:cNvSpPr>
          <p:nvPr>
            <p:ph type="title"/>
          </p:nvPr>
        </p:nvSpPr>
        <p:spPr/>
        <p:txBody>
          <a:bodyPr/>
          <a:lstStyle/>
          <a:p>
            <a:r>
              <a:rPr lang="cs-CZ" u="sng" dirty="0" smtClean="0"/>
              <a:t>Šupinatí - HADI</a:t>
            </a:r>
            <a:endParaRPr lang="cs-CZ" u="sng" dirty="0"/>
          </a:p>
        </p:txBody>
      </p:sp>
    </p:spTree>
    <p:extLst>
      <p:ext uri="{BB962C8B-B14F-4D97-AF65-F5344CB8AC3E}">
        <p14:creationId xmlns:p14="http://schemas.microsoft.com/office/powerpoint/2010/main" xmlns="" val="1003225132"/>
      </p:ext>
    </p:extLst>
  </p:cSld>
  <p:clrMapOvr>
    <a:masterClrMapping/>
  </p:clrMapOvr>
  <p:transition spd="slow">
    <p:push dir="u"/>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67544" y="764704"/>
            <a:ext cx="8229600" cy="4896544"/>
          </a:xfrm>
        </p:spPr>
        <p:txBody>
          <a:bodyPr/>
          <a:lstStyle/>
          <a:p>
            <a:r>
              <a:rPr lang="cs-CZ" u="sng" dirty="0" smtClean="0"/>
              <a:t>Jedovatí hadi</a:t>
            </a:r>
            <a:r>
              <a:rPr lang="cs-CZ" dirty="0" smtClean="0"/>
              <a:t> – pár jedových zubů s jedovou</a:t>
            </a:r>
          </a:p>
          <a:p>
            <a:r>
              <a:rPr lang="cs-CZ" dirty="0" smtClean="0"/>
              <a:t>                       žlázou.</a:t>
            </a:r>
          </a:p>
          <a:p>
            <a:r>
              <a:rPr lang="cs-CZ" u="sng" dirty="0" smtClean="0"/>
              <a:t>Nejedovatí hadi</a:t>
            </a:r>
            <a:r>
              <a:rPr lang="cs-CZ" dirty="0" smtClean="0"/>
              <a:t> – buď kořist škrtí nebo </a:t>
            </a:r>
            <a:r>
              <a:rPr lang="cs-CZ" dirty="0" err="1" smtClean="0"/>
              <a:t>poly</a:t>
            </a:r>
            <a:r>
              <a:rPr lang="cs-CZ" dirty="0" smtClean="0"/>
              <a:t>-</a:t>
            </a:r>
          </a:p>
          <a:p>
            <a:pPr marL="109728" indent="0">
              <a:buNone/>
            </a:pPr>
            <a:r>
              <a:rPr lang="cs-CZ" dirty="0"/>
              <a:t> </a:t>
            </a:r>
            <a:r>
              <a:rPr lang="cs-CZ" dirty="0" smtClean="0"/>
              <a:t>                           kají celou.</a:t>
            </a:r>
          </a:p>
          <a:p>
            <a:r>
              <a:rPr lang="cs-CZ" dirty="0" smtClean="0"/>
              <a:t>Zákonem chráněni!!!</a:t>
            </a:r>
          </a:p>
          <a:p>
            <a:endParaRPr lang="cs-CZ" u="sng" dirty="0"/>
          </a:p>
        </p:txBody>
      </p:sp>
      <p:pic>
        <p:nvPicPr>
          <p:cNvPr id="15362" name="Picture 2" descr="C:\Documents and Settings\osleha\Local Settings\Temporary Internet Files\Content.IE5\URYHIEC5\MC900346949[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238972" y="3068960"/>
            <a:ext cx="2473953" cy="244827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644705025"/>
      </p:ext>
    </p:extLst>
  </p:cSld>
  <p:clrMapOvr>
    <a:masterClrMapping/>
  </p:clrMapOvr>
  <p:transition spd="slow">
    <p:push dir="u"/>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95536" y="612733"/>
            <a:ext cx="8229600" cy="5314595"/>
          </a:xfrm>
        </p:spPr>
        <p:txBody>
          <a:bodyPr/>
          <a:lstStyle/>
          <a:p>
            <a:pPr marL="109728" indent="0">
              <a:buNone/>
            </a:pPr>
            <a:r>
              <a:rPr lang="cs-CZ" dirty="0" smtClean="0"/>
              <a:t>                         </a:t>
            </a:r>
          </a:p>
          <a:p>
            <a:pPr marL="109728" indent="0">
              <a:buNone/>
            </a:pPr>
            <a:endParaRPr lang="cs-CZ" sz="2000" u="sng" dirty="0"/>
          </a:p>
          <a:p>
            <a:pPr marL="109728" indent="0">
              <a:buNone/>
            </a:pPr>
            <a:endParaRPr lang="cs-CZ" sz="2000" u="sng" dirty="0" smtClean="0"/>
          </a:p>
          <a:p>
            <a:pPr marL="109728" indent="0">
              <a:buNone/>
            </a:pPr>
            <a:r>
              <a:rPr lang="cs-CZ" sz="2000" u="sng" dirty="0" smtClean="0"/>
              <a:t>                                </a:t>
            </a:r>
            <a:r>
              <a:rPr lang="cs-CZ" sz="2000" dirty="0" smtClean="0"/>
              <a:t>        </a:t>
            </a:r>
            <a:r>
              <a:rPr lang="cs-CZ" sz="2000" u="sng" dirty="0" smtClean="0"/>
              <a:t>Užovka obojková</a:t>
            </a:r>
            <a:endParaRPr lang="cs-CZ" sz="2000" u="sng" dirty="0"/>
          </a:p>
        </p:txBody>
      </p:sp>
      <p:pic>
        <p:nvPicPr>
          <p:cNvPr id="16387"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211960" y="3212976"/>
            <a:ext cx="4045632" cy="269708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2225360" y="4561520"/>
            <a:ext cx="1683474" cy="369332"/>
          </a:xfrm>
          <a:prstGeom prst="rect">
            <a:avLst/>
          </a:prstGeom>
          <a:noFill/>
        </p:spPr>
        <p:txBody>
          <a:bodyPr wrap="none" rtlCol="0">
            <a:spAutoFit/>
          </a:bodyPr>
          <a:lstStyle/>
          <a:p>
            <a:r>
              <a:rPr lang="cs-CZ" u="sng" dirty="0" smtClean="0"/>
              <a:t>Zmije obecná</a:t>
            </a:r>
            <a:endParaRPr lang="cs-CZ" u="sng" dirty="0"/>
          </a:p>
        </p:txBody>
      </p:sp>
      <p:pic>
        <p:nvPicPr>
          <p:cNvPr id="2050" name="Picture 2" descr="http://wiki.rvp.cz/@api/deki/files/16219/=uzovkaobojkova1.jpg?size=webview"/>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72938" y="692696"/>
            <a:ext cx="3290950" cy="247120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840676676"/>
      </p:ext>
    </p:extLst>
  </p:cSld>
  <p:clrMapOvr>
    <a:masterClrMapping/>
  </p:clrMapOvr>
  <p:transition spd="slow">
    <p:push dir="u"/>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548680"/>
            <a:ext cx="8229600" cy="5458611"/>
          </a:xfrm>
        </p:spPr>
        <p:txBody>
          <a:bodyPr/>
          <a:lstStyle/>
          <a:p>
            <a:pPr marL="109728" indent="0">
              <a:buNone/>
            </a:pPr>
            <a:r>
              <a:rPr lang="cs-CZ" dirty="0" smtClean="0"/>
              <a:t>          </a:t>
            </a:r>
          </a:p>
          <a:p>
            <a:pPr marL="109728" indent="0">
              <a:buNone/>
            </a:pPr>
            <a:endParaRPr lang="cs-CZ" dirty="0"/>
          </a:p>
          <a:p>
            <a:pPr marL="109728" indent="0">
              <a:buNone/>
            </a:pPr>
            <a:r>
              <a:rPr lang="cs-CZ" dirty="0" smtClean="0"/>
              <a:t>                                                                                                                                                                                           </a:t>
            </a:r>
          </a:p>
          <a:p>
            <a:pPr marL="109728" indent="0">
              <a:buNone/>
            </a:pPr>
            <a:endParaRPr lang="cs-CZ" sz="1800" u="sng" dirty="0"/>
          </a:p>
          <a:p>
            <a:pPr marL="109728" indent="0">
              <a:buNone/>
            </a:pPr>
            <a:endParaRPr lang="cs-CZ" sz="1800" u="sng" dirty="0" smtClean="0"/>
          </a:p>
          <a:p>
            <a:pPr marL="109728" indent="0">
              <a:buNone/>
            </a:pPr>
            <a:endParaRPr lang="cs-CZ" sz="1800" u="sng" dirty="0"/>
          </a:p>
          <a:p>
            <a:pPr marL="109728" indent="0">
              <a:buNone/>
            </a:pPr>
            <a:endParaRPr lang="cs-CZ" sz="1800" u="sng" dirty="0" smtClean="0"/>
          </a:p>
          <a:p>
            <a:pPr marL="109728" indent="0">
              <a:buNone/>
            </a:pPr>
            <a:r>
              <a:rPr lang="cs-CZ" sz="1800" u="sng" dirty="0" smtClean="0"/>
              <a:t>Krajta tygrovitá</a:t>
            </a:r>
            <a:endParaRPr lang="cs-CZ" sz="1800" u="sng" dirty="0"/>
          </a:p>
        </p:txBody>
      </p:sp>
      <p:pic>
        <p:nvPicPr>
          <p:cNvPr id="1741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39552" y="620688"/>
            <a:ext cx="2457450" cy="2457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TextovéPole 4"/>
          <p:cNvSpPr txBox="1"/>
          <p:nvPr/>
        </p:nvSpPr>
        <p:spPr>
          <a:xfrm>
            <a:off x="476178" y="5644584"/>
            <a:ext cx="2520242" cy="369332"/>
          </a:xfrm>
          <a:prstGeom prst="rect">
            <a:avLst/>
          </a:prstGeom>
          <a:noFill/>
        </p:spPr>
        <p:txBody>
          <a:bodyPr wrap="none" rtlCol="0">
            <a:spAutoFit/>
          </a:bodyPr>
          <a:lstStyle/>
          <a:p>
            <a:r>
              <a:rPr lang="cs-CZ" u="sng" dirty="0" smtClean="0"/>
              <a:t>Chřestýš diamantový</a:t>
            </a:r>
            <a:endParaRPr lang="cs-CZ" u="sng" dirty="0"/>
          </a:p>
        </p:txBody>
      </p:sp>
      <p:sp>
        <p:nvSpPr>
          <p:cNvPr id="6" name="TextovéPole 5"/>
          <p:cNvSpPr txBox="1"/>
          <p:nvPr/>
        </p:nvSpPr>
        <p:spPr>
          <a:xfrm>
            <a:off x="5436096" y="3284984"/>
            <a:ext cx="2234907" cy="369332"/>
          </a:xfrm>
          <a:prstGeom prst="rect">
            <a:avLst/>
          </a:prstGeom>
          <a:noFill/>
        </p:spPr>
        <p:txBody>
          <a:bodyPr wrap="none" rtlCol="0">
            <a:spAutoFit/>
          </a:bodyPr>
          <a:lstStyle/>
          <a:p>
            <a:r>
              <a:rPr lang="cs-CZ" u="sng" dirty="0" smtClean="0"/>
              <a:t>Hroznýš královský</a:t>
            </a:r>
            <a:endParaRPr lang="cs-CZ" u="sng" dirty="0"/>
          </a:p>
        </p:txBody>
      </p:sp>
      <p:pic>
        <p:nvPicPr>
          <p:cNvPr id="17413"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324824" y="3945086"/>
            <a:ext cx="2457450" cy="16383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7" name="TextovéPole 6"/>
          <p:cNvSpPr txBox="1"/>
          <p:nvPr/>
        </p:nvSpPr>
        <p:spPr>
          <a:xfrm>
            <a:off x="5691774" y="5655994"/>
            <a:ext cx="1723549" cy="369332"/>
          </a:xfrm>
          <a:prstGeom prst="rect">
            <a:avLst/>
          </a:prstGeom>
          <a:noFill/>
        </p:spPr>
        <p:txBody>
          <a:bodyPr wrap="none" rtlCol="0">
            <a:spAutoFit/>
          </a:bodyPr>
          <a:lstStyle/>
          <a:p>
            <a:r>
              <a:rPr lang="cs-CZ" u="sng" dirty="0" smtClean="0"/>
              <a:t>Kobra indická</a:t>
            </a:r>
            <a:endParaRPr lang="cs-CZ" u="sng" dirty="0"/>
          </a:p>
        </p:txBody>
      </p:sp>
      <p:pic>
        <p:nvPicPr>
          <p:cNvPr id="1028" name="Picture 4" descr="http://upload.wikimedia.org/wikipedia/commons/a/a7/Boa_constrictor_%282%29.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182436" y="892682"/>
            <a:ext cx="2742223" cy="1913462"/>
          </a:xfrm>
          <a:prstGeom prst="rect">
            <a:avLst/>
          </a:prstGeom>
          <a:noFill/>
          <a:extLst>
            <a:ext uri="{909E8E84-426E-40DD-AFC4-6F175D3DCCD1}">
              <a14:hiddenFill xmlns:a14="http://schemas.microsoft.com/office/drawing/2010/main" xmlns="">
                <a:solidFill>
                  <a:srgbClr val="FFFFFF"/>
                </a:solidFill>
              </a14:hiddenFill>
            </a:ext>
          </a:extLst>
        </p:spPr>
      </p:pic>
      <p:pic>
        <p:nvPicPr>
          <p:cNvPr id="1030" name="Picture 6" descr="Soubor:Lachesis muta muta.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66678" y="3861048"/>
            <a:ext cx="2589982" cy="172233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064326184"/>
      </p:ext>
    </p:extLst>
  </p:cSld>
  <p:clrMapOvr>
    <a:masterClrMapping/>
  </p:clrMapOvr>
  <p:transition spd="slow">
    <p:push dir="u"/>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pPr algn="l"/>
            <a:r>
              <a:rPr lang="cs-CZ" sz="2400" dirty="0" smtClean="0">
                <a:effectLst/>
              </a:rPr>
              <a:t>Prohlédněte si videa zmije obecné a užovky obojkové.</a:t>
            </a:r>
            <a:endParaRPr lang="cs-CZ" sz="2400" dirty="0">
              <a:effectLst/>
            </a:endParaRPr>
          </a:p>
        </p:txBody>
      </p:sp>
      <p:sp>
        <p:nvSpPr>
          <p:cNvPr id="3" name="Podnadpis 2"/>
          <p:cNvSpPr>
            <a:spLocks noGrp="1"/>
          </p:cNvSpPr>
          <p:nvPr>
            <p:ph type="subTitle" idx="1"/>
          </p:nvPr>
        </p:nvSpPr>
        <p:spPr/>
        <p:txBody>
          <a:bodyPr>
            <a:normAutofit fontScale="92500"/>
          </a:bodyPr>
          <a:lstStyle/>
          <a:p>
            <a:pPr algn="l"/>
            <a:r>
              <a:rPr lang="cs-CZ" dirty="0">
                <a:hlinkClick r:id="rId2"/>
              </a:rPr>
              <a:t>http://</a:t>
            </a:r>
            <a:r>
              <a:rPr lang="cs-CZ" dirty="0" smtClean="0">
                <a:hlinkClick r:id="rId2"/>
              </a:rPr>
              <a:t>www.youtube.com/watch?v=trQb0DVelPA</a:t>
            </a:r>
            <a:endParaRPr lang="cs-CZ" dirty="0" smtClean="0"/>
          </a:p>
          <a:p>
            <a:pPr algn="l"/>
            <a:r>
              <a:rPr lang="cs-CZ" dirty="0">
                <a:hlinkClick r:id="rId3"/>
              </a:rPr>
              <a:t>http://</a:t>
            </a:r>
            <a:r>
              <a:rPr lang="cs-CZ" dirty="0" smtClean="0">
                <a:hlinkClick r:id="rId3"/>
              </a:rPr>
              <a:t>www.youtube.com/watch?v=65ZpqU5AiL8</a:t>
            </a:r>
            <a:endParaRPr lang="cs-CZ" dirty="0" smtClean="0"/>
          </a:p>
          <a:p>
            <a:pPr algn="l"/>
            <a:endParaRPr lang="cs-CZ" dirty="0"/>
          </a:p>
        </p:txBody>
      </p:sp>
    </p:spTree>
    <p:extLst>
      <p:ext uri="{BB962C8B-B14F-4D97-AF65-F5344CB8AC3E}">
        <p14:creationId xmlns:p14="http://schemas.microsoft.com/office/powerpoint/2010/main" xmlns="" val="8460979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332656"/>
            <a:ext cx="8229600" cy="5688632"/>
          </a:xfrm>
        </p:spPr>
        <p:txBody>
          <a:bodyPr>
            <a:normAutofit/>
          </a:bodyPr>
          <a:lstStyle/>
          <a:p>
            <a:r>
              <a:rPr lang="cs-CZ" sz="3200" u="sng" dirty="0" smtClean="0">
                <a:effectLst/>
              </a:rPr>
              <a:t>Otázky:</a:t>
            </a:r>
            <a:br>
              <a:rPr lang="cs-CZ" sz="3200" u="sng" dirty="0" smtClean="0">
                <a:effectLst/>
              </a:rPr>
            </a:br>
            <a:r>
              <a:rPr lang="cs-CZ" sz="3200" u="sng" dirty="0" smtClean="0">
                <a:effectLst/>
              </a:rPr>
              <a:t/>
            </a:r>
            <a:br>
              <a:rPr lang="cs-CZ" sz="3200" u="sng" dirty="0" smtClean="0">
                <a:effectLst/>
              </a:rPr>
            </a:br>
            <a:r>
              <a:rPr lang="cs-CZ" sz="2400" b="0" dirty="0" smtClean="0">
                <a:effectLst/>
              </a:rPr>
              <a:t>1. Vyjmenujte aspoň 4 zástupce vyhynulých plazů.</a:t>
            </a:r>
            <a:br>
              <a:rPr lang="cs-CZ" sz="2400" b="0" dirty="0" smtClean="0">
                <a:effectLst/>
              </a:rPr>
            </a:br>
            <a:r>
              <a:rPr lang="cs-CZ" sz="2400" b="0" dirty="0" smtClean="0">
                <a:effectLst/>
              </a:rPr>
              <a:t>2. O čem hovoříme, použijeme-li slova nosič a čepovec?</a:t>
            </a:r>
            <a:br>
              <a:rPr lang="cs-CZ" sz="2400" b="0" dirty="0" smtClean="0">
                <a:effectLst/>
              </a:rPr>
            </a:br>
            <a:r>
              <a:rPr lang="cs-CZ" sz="2400" b="0" dirty="0" smtClean="0">
                <a:effectLst/>
              </a:rPr>
              <a:t>3. Vyjmenuj 3 jedovaté hady.</a:t>
            </a:r>
            <a:br>
              <a:rPr lang="cs-CZ" sz="2400" b="0" dirty="0" smtClean="0">
                <a:effectLst/>
              </a:rPr>
            </a:br>
            <a:r>
              <a:rPr lang="cs-CZ" sz="2400" b="0" dirty="0" smtClean="0">
                <a:effectLst/>
              </a:rPr>
              <a:t>4. Které 2 rody hadů se vyskytují v České republice?</a:t>
            </a:r>
            <a:br>
              <a:rPr lang="cs-CZ" sz="2400" b="0" dirty="0" smtClean="0">
                <a:effectLst/>
              </a:rPr>
            </a:br>
            <a:r>
              <a:rPr lang="cs-CZ" sz="2400" b="0" dirty="0" smtClean="0">
                <a:effectLst/>
              </a:rPr>
              <a:t>5. Žijí želvy na území ČR?</a:t>
            </a:r>
            <a:br>
              <a:rPr lang="cs-CZ" sz="2400" b="0" dirty="0" smtClean="0">
                <a:effectLst/>
              </a:rPr>
            </a:br>
            <a:r>
              <a:rPr lang="cs-CZ" sz="2400" b="0" dirty="0" smtClean="0">
                <a:effectLst/>
              </a:rPr>
              <a:t>6. Slepýš je had nebo ještěr?</a:t>
            </a:r>
            <a:br>
              <a:rPr lang="cs-CZ" sz="2400" b="0" dirty="0" smtClean="0">
                <a:effectLst/>
              </a:rPr>
            </a:br>
            <a:r>
              <a:rPr lang="cs-CZ" sz="2400" b="0" dirty="0" smtClean="0">
                <a:effectLst/>
              </a:rPr>
              <a:t>7. Jak se nazývá největší ještěr na světě?</a:t>
            </a:r>
            <a:br>
              <a:rPr lang="cs-CZ" sz="2400" b="0" dirty="0" smtClean="0">
                <a:effectLst/>
              </a:rPr>
            </a:br>
            <a:r>
              <a:rPr lang="cs-CZ" sz="2400" b="0" dirty="0" smtClean="0">
                <a:effectLst/>
              </a:rPr>
              <a:t>8. Co znamená slovo „akomodace“?</a:t>
            </a:r>
            <a:br>
              <a:rPr lang="cs-CZ" sz="2400" b="0" dirty="0" smtClean="0">
                <a:effectLst/>
              </a:rPr>
            </a:br>
            <a:r>
              <a:rPr lang="cs-CZ" sz="2400" b="0" dirty="0" smtClean="0">
                <a:effectLst/>
              </a:rPr>
              <a:t>9. Co znamená slovo „mžurka“?</a:t>
            </a:r>
            <a:br>
              <a:rPr lang="cs-CZ" sz="2400" b="0" dirty="0" smtClean="0">
                <a:effectLst/>
              </a:rPr>
            </a:br>
            <a:r>
              <a:rPr lang="cs-CZ" sz="2400" b="0" dirty="0" smtClean="0">
                <a:effectLst/>
              </a:rPr>
              <a:t>10.Ze kterých orgánů je složena trávicí soustava plazů? </a:t>
            </a:r>
            <a:endParaRPr lang="cs-CZ" sz="3200" u="sng" dirty="0">
              <a:effectLst/>
            </a:endParaRPr>
          </a:p>
        </p:txBody>
      </p:sp>
    </p:spTree>
    <p:extLst>
      <p:ext uri="{BB962C8B-B14F-4D97-AF65-F5344CB8AC3E}">
        <p14:creationId xmlns:p14="http://schemas.microsoft.com/office/powerpoint/2010/main" xmlns="" val="23018754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260648"/>
            <a:ext cx="8229600" cy="6106690"/>
          </a:xfrm>
        </p:spPr>
        <p:txBody>
          <a:bodyPr>
            <a:normAutofit fontScale="90000"/>
          </a:bodyPr>
          <a:lstStyle/>
          <a:p>
            <a:pPr marL="109728" indent="0"/>
            <a:r>
              <a:rPr lang="cs-CZ" sz="3200" b="0" u="sng" dirty="0" smtClean="0">
                <a:effectLst/>
              </a:rPr>
              <a:t>Odpovědi:</a:t>
            </a:r>
            <a:br>
              <a:rPr lang="cs-CZ" sz="3200" b="0" u="sng" dirty="0" smtClean="0">
                <a:effectLst/>
              </a:rPr>
            </a:br>
            <a:r>
              <a:rPr lang="cs-CZ" sz="3200" b="0" u="sng" dirty="0" smtClean="0">
                <a:effectLst/>
              </a:rPr>
              <a:t/>
            </a:r>
            <a:br>
              <a:rPr lang="cs-CZ" sz="3200" b="0" u="sng" dirty="0" smtClean="0">
                <a:effectLst/>
              </a:rPr>
            </a:br>
            <a:r>
              <a:rPr lang="cs-CZ" sz="2400" b="0" dirty="0" smtClean="0">
                <a:effectLst/>
              </a:rPr>
              <a:t>1. </a:t>
            </a:r>
            <a:r>
              <a:rPr lang="cs-CZ" sz="2400" b="0" dirty="0" err="1" smtClean="0">
                <a:effectLst/>
              </a:rPr>
              <a:t>Pteranodon</a:t>
            </a:r>
            <a:r>
              <a:rPr lang="cs-CZ" sz="2400" b="0" dirty="0" smtClean="0">
                <a:effectLst/>
              </a:rPr>
              <a:t>, brontosaurus, stegosaurus, </a:t>
            </a:r>
            <a:r>
              <a:rPr lang="cs-CZ" sz="2400" b="0" dirty="0" err="1" smtClean="0">
                <a:effectLst/>
              </a:rPr>
              <a:t>hylonomus</a:t>
            </a:r>
            <a:r>
              <a:rPr lang="cs-CZ" sz="2400" b="0" dirty="0" smtClean="0">
                <a:effectLst/>
              </a:rPr>
              <a:t>, tyranosaurus </a:t>
            </a:r>
            <a:r>
              <a:rPr lang="cs-CZ" sz="2400" b="0" dirty="0" err="1" smtClean="0">
                <a:effectLst/>
              </a:rPr>
              <a:t>rex</a:t>
            </a:r>
            <a:r>
              <a:rPr lang="cs-CZ" sz="2400" b="0" dirty="0" smtClean="0">
                <a:effectLst/>
              </a:rPr>
              <a:t>, ichtyosaurus.</a:t>
            </a:r>
            <a:br>
              <a:rPr lang="cs-CZ" sz="2400" b="0" dirty="0" smtClean="0">
                <a:effectLst/>
              </a:rPr>
            </a:br>
            <a:r>
              <a:rPr lang="cs-CZ" sz="2400" b="0" dirty="0" smtClean="0">
                <a:effectLst/>
              </a:rPr>
              <a:t>2. Jedná se o první dva obratle.</a:t>
            </a:r>
            <a:br>
              <a:rPr lang="cs-CZ" sz="2400" b="0" dirty="0" smtClean="0">
                <a:effectLst/>
              </a:rPr>
            </a:br>
            <a:r>
              <a:rPr lang="cs-CZ" sz="2400" b="0" dirty="0" smtClean="0">
                <a:effectLst/>
              </a:rPr>
              <a:t>3. Zmije obecná, kobra královská, </a:t>
            </a:r>
            <a:r>
              <a:rPr lang="cs-CZ" sz="2400" b="0" dirty="0" err="1" smtClean="0">
                <a:effectLst/>
              </a:rPr>
              <a:t>traipan</a:t>
            </a:r>
            <a:r>
              <a:rPr lang="cs-CZ" sz="2400" b="0" dirty="0" smtClean="0">
                <a:effectLst/>
              </a:rPr>
              <a:t>, vodnář, chřestýš, mamba.</a:t>
            </a:r>
            <a:br>
              <a:rPr lang="cs-CZ" sz="2400" b="0" dirty="0" smtClean="0">
                <a:effectLst/>
              </a:rPr>
            </a:br>
            <a:r>
              <a:rPr lang="cs-CZ" sz="2400" b="0" dirty="0" smtClean="0">
                <a:effectLst/>
              </a:rPr>
              <a:t>4. Užovka, zmije.</a:t>
            </a:r>
            <a:br>
              <a:rPr lang="cs-CZ" sz="2400" b="0" dirty="0" smtClean="0">
                <a:effectLst/>
              </a:rPr>
            </a:br>
            <a:r>
              <a:rPr lang="cs-CZ" sz="2400" b="0" dirty="0" smtClean="0">
                <a:effectLst/>
              </a:rPr>
              <a:t>5. Ano, želva bahenní.</a:t>
            </a:r>
            <a:br>
              <a:rPr lang="cs-CZ" sz="2400" b="0" dirty="0" smtClean="0">
                <a:effectLst/>
              </a:rPr>
            </a:br>
            <a:r>
              <a:rPr lang="cs-CZ" sz="2400" b="0" dirty="0" smtClean="0">
                <a:effectLst/>
              </a:rPr>
              <a:t>6. Ještěr, dosud má zachovalé zakrnělé končetiny.</a:t>
            </a:r>
            <a:br>
              <a:rPr lang="cs-CZ" sz="2400" b="0" dirty="0" smtClean="0">
                <a:effectLst/>
              </a:rPr>
            </a:br>
            <a:r>
              <a:rPr lang="cs-CZ" sz="2400" b="0" dirty="0" smtClean="0">
                <a:effectLst/>
              </a:rPr>
              <a:t>7. Varan komodský.</a:t>
            </a:r>
            <a:br>
              <a:rPr lang="cs-CZ" sz="2400" b="0" dirty="0" smtClean="0">
                <a:effectLst/>
              </a:rPr>
            </a:br>
            <a:r>
              <a:rPr lang="cs-CZ" sz="2400" b="0" dirty="0" smtClean="0">
                <a:effectLst/>
              </a:rPr>
              <a:t>8. Schopnost očí zaostřovat na blízko a na dálku.</a:t>
            </a:r>
            <a:br>
              <a:rPr lang="cs-CZ" sz="2400" b="0" dirty="0" smtClean="0">
                <a:effectLst/>
              </a:rPr>
            </a:br>
            <a:r>
              <a:rPr lang="cs-CZ" sz="2400" b="0" dirty="0" smtClean="0">
                <a:effectLst/>
              </a:rPr>
              <a:t>9. Průhledné víčko, které se táhne ze stran v oku.</a:t>
            </a:r>
            <a:br>
              <a:rPr lang="cs-CZ" sz="2400" b="0" dirty="0" smtClean="0">
                <a:effectLst/>
              </a:rPr>
            </a:br>
            <a:r>
              <a:rPr lang="cs-CZ" sz="2400" b="0" dirty="0" smtClean="0">
                <a:effectLst/>
              </a:rPr>
              <a:t>10. Ú</a:t>
            </a:r>
            <a:r>
              <a:rPr lang="cs-CZ" sz="2400" dirty="0" smtClean="0"/>
              <a:t>sta</a:t>
            </a:r>
            <a:r>
              <a:rPr lang="cs-CZ" sz="2400" dirty="0"/>
              <a:t>, hltan, jícen, žaludek, střeva, slinivka</a:t>
            </a:r>
            <a:br>
              <a:rPr lang="cs-CZ" sz="2400" dirty="0"/>
            </a:br>
            <a:r>
              <a:rPr lang="cs-CZ" sz="2400" dirty="0"/>
              <a:t>      břišní, játra, </a:t>
            </a:r>
            <a:r>
              <a:rPr lang="cs-CZ" sz="2400" dirty="0" smtClean="0"/>
              <a:t>kloaka.</a:t>
            </a:r>
            <a:r>
              <a:rPr lang="cs-CZ" sz="2400" dirty="0"/>
              <a:t/>
            </a:r>
            <a:br>
              <a:rPr lang="cs-CZ" sz="2400" dirty="0"/>
            </a:br>
            <a:r>
              <a:rPr lang="cs-CZ" sz="2400" b="0" dirty="0" smtClean="0">
                <a:effectLst/>
              </a:rPr>
              <a:t>  </a:t>
            </a:r>
            <a:br>
              <a:rPr lang="cs-CZ" sz="2400" b="0" dirty="0" smtClean="0">
                <a:effectLst/>
              </a:rPr>
            </a:br>
            <a:r>
              <a:rPr lang="cs-CZ" sz="2400" b="0" dirty="0" smtClean="0">
                <a:effectLst/>
              </a:rPr>
              <a:t>    </a:t>
            </a:r>
            <a:endParaRPr lang="cs-CZ" sz="2400" b="0" dirty="0">
              <a:effectLst/>
            </a:endParaRPr>
          </a:p>
        </p:txBody>
      </p:sp>
    </p:spTree>
    <p:extLst>
      <p:ext uri="{BB962C8B-B14F-4D97-AF65-F5344CB8AC3E}">
        <p14:creationId xmlns:p14="http://schemas.microsoft.com/office/powerpoint/2010/main" xmlns="" val="29385325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404664"/>
            <a:ext cx="7772400" cy="801434"/>
          </a:xfrm>
        </p:spPr>
        <p:txBody>
          <a:bodyPr>
            <a:normAutofit fontScale="90000"/>
          </a:bodyPr>
          <a:lstStyle/>
          <a:p>
            <a:pPr algn="l"/>
            <a:r>
              <a:rPr lang="cs-CZ" dirty="0" smtClean="0"/>
              <a:t>Zdroje</a:t>
            </a:r>
            <a:endParaRPr lang="cs-CZ" dirty="0"/>
          </a:p>
        </p:txBody>
      </p:sp>
      <p:sp>
        <p:nvSpPr>
          <p:cNvPr id="3" name="Podnadpis 2"/>
          <p:cNvSpPr>
            <a:spLocks noGrp="1"/>
          </p:cNvSpPr>
          <p:nvPr>
            <p:ph type="subTitle" idx="1"/>
          </p:nvPr>
        </p:nvSpPr>
        <p:spPr>
          <a:xfrm>
            <a:off x="685800" y="1124744"/>
            <a:ext cx="7772400" cy="3888432"/>
          </a:xfrm>
        </p:spPr>
        <p:txBody>
          <a:bodyPr>
            <a:normAutofit fontScale="92500" lnSpcReduction="10000"/>
          </a:bodyPr>
          <a:lstStyle/>
          <a:p>
            <a:pPr algn="l"/>
            <a:r>
              <a:rPr lang="cs-CZ" sz="1200" dirty="0">
                <a:hlinkClick r:id="rId2"/>
              </a:rPr>
              <a:t>http://upload.wikimedia.org/wikipedia/commons/3/3e/Pasta-Brontosaurus.jpghttp</a:t>
            </a:r>
            <a:r>
              <a:rPr lang="cs-CZ" sz="1200" dirty="0" smtClean="0">
                <a:hlinkClick r:id="rId2"/>
              </a:rPr>
              <a:t>://nd05.jxs.cz/683/141/8129c80e01_77744700_o2.jpg</a:t>
            </a:r>
            <a:endParaRPr lang="cs-CZ" sz="1200" dirty="0" smtClean="0"/>
          </a:p>
          <a:p>
            <a:pPr algn="l"/>
            <a:r>
              <a:rPr lang="cs-CZ" sz="1200" dirty="0">
                <a:hlinkClick r:id="rId3"/>
              </a:rPr>
              <a:t>http://upload.wikimedia.org/wikipedia/commons/d/dd/Pteranodon_hharder.jpg</a:t>
            </a:r>
            <a:endParaRPr lang="cs-CZ" sz="1200" dirty="0" smtClean="0">
              <a:hlinkClick r:id="rId3"/>
            </a:endParaRPr>
          </a:p>
          <a:p>
            <a:pPr algn="l"/>
            <a:r>
              <a:rPr lang="cs-CZ" sz="1200" dirty="0">
                <a:hlinkClick r:id="rId3"/>
              </a:rPr>
              <a:t>http://</a:t>
            </a:r>
            <a:r>
              <a:rPr lang="cs-CZ" sz="1200" dirty="0" smtClean="0">
                <a:hlinkClick r:id="rId3"/>
              </a:rPr>
              <a:t>upload.wikimedia.org/wikipedia/commons/7/70/Stegosaurus_BW.jpg</a:t>
            </a:r>
          </a:p>
          <a:p>
            <a:pPr algn="l"/>
            <a:r>
              <a:rPr lang="cs-CZ" sz="1200" dirty="0">
                <a:hlinkClick r:id="rId3"/>
              </a:rPr>
              <a:t>http://</a:t>
            </a:r>
            <a:r>
              <a:rPr lang="cs-CZ" sz="1200" dirty="0" smtClean="0">
                <a:hlinkClick r:id="rId3"/>
              </a:rPr>
              <a:t>sk.wikipedia.org/wiki/S%C3%BAbor:Sue_TRex_Skull_Full_Frontal.JPG</a:t>
            </a:r>
          </a:p>
          <a:p>
            <a:pPr algn="l"/>
            <a:r>
              <a:rPr lang="cs-CZ" sz="1200" dirty="0">
                <a:hlinkClick r:id="rId3"/>
              </a:rPr>
              <a:t>http://</a:t>
            </a:r>
            <a:r>
              <a:rPr lang="cs-CZ" sz="1200" dirty="0" smtClean="0">
                <a:hlinkClick r:id="rId3"/>
              </a:rPr>
              <a:t>upload.wikimedia.org/wikipedia/commons/a/ab/Palais_de_la_Decouverte_Tyrannosaurus_rex_p1050042.jpg</a:t>
            </a:r>
          </a:p>
          <a:p>
            <a:pPr algn="l"/>
            <a:r>
              <a:rPr lang="cs-CZ" sz="1200" dirty="0">
                <a:hlinkClick r:id="rId3"/>
              </a:rPr>
              <a:t>http://</a:t>
            </a:r>
            <a:r>
              <a:rPr lang="cs-CZ" sz="1200" dirty="0" smtClean="0">
                <a:hlinkClick r:id="rId3"/>
              </a:rPr>
              <a:t>upload.wikimedia.org/wikipedia/commons/1/13/Ichthyosaurios5.jpg</a:t>
            </a:r>
          </a:p>
          <a:p>
            <a:pPr algn="l"/>
            <a:r>
              <a:rPr lang="cs-CZ" sz="1200">
                <a:hlinkClick r:id="rId3"/>
              </a:rPr>
              <a:t>http://upload.wikimedia.org/wikipedia/commons/5/56/Hylonomus_BW.jpg</a:t>
            </a:r>
            <a:endParaRPr lang="cs-CZ" sz="1200" dirty="0">
              <a:hlinkClick r:id="rId3"/>
            </a:endParaRPr>
          </a:p>
          <a:p>
            <a:pPr algn="l"/>
            <a:r>
              <a:rPr lang="cs-CZ" sz="1200" dirty="0" smtClean="0">
                <a:hlinkClick r:id="rId3"/>
              </a:rPr>
              <a:t>http</a:t>
            </a:r>
            <a:r>
              <a:rPr lang="cs-CZ" sz="1200" dirty="0">
                <a:hlinkClick r:id="rId3"/>
              </a:rPr>
              <a:t>://</a:t>
            </a:r>
            <a:r>
              <a:rPr lang="cs-CZ" sz="1200" dirty="0" smtClean="0">
                <a:hlinkClick r:id="rId3"/>
              </a:rPr>
              <a:t>upload.wikimedia.org/wikipedia/commons/thumb/b/ba/Hawksbill_Turtle.jpg/255px-Hawksbill_Turtle.jpg</a:t>
            </a:r>
            <a:endParaRPr lang="cs-CZ" sz="1200" dirty="0" smtClean="0"/>
          </a:p>
          <a:p>
            <a:pPr algn="l"/>
            <a:r>
              <a:rPr lang="cs-CZ" sz="1200" dirty="0">
                <a:hlinkClick r:id="rId4"/>
              </a:rPr>
              <a:t>http://</a:t>
            </a:r>
            <a:r>
              <a:rPr lang="cs-CZ" sz="1200" dirty="0" smtClean="0">
                <a:hlinkClick r:id="rId4"/>
              </a:rPr>
              <a:t>upload.wikimedia.org/wikipedia/commons/thumb/b/bb/Hawaii_turtle_2.JPG/258px-Hawaii_turtle_2.JPG</a:t>
            </a:r>
            <a:endParaRPr lang="cs-CZ" sz="1200" dirty="0" smtClean="0"/>
          </a:p>
          <a:p>
            <a:pPr algn="l"/>
            <a:r>
              <a:rPr lang="cs-CZ" sz="1200" dirty="0">
                <a:hlinkClick r:id="rId5"/>
              </a:rPr>
              <a:t>http://</a:t>
            </a:r>
            <a:r>
              <a:rPr lang="cs-CZ" sz="1200" dirty="0" smtClean="0">
                <a:hlinkClick r:id="rId5"/>
              </a:rPr>
              <a:t>upload.wikimedia.org/wikipedia/commons/thumb/2/27/Emys_orbicularis_2009_G1.jpg/250px-Emys_orbicularis_2009_G1.jpg</a:t>
            </a:r>
            <a:endParaRPr lang="cs-CZ" sz="1200" dirty="0" smtClean="0"/>
          </a:p>
          <a:p>
            <a:pPr algn="l"/>
            <a:r>
              <a:rPr lang="cs-CZ" sz="1200" dirty="0">
                <a:hlinkClick r:id="rId6"/>
              </a:rPr>
              <a:t>http://</a:t>
            </a:r>
            <a:r>
              <a:rPr lang="cs-CZ" sz="1200" dirty="0" smtClean="0">
                <a:hlinkClick r:id="rId6"/>
              </a:rPr>
              <a:t>upload.wikimedia.org/wikipedia/commons/thumb/4/41/Tortoise.aldabra.750pix.jpg/258px-Tortoise.aldabra.750pix.jpg</a:t>
            </a:r>
            <a:endParaRPr lang="cs-CZ" sz="1200" dirty="0" smtClean="0"/>
          </a:p>
          <a:p>
            <a:pPr algn="l"/>
            <a:r>
              <a:rPr lang="cs-CZ" sz="1200" dirty="0">
                <a:hlinkClick r:id="rId7"/>
              </a:rPr>
              <a:t>http://</a:t>
            </a:r>
            <a:r>
              <a:rPr lang="cs-CZ" sz="1200" dirty="0" smtClean="0">
                <a:hlinkClick r:id="rId7"/>
              </a:rPr>
              <a:t>upload.wikimedia.org/wikipedia/commons/thumb/5/57/Nabeulensis_sarda1.JPG/258px-Nabeulensis_sarda1.JPG</a:t>
            </a:r>
            <a:endParaRPr lang="cs-CZ" sz="1200" dirty="0" smtClean="0"/>
          </a:p>
          <a:p>
            <a:pPr algn="l"/>
            <a:r>
              <a:rPr lang="cs-CZ" sz="1200" dirty="0">
                <a:hlinkClick r:id="rId8"/>
              </a:rPr>
              <a:t>http://</a:t>
            </a:r>
            <a:r>
              <a:rPr lang="cs-CZ" sz="1200" dirty="0" smtClean="0">
                <a:hlinkClick r:id="rId8"/>
              </a:rPr>
              <a:t>cs.wikipedia.org/wiki/Soubor:Indian_Gharial_Crocodile_Digon3.JPG</a:t>
            </a:r>
            <a:endParaRPr lang="cs-CZ" sz="1200" dirty="0" smtClean="0"/>
          </a:p>
          <a:p>
            <a:pPr algn="l"/>
            <a:r>
              <a:rPr lang="cs-CZ" sz="1200" dirty="0">
                <a:hlinkClick r:id="rId9"/>
              </a:rPr>
              <a:t>http://</a:t>
            </a:r>
            <a:r>
              <a:rPr lang="cs-CZ" sz="1200" dirty="0" smtClean="0">
                <a:hlinkClick r:id="rId9"/>
              </a:rPr>
              <a:t>cs.wikipedia.org/wiki/Soubor:Zelva-nadherna_ts_elegans.jpg</a:t>
            </a:r>
            <a:endParaRPr lang="cs-CZ" sz="1200" dirty="0" smtClean="0"/>
          </a:p>
          <a:p>
            <a:pPr algn="l"/>
            <a:endParaRPr lang="cs-CZ" sz="1200" dirty="0" smtClean="0"/>
          </a:p>
          <a:p>
            <a:pPr algn="l"/>
            <a:endParaRPr lang="cs-CZ" sz="1200" dirty="0" smtClean="0"/>
          </a:p>
          <a:p>
            <a:pPr algn="l"/>
            <a:endParaRPr lang="cs-CZ" sz="1400" dirty="0" smtClean="0"/>
          </a:p>
          <a:p>
            <a:pPr algn="l"/>
            <a:endParaRPr lang="cs-CZ" sz="1400" dirty="0" smtClean="0"/>
          </a:p>
          <a:p>
            <a:pPr algn="l"/>
            <a:endParaRPr lang="cs-CZ" sz="1400"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xmlns="" val="121329363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908720"/>
            <a:ext cx="8229600" cy="5256584"/>
          </a:xfrm>
        </p:spPr>
        <p:txBody>
          <a:bodyPr>
            <a:normAutofit fontScale="92500" lnSpcReduction="10000"/>
          </a:bodyPr>
          <a:lstStyle/>
          <a:p>
            <a:pPr marL="109728" indent="0">
              <a:buNone/>
            </a:pPr>
            <a:r>
              <a:rPr lang="cs-CZ" sz="1400" dirty="0">
                <a:hlinkClick r:id="rId2"/>
              </a:rPr>
              <a:t>http://</a:t>
            </a:r>
            <a:r>
              <a:rPr lang="cs-CZ" sz="1400" dirty="0" smtClean="0">
                <a:hlinkClick r:id="rId2"/>
              </a:rPr>
              <a:t>upload.wikimedia.org/wikipedia/commons/thumb/4/4f/YoungNileCrocodile.jpg/200px-YoungNileCrocodile.jpg</a:t>
            </a:r>
            <a:endParaRPr lang="cs-CZ" sz="1400" dirty="0" smtClean="0"/>
          </a:p>
          <a:p>
            <a:pPr marL="109728" indent="0">
              <a:buNone/>
            </a:pPr>
            <a:r>
              <a:rPr lang="cs-CZ" sz="1400" dirty="0">
                <a:hlinkClick r:id="rId3"/>
              </a:rPr>
              <a:t>http://</a:t>
            </a:r>
            <a:r>
              <a:rPr lang="cs-CZ" sz="1400" dirty="0" smtClean="0">
                <a:hlinkClick r:id="rId3"/>
              </a:rPr>
              <a:t>upload.wikimedia.org/wikipedia/commons/thumb/b/be/Alligator_in_the_Okefenokee.jpg/250px-Alligator_in_the_Okefenokee.jpg</a:t>
            </a:r>
            <a:endParaRPr lang="cs-CZ" sz="1400" dirty="0" smtClean="0"/>
          </a:p>
          <a:p>
            <a:pPr marL="109728" indent="0">
              <a:buNone/>
            </a:pPr>
            <a:r>
              <a:rPr lang="cs-CZ" sz="1400" dirty="0">
                <a:hlinkClick r:id="rId4"/>
              </a:rPr>
              <a:t>http://</a:t>
            </a:r>
            <a:r>
              <a:rPr lang="cs-CZ" sz="1400" dirty="0" smtClean="0">
                <a:hlinkClick r:id="rId4"/>
              </a:rPr>
              <a:t>upload.wikimedia.org/wikipedia/commons/thumb/6/64/JesterkaZelena.jpg/258px-JesterkaZelena.jpg</a:t>
            </a:r>
            <a:endParaRPr lang="cs-CZ" sz="1400" dirty="0" smtClean="0"/>
          </a:p>
          <a:p>
            <a:pPr marL="109728" indent="0">
              <a:buNone/>
            </a:pPr>
            <a:r>
              <a:rPr lang="cs-CZ" sz="1400" dirty="0">
                <a:hlinkClick r:id="rId5"/>
              </a:rPr>
              <a:t>http://</a:t>
            </a:r>
            <a:r>
              <a:rPr lang="cs-CZ" sz="1400" dirty="0" smtClean="0">
                <a:hlinkClick r:id="rId5"/>
              </a:rPr>
              <a:t>upload.wikimedia.org/wikipedia/commons/thumb/4/48/Podarcis_muralis01.jpg/258px-Podarcis_muralis01.jpg</a:t>
            </a:r>
            <a:endParaRPr lang="cs-CZ" sz="1400" dirty="0" smtClean="0"/>
          </a:p>
          <a:p>
            <a:pPr marL="109728" indent="0">
              <a:buNone/>
            </a:pPr>
            <a:r>
              <a:rPr lang="cs-CZ" sz="1400" dirty="0">
                <a:hlinkClick r:id="rId6"/>
              </a:rPr>
              <a:t>http://</a:t>
            </a:r>
            <a:r>
              <a:rPr lang="cs-CZ" sz="1400" dirty="0" smtClean="0">
                <a:hlinkClick r:id="rId6"/>
              </a:rPr>
              <a:t>upload.wikimedia.org/wikipedia/commons/thumb/5/5e/Anguidae.jpg/258px-Anguidae.jpg</a:t>
            </a:r>
            <a:endParaRPr lang="cs-CZ" sz="1400" dirty="0" smtClean="0"/>
          </a:p>
          <a:p>
            <a:pPr marL="109728" indent="0">
              <a:buNone/>
            </a:pPr>
            <a:r>
              <a:rPr lang="cs-CZ" sz="1400" dirty="0">
                <a:hlinkClick r:id="rId7"/>
              </a:rPr>
              <a:t>http://</a:t>
            </a:r>
            <a:r>
              <a:rPr lang="cs-CZ" sz="1400" dirty="0" smtClean="0">
                <a:hlinkClick r:id="rId7"/>
              </a:rPr>
              <a:t>upload.wikimedia.org/wikipedia/commons/thumb/6/6c/Varanus_komodoensis.jpg/258px-Varanus_komodoensis.jpg</a:t>
            </a:r>
            <a:endParaRPr lang="cs-CZ" sz="1400" dirty="0" smtClean="0"/>
          </a:p>
          <a:p>
            <a:pPr marL="109728" indent="0">
              <a:buNone/>
            </a:pPr>
            <a:r>
              <a:rPr lang="cs-CZ" sz="1400" dirty="0"/>
              <a:t>http://upload.wikimedia.org/wikipedia/commons/thumb/4/43/Chamaeleo.calyptratus-01-ZOO.Dvur.Kralove.jpg/250px-Chamaeleo.calyptratus-01-ZOO.Dvur.Kralove.jpg</a:t>
            </a:r>
            <a:endParaRPr lang="cs-CZ" sz="1400" dirty="0" smtClean="0"/>
          </a:p>
          <a:p>
            <a:pPr marL="109728" indent="0">
              <a:buNone/>
            </a:pPr>
            <a:r>
              <a:rPr lang="cs-CZ" sz="1400" dirty="0">
                <a:hlinkClick r:id="rId8"/>
              </a:rPr>
              <a:t>http://wiki.rvp.cz/@api/deki/files/16219/=uzovkaobojkova1.jpg?size=webview</a:t>
            </a:r>
            <a:endParaRPr lang="cs-CZ" sz="1400" dirty="0" smtClean="0">
              <a:hlinkClick r:id="rId8"/>
            </a:endParaRPr>
          </a:p>
          <a:p>
            <a:pPr marL="109728" indent="0">
              <a:buNone/>
            </a:pPr>
            <a:r>
              <a:rPr lang="cs-CZ" sz="1400" dirty="0" smtClean="0">
                <a:hlinkClick r:id="rId8"/>
              </a:rPr>
              <a:t>http</a:t>
            </a:r>
            <a:r>
              <a:rPr lang="cs-CZ" sz="1400" dirty="0">
                <a:hlinkClick r:id="rId8"/>
              </a:rPr>
              <a:t>://</a:t>
            </a:r>
            <a:r>
              <a:rPr lang="cs-CZ" sz="1400" dirty="0" smtClean="0">
                <a:hlinkClick r:id="rId8"/>
              </a:rPr>
              <a:t>www.vyukovematerialy.cz/biol/rocnik6/foto/zmije2.jpg</a:t>
            </a:r>
            <a:endParaRPr lang="cs-CZ" sz="1400" dirty="0" smtClean="0"/>
          </a:p>
          <a:p>
            <a:pPr marL="109728" indent="0">
              <a:buNone/>
            </a:pPr>
            <a:r>
              <a:rPr lang="cs-CZ" sz="1400" dirty="0" smtClean="0">
                <a:hlinkClick r:id="rId9"/>
              </a:rPr>
              <a:t>http</a:t>
            </a:r>
            <a:r>
              <a:rPr lang="cs-CZ" sz="1400" dirty="0">
                <a:hlinkClick r:id="rId9"/>
              </a:rPr>
              <a:t>://</a:t>
            </a:r>
            <a:r>
              <a:rPr lang="cs-CZ" sz="1400" dirty="0" smtClean="0">
                <a:hlinkClick r:id="rId9"/>
              </a:rPr>
              <a:t>upload.wikimedia.org/wikipedia/commons/thumb/b/b9/Python_molure_13.JPG/258px-Python_molure_13.JPG</a:t>
            </a:r>
            <a:endParaRPr lang="cs-CZ" sz="1400" dirty="0" smtClean="0"/>
          </a:p>
          <a:p>
            <a:pPr marL="109728" indent="0">
              <a:buNone/>
            </a:pPr>
            <a:r>
              <a:rPr lang="cs-CZ" sz="1400" dirty="0" smtClean="0">
                <a:hlinkClick r:id="rId10"/>
              </a:rPr>
              <a:t>http</a:t>
            </a:r>
            <a:r>
              <a:rPr lang="cs-CZ" sz="1400" dirty="0">
                <a:hlinkClick r:id="rId10"/>
              </a:rPr>
              <a:t>://</a:t>
            </a:r>
            <a:r>
              <a:rPr lang="cs-CZ" sz="1400" dirty="0" smtClean="0">
                <a:hlinkClick r:id="rId10"/>
              </a:rPr>
              <a:t>upload.wikimedia.org/wikipedia/commons/thumb/a/a5/Indian_cobra.jpg/258px-Indian_cobra.jpg</a:t>
            </a:r>
            <a:endParaRPr lang="cs-CZ" sz="1400" dirty="0" smtClean="0"/>
          </a:p>
          <a:p>
            <a:pPr marL="109728" indent="0">
              <a:buNone/>
            </a:pPr>
            <a:r>
              <a:rPr lang="cs-CZ" sz="1400" dirty="0"/>
              <a:t>http://cs.wikipedia.org/wiki/Soubor:Lachesis_muta_muta.jpg</a:t>
            </a:r>
            <a:endParaRPr lang="cs-CZ" sz="1400" dirty="0" smtClean="0"/>
          </a:p>
          <a:p>
            <a:pPr marL="109728" indent="0">
              <a:buNone/>
            </a:pPr>
            <a:r>
              <a:rPr lang="cs-CZ" sz="1400" dirty="0"/>
              <a:t>http://upload.wikimedia.org/wikipedia/commons/a/a7/Boa_constrictor_%282%29.jpg</a:t>
            </a:r>
            <a:endParaRPr lang="cs-CZ" sz="1400" dirty="0" smtClean="0"/>
          </a:p>
          <a:p>
            <a:pPr marL="109728" indent="0">
              <a:buNone/>
            </a:pPr>
            <a:r>
              <a:rPr lang="cs-CZ" sz="1400" dirty="0">
                <a:solidFill>
                  <a:srgbClr val="FFC000"/>
                </a:solidFill>
              </a:rPr>
              <a:t>Jurčák, J.; Froněk, J. </a:t>
            </a:r>
            <a:r>
              <a:rPr lang="cs-CZ" sz="1400" i="1" dirty="0">
                <a:solidFill>
                  <a:srgbClr val="FFC000"/>
                </a:solidFill>
              </a:rPr>
              <a:t>Přírodopis 7</a:t>
            </a:r>
            <a:r>
              <a:rPr lang="cs-CZ" sz="1400" dirty="0">
                <a:solidFill>
                  <a:srgbClr val="FFC000"/>
                </a:solidFill>
              </a:rPr>
              <a:t>, 1st </a:t>
            </a:r>
            <a:r>
              <a:rPr lang="cs-CZ" sz="1400" dirty="0" err="1">
                <a:solidFill>
                  <a:srgbClr val="FFC000"/>
                </a:solidFill>
              </a:rPr>
              <a:t>ed</a:t>
            </a:r>
            <a:r>
              <a:rPr lang="cs-CZ" sz="1400" dirty="0">
                <a:solidFill>
                  <a:srgbClr val="FFC000"/>
                </a:solidFill>
              </a:rPr>
              <a:t>.; </a:t>
            </a:r>
            <a:r>
              <a:rPr lang="cs-CZ" sz="1400" dirty="0" err="1">
                <a:solidFill>
                  <a:srgbClr val="FFC000"/>
                </a:solidFill>
              </a:rPr>
              <a:t>Prodos</a:t>
            </a:r>
            <a:r>
              <a:rPr lang="cs-CZ" sz="1400" dirty="0">
                <a:solidFill>
                  <a:srgbClr val="FFC000"/>
                </a:solidFill>
              </a:rPr>
              <a:t>: Liberec, 1998</a:t>
            </a:r>
            <a:r>
              <a:rPr lang="cs-CZ" sz="1400" dirty="0">
                <a:solidFill>
                  <a:srgbClr val="FF0000"/>
                </a:solidFill>
              </a:rPr>
              <a:t/>
            </a:r>
            <a:br>
              <a:rPr lang="cs-CZ" sz="1400" dirty="0">
                <a:solidFill>
                  <a:srgbClr val="FF0000"/>
                </a:solidFill>
              </a:rPr>
            </a:br>
            <a:endParaRPr lang="cs-CZ" sz="1400" dirty="0" smtClean="0"/>
          </a:p>
          <a:p>
            <a:pPr marL="109728" indent="0">
              <a:buNone/>
            </a:pPr>
            <a:endParaRPr lang="cs-CZ" sz="1400" dirty="0"/>
          </a:p>
          <a:p>
            <a:pPr marL="109728" indent="0">
              <a:buNone/>
            </a:pPr>
            <a:endParaRPr lang="cs-CZ" sz="1400" dirty="0" smtClean="0"/>
          </a:p>
          <a:p>
            <a:pPr marL="109728" indent="0">
              <a:buNone/>
            </a:pPr>
            <a:endParaRPr lang="cs-CZ" sz="1400" dirty="0" smtClean="0"/>
          </a:p>
          <a:p>
            <a:pPr marL="109728" indent="0">
              <a:buNone/>
            </a:pPr>
            <a:endParaRPr lang="cs-CZ" sz="1400" dirty="0"/>
          </a:p>
        </p:txBody>
      </p:sp>
      <p:sp>
        <p:nvSpPr>
          <p:cNvPr id="3" name="Nadpis 2"/>
          <p:cNvSpPr>
            <a:spLocks noGrp="1"/>
          </p:cNvSpPr>
          <p:nvPr>
            <p:ph type="title"/>
          </p:nvPr>
        </p:nvSpPr>
        <p:spPr>
          <a:xfrm>
            <a:off x="457200" y="274638"/>
            <a:ext cx="8229600" cy="778098"/>
          </a:xfrm>
        </p:spPr>
        <p:txBody>
          <a:bodyPr/>
          <a:lstStyle/>
          <a:p>
            <a:r>
              <a:rPr lang="cs-CZ" u="sng" dirty="0" smtClean="0"/>
              <a:t>Další zdroje:</a:t>
            </a:r>
            <a:endParaRPr lang="cs-CZ" u="sng" dirty="0"/>
          </a:p>
        </p:txBody>
      </p:sp>
    </p:spTree>
    <p:extLst>
      <p:ext uri="{BB962C8B-B14F-4D97-AF65-F5344CB8AC3E}">
        <p14:creationId xmlns:p14="http://schemas.microsoft.com/office/powerpoint/2010/main" xmlns="" val="332437018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4077072"/>
            <a:ext cx="8229600" cy="1930219"/>
          </a:xfrm>
        </p:spPr>
        <p:txBody>
          <a:bodyPr/>
          <a:lstStyle/>
          <a:p>
            <a:endParaRPr lang="cs-CZ" dirty="0"/>
          </a:p>
        </p:txBody>
      </p:sp>
      <p:sp>
        <p:nvSpPr>
          <p:cNvPr id="3" name="Nadpis 2"/>
          <p:cNvSpPr>
            <a:spLocks noGrp="1"/>
          </p:cNvSpPr>
          <p:nvPr>
            <p:ph type="title"/>
          </p:nvPr>
        </p:nvSpPr>
        <p:spPr>
          <a:xfrm>
            <a:off x="457200" y="274638"/>
            <a:ext cx="8229600" cy="3154362"/>
          </a:xfrm>
        </p:spPr>
        <p:txBody>
          <a:bodyPr>
            <a:normAutofit/>
          </a:bodyPr>
          <a:lstStyle/>
          <a:p>
            <a:r>
              <a:rPr lang="cs-CZ" sz="1400" dirty="0">
                <a:hlinkClick r:id="rId2"/>
              </a:rPr>
              <a:t>http://</a:t>
            </a:r>
            <a:r>
              <a:rPr lang="cs-CZ" sz="1400" dirty="0" smtClean="0">
                <a:hlinkClick r:id="rId2"/>
              </a:rPr>
              <a:t>www.stream.cz/video/134682-exoticke-vodni-zelvy-zabydluji-ceske-vodni-plochy</a:t>
            </a:r>
            <a:r>
              <a:rPr lang="cs-CZ" sz="1400" dirty="0"/>
              <a:t/>
            </a:r>
            <a:br>
              <a:rPr lang="cs-CZ" sz="1400" dirty="0"/>
            </a:br>
            <a:r>
              <a:rPr lang="cs-CZ" sz="1400" dirty="0">
                <a:hlinkClick r:id="rId3"/>
              </a:rPr>
              <a:t>http://</a:t>
            </a:r>
            <a:r>
              <a:rPr lang="cs-CZ" sz="1400" dirty="0" smtClean="0">
                <a:hlinkClick r:id="rId3"/>
              </a:rPr>
              <a:t>ekolist.cz/cz/kultura/clanky/dotek-modreho-krokodyla-film-o-hledani-rovnovahy-mezi-lidmi-a-divocinou</a:t>
            </a:r>
            <a:r>
              <a:rPr lang="cs-CZ" sz="1400" dirty="0"/>
              <a:t/>
            </a:r>
            <a:br>
              <a:rPr lang="cs-CZ" sz="1400" dirty="0"/>
            </a:br>
            <a:r>
              <a:rPr lang="cs-CZ" sz="1400" dirty="0">
                <a:hlinkClick r:id="rId4"/>
              </a:rPr>
              <a:t>http://</a:t>
            </a:r>
            <a:r>
              <a:rPr lang="cs-CZ" sz="1400" dirty="0" smtClean="0">
                <a:hlinkClick r:id="rId4"/>
              </a:rPr>
              <a:t>www.youtube.com/watch?v=W-vBGTnRScM</a:t>
            </a:r>
            <a:r>
              <a:rPr lang="cs-CZ" sz="1400" dirty="0"/>
              <a:t/>
            </a:r>
            <a:br>
              <a:rPr lang="cs-CZ" sz="1400" dirty="0"/>
            </a:br>
            <a:r>
              <a:rPr lang="cs-CZ" sz="1400" dirty="0">
                <a:hlinkClick r:id="rId5"/>
              </a:rPr>
              <a:t>http://</a:t>
            </a:r>
            <a:r>
              <a:rPr lang="cs-CZ" sz="1400" dirty="0" smtClean="0">
                <a:hlinkClick r:id="rId5"/>
              </a:rPr>
              <a:t>www.youtube.com/watch?v=FAOdS3_Aips</a:t>
            </a:r>
            <a:r>
              <a:rPr lang="cs-CZ" sz="1400" dirty="0"/>
              <a:t/>
            </a:r>
            <a:br>
              <a:rPr lang="cs-CZ" sz="1400" dirty="0"/>
            </a:br>
            <a:r>
              <a:rPr lang="cs-CZ" sz="1400" dirty="0">
                <a:hlinkClick r:id="rId6"/>
              </a:rPr>
              <a:t>http://</a:t>
            </a:r>
            <a:r>
              <a:rPr lang="cs-CZ" sz="1400" dirty="0" smtClean="0">
                <a:hlinkClick r:id="rId6"/>
              </a:rPr>
              <a:t>www.youtube.com/watch?v=trQb0DVelPA</a:t>
            </a:r>
            <a:r>
              <a:rPr lang="cs-CZ" sz="1400" dirty="0"/>
              <a:t/>
            </a:r>
            <a:br>
              <a:rPr lang="cs-CZ" sz="1400" dirty="0"/>
            </a:br>
            <a:r>
              <a:rPr lang="cs-CZ" sz="1400" dirty="0">
                <a:hlinkClick r:id="rId7"/>
              </a:rPr>
              <a:t>http://</a:t>
            </a:r>
            <a:r>
              <a:rPr lang="cs-CZ" sz="1400" dirty="0" smtClean="0">
                <a:hlinkClick r:id="rId7"/>
              </a:rPr>
              <a:t>www.youtube.com/watch?v=65ZpqU5AiL8</a:t>
            </a:r>
            <a:r>
              <a:rPr lang="cs-CZ" sz="1400" dirty="0" smtClean="0"/>
              <a:t/>
            </a:r>
            <a:br>
              <a:rPr lang="cs-CZ" sz="1400" dirty="0" smtClean="0"/>
            </a:br>
            <a:r>
              <a:rPr lang="cs-CZ" sz="1400" dirty="0" smtClean="0"/>
              <a:t/>
            </a:r>
            <a:br>
              <a:rPr lang="cs-CZ" sz="1400" dirty="0" smtClean="0"/>
            </a:br>
            <a:r>
              <a:rPr lang="cs-CZ" sz="1400" dirty="0" smtClean="0"/>
              <a:t/>
            </a:r>
            <a:br>
              <a:rPr lang="cs-CZ" sz="1400" dirty="0" smtClean="0"/>
            </a:br>
            <a:r>
              <a:rPr lang="cs-CZ" sz="1400" dirty="0" smtClean="0"/>
              <a:t/>
            </a:r>
            <a:br>
              <a:rPr lang="cs-CZ" sz="1400" dirty="0" smtClean="0"/>
            </a:br>
            <a:r>
              <a:rPr lang="cs-CZ" sz="1400" dirty="0" smtClean="0"/>
              <a:t/>
            </a:r>
            <a:br>
              <a:rPr lang="cs-CZ" sz="1400" dirty="0" smtClean="0"/>
            </a:br>
            <a:endParaRPr lang="cs-CZ" sz="1400" dirty="0"/>
          </a:p>
        </p:txBody>
      </p:sp>
    </p:spTree>
    <p:extLst>
      <p:ext uri="{BB962C8B-B14F-4D97-AF65-F5344CB8AC3E}">
        <p14:creationId xmlns:p14="http://schemas.microsoft.com/office/powerpoint/2010/main" xmlns="" val="47863071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luk">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hluk">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Shluk">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487</TotalTime>
  <Words>622</Words>
  <Application>Microsoft Office PowerPoint</Application>
  <PresentationFormat>Předvádění na obrazovce (4:3)</PresentationFormat>
  <Paragraphs>185</Paragraphs>
  <Slides>30</Slides>
  <Notes>2</Notes>
  <HiddenSlides>0</HiddenSlides>
  <MMClips>0</MMClips>
  <ScaleCrop>false</ScaleCrop>
  <HeadingPairs>
    <vt:vector size="4" baseType="variant">
      <vt:variant>
        <vt:lpstr>Motiv</vt:lpstr>
      </vt:variant>
      <vt:variant>
        <vt:i4>1</vt:i4>
      </vt:variant>
      <vt:variant>
        <vt:lpstr>Nadpisy snímků</vt:lpstr>
      </vt:variant>
      <vt:variant>
        <vt:i4>30</vt:i4>
      </vt:variant>
    </vt:vector>
  </HeadingPairs>
  <TitlesOfParts>
    <vt:vector size="31" baseType="lpstr">
      <vt:lpstr>Shluk</vt:lpstr>
      <vt:lpstr>PLAZI</vt:lpstr>
      <vt:lpstr>Snímek 2</vt:lpstr>
      <vt:lpstr>Metodika: 1. Prohlédněte si prezentaci a vyslechněte výklad. 2. Odpovězte na otázky. 3. Zkontrolujte si odpovědi.   Klíčová slova: dinosauři, plazi, druhohory, ještěři, želvy, krokodýlové, hadi, nosič, čepovec, kloaka. </vt:lpstr>
      <vt:lpstr>Trocha historie – vymřelí plazi</vt:lpstr>
      <vt:lpstr>Zástupci vymřelých druhů:</vt:lpstr>
      <vt:lpstr>Snímek 6</vt:lpstr>
      <vt:lpstr>Tyranosaurus rex</vt:lpstr>
      <vt:lpstr>Snímek 8</vt:lpstr>
      <vt:lpstr>Dělení plazů:</vt:lpstr>
      <vt:lpstr>Znaky plazů:</vt:lpstr>
      <vt:lpstr>Snímek 11</vt:lpstr>
      <vt:lpstr>ŽELVY</vt:lpstr>
      <vt:lpstr>Snímek 13</vt:lpstr>
      <vt:lpstr>Prohlédněte si video – želvy nádherné v naší přírodě</vt:lpstr>
      <vt:lpstr>KROKODÝLOVÉ</vt:lpstr>
      <vt:lpstr>Snímek 16</vt:lpstr>
      <vt:lpstr>Prohlédněte si video o krokodýlech.</vt:lpstr>
      <vt:lpstr>Šupinatí -JEŠTĚŘI</vt:lpstr>
      <vt:lpstr>Snímek 19</vt:lpstr>
      <vt:lpstr>Prohlédněte si videa o ještěrce obecné                  a varanu komodském</vt:lpstr>
      <vt:lpstr>Šupinatí - HADI</vt:lpstr>
      <vt:lpstr>Snímek 22</vt:lpstr>
      <vt:lpstr>Snímek 23</vt:lpstr>
      <vt:lpstr>Snímek 24</vt:lpstr>
      <vt:lpstr>Prohlédněte si videa zmije obecné a užovky obojkové.</vt:lpstr>
      <vt:lpstr>Otázky:  1. Vyjmenujte aspoň 4 zástupce vyhynulých plazů. 2. O čem hovoříme, použijeme-li slova nosič a čepovec? 3. Vyjmenuj 3 jedovaté hady. 4. Které 2 rody hadů se vyskytují v České republice? 5. Žijí želvy na území ČR? 6. Slepýš je had nebo ještěr? 7. Jak se nazývá největší ještěr na světě? 8. Co znamená slovo „akomodace“? 9. Co znamená slovo „mžurka“? 10.Ze kterých orgánů je složena trávicí soustava plazů? </vt:lpstr>
      <vt:lpstr>Odpovědi:  1. Pteranodon, brontosaurus, stegosaurus, hylonomus, tyranosaurus rex, ichtyosaurus. 2. Jedná se o první dva obratle. 3. Zmije obecná, kobra královská, traipan, vodnář, chřestýš, mamba. 4. Užovka, zmije. 5. Ano, želva bahenní. 6. Ještěr, dosud má zachovalé zakrnělé končetiny. 7. Varan komodský. 8. Schopnost očí zaostřovat na blízko a na dálku. 9. Průhledné víčko, které se táhne ze stran v oku. 10. Ústa, hltan, jícen, žaludek, střeva, slinivka       břišní, játra, kloaka.        </vt:lpstr>
      <vt:lpstr>Zdroje</vt:lpstr>
      <vt:lpstr>Další zdroje:</vt:lpstr>
      <vt:lpstr>http://www.stream.cz/video/134682-exoticke-vodni-zelvy-zabydluji-ceske-vodni-plochy http://ekolist.cz/cz/kultura/clanky/dotek-modreho-krokodyla-film-o-hledani-rovnovahy-mezi-lidmi-a-divocinou http://www.youtube.com/watch?v=W-vBGTnRScM http://www.youtube.com/watch?v=FAOdS3_Aips http://www.youtube.com/watch?v=trQb0DVelPA http://www.youtube.com/watch?v=65ZpqU5AiL8     </vt:lpstr>
    </vt:vector>
  </TitlesOfParts>
  <Company>Choltice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PLAZI</dc:title>
  <dc:creator>Ošlejšková_Hana</dc:creator>
  <cp:lastModifiedBy>Dum</cp:lastModifiedBy>
  <cp:revision>38</cp:revision>
  <dcterms:created xsi:type="dcterms:W3CDTF">2011-10-27T14:26:49Z</dcterms:created>
  <dcterms:modified xsi:type="dcterms:W3CDTF">2013-08-25T17:00:14Z</dcterms:modified>
</cp:coreProperties>
</file>