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75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59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4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696D2F9-FA22-4687-A495-2C46B766EE2F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1E19E30-C873-4FBB-8BB0-DD308107944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inca_tinca_Prague_Vltava_3.jpg" TargetMode="External"/><Relationship Id="rId13" Type="http://schemas.openxmlformats.org/officeDocument/2006/relationships/hyperlink" Target="http://en.wikipedia.org/wiki/File:Barbel.jpg" TargetMode="External"/><Relationship Id="rId3" Type="http://schemas.openxmlformats.org/officeDocument/2006/relationships/hyperlink" Target="http://commons.wikimedia.org/wiki/File:Trucha.JPG" TargetMode="External"/><Relationship Id="rId7" Type="http://schemas.openxmlformats.org/officeDocument/2006/relationships/hyperlink" Target="http://cs.wikipedia.org/wiki/Soubor:Esox_lucius_Prague_Vltava_2.jpg" TargetMode="External"/><Relationship Id="rId12" Type="http://schemas.openxmlformats.org/officeDocument/2006/relationships/hyperlink" Target="http://upload.wikimedia.org/wikipedia/commons/1/18/Bluefin-big.jpg" TargetMode="External"/><Relationship Id="rId2" Type="http://schemas.openxmlformats.org/officeDocument/2006/relationships/hyperlink" Target="http://en.wikipedia.org/wiki/File:Silurus_glanis_02.jpg" TargetMode="External"/><Relationship Id="rId16" Type="http://schemas.openxmlformats.org/officeDocument/2006/relationships/hyperlink" Target="http://www.ingvar.is/Plants/LargeFHD/Cod.gi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Latimeria_chalumnae01.jpg" TargetMode="External"/><Relationship Id="rId11" Type="http://schemas.openxmlformats.org/officeDocument/2006/relationships/hyperlink" Target="http://commons.wikimedia.org/wiki/File:Atlantic-cod-1.jpg" TargetMode="External"/><Relationship Id="rId5" Type="http://schemas.openxmlformats.org/officeDocument/2006/relationships/hyperlink" Target="http://cs.wikipedia.org/wiki/Soubor:Abramis_brama_Prague_Vltava_1.jpg" TargetMode="External"/><Relationship Id="rId15" Type="http://schemas.openxmlformats.org/officeDocument/2006/relationships/hyperlink" Target="http://upload.wikimedia.org/wikipedia/commons/thumb/8/8f/Alburnus_alburnus_01_by-dpc.jpg/258px-Alburnus_alburnus_01_by-dpc.jpg" TargetMode="External"/><Relationship Id="rId10" Type="http://schemas.openxmlformats.org/officeDocument/2006/relationships/hyperlink" Target="http://cs.wikipedia.org/wiki/Soubor:Herringadultkils.jpg" TargetMode="External"/><Relationship Id="rId4" Type="http://schemas.openxmlformats.org/officeDocument/2006/relationships/hyperlink" Target="http://cs.wikipedia.org/wiki/Soubor:Perca_fluviatilis_Prague_Vltava_3.jpg" TargetMode="External"/><Relationship Id="rId9" Type="http://schemas.openxmlformats.org/officeDocument/2006/relationships/hyperlink" Target="http://cs.wikipedia.org/wiki/Soubor:Scomber_scombrus.jpg" TargetMode="External"/><Relationship Id="rId14" Type="http://schemas.openxmlformats.org/officeDocument/2006/relationships/hyperlink" Target="http://upload.wikimedia.org/wikipedia/commons/4/45/Thymallus_thymallus_acqMilan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r>
              <a:rPr lang="cs-CZ" dirty="0" smtClean="0"/>
              <a:t> - ryby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7. třída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220" y="25986"/>
            <a:ext cx="5429250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315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Základní škola Choltice, okres Pardubice - "Učíme se pro život"</a:t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/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>Šablona: č. III/2 Inovace a zkvalitnění výuky pomocí ICT</a:t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/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>Pořadové číslo</a:t>
            </a:r>
            <a:r>
              <a:rPr lang="cs-CZ" sz="2800">
                <a:solidFill>
                  <a:srgbClr val="FF0000"/>
                </a:solidFill>
              </a:rPr>
              <a:t>: </a:t>
            </a:r>
            <a:r>
              <a:rPr lang="cs-CZ" sz="2800" smtClean="0">
                <a:solidFill>
                  <a:srgbClr val="FF0000"/>
                </a:solidFill>
              </a:rPr>
              <a:t>17</a:t>
            </a:r>
            <a:r>
              <a:rPr lang="cs-CZ" sz="2800" dirty="0">
                <a:solidFill>
                  <a:srgbClr val="FF0000"/>
                </a:solidFill>
              </a:rPr>
              <a:t/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/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>Autor: Ošlejšková Hana</a:t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/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>Ověření ve výuce: 7. a 8. třída</a:t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/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>Datum ověření</a:t>
            </a:r>
            <a:r>
              <a:rPr lang="cs-CZ" sz="2800" dirty="0" smtClean="0">
                <a:solidFill>
                  <a:srgbClr val="FF0000"/>
                </a:solidFill>
              </a:rPr>
              <a:t>: 30.10.2012</a:t>
            </a:r>
            <a:r>
              <a:rPr lang="cs-CZ" sz="2800" dirty="0">
                <a:solidFill>
                  <a:srgbClr val="FF0000"/>
                </a:solidFill>
              </a:rPr>
              <a:t/>
            </a:r>
            <a:br>
              <a:rPr lang="cs-CZ" sz="2800" dirty="0">
                <a:solidFill>
                  <a:srgbClr val="FF0000"/>
                </a:solidFill>
              </a:rPr>
            </a:b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51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Ke každému očíslovanému obrázku napiš rodové a druhové jméno ryby</a:t>
            </a:r>
          </a:p>
          <a:p>
            <a:pPr marL="109728" indent="0">
              <a:buNone/>
            </a:pPr>
            <a:r>
              <a:rPr lang="cs-CZ" dirty="0" smtClean="0"/>
              <a:t>  Např. 1. hořavka duhová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Společně provedeme kontrolu (opravu)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u="sng" dirty="0" smtClean="0"/>
              <a:t>Klíčová slova: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Sumec, lín, karas, kapr, pstruh, okoun, cejn, </a:t>
            </a:r>
            <a:r>
              <a:rPr lang="cs-CZ" dirty="0" err="1" smtClean="0"/>
              <a:t>latimerie</a:t>
            </a:r>
            <a:r>
              <a:rPr lang="cs-CZ" dirty="0" smtClean="0"/>
              <a:t>, štika, makrela, sleď, treska, tuňák, parma, lipan, ouklej, sardinka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smtClean="0"/>
              <a:t>Metodika: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265653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39956"/>
            <a:ext cx="7338392" cy="4760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74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109788"/>
            <a:ext cx="8064896" cy="2792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720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84783"/>
            <a:ext cx="6706411" cy="4501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943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620000" cy="465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911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36" y="260648"/>
            <a:ext cx="8740734" cy="4253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526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39" y="404664"/>
            <a:ext cx="8301359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602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344726"/>
            <a:ext cx="7057223" cy="5266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757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0648"/>
            <a:ext cx="6696744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2201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6" y="332656"/>
            <a:ext cx="8763690" cy="3586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243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8640"/>
            <a:ext cx="7146659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8376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7272808" cy="4800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9516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8074"/>
            <a:ext cx="8476911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486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439150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788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7345893" cy="2334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8634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340" y="188640"/>
            <a:ext cx="6834336" cy="4322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540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476672"/>
            <a:ext cx="7344816" cy="1080119"/>
          </a:xfrm>
        </p:spPr>
        <p:txBody>
          <a:bodyPr/>
          <a:lstStyle/>
          <a:p>
            <a:pPr algn="l"/>
            <a:r>
              <a:rPr lang="cs-CZ" dirty="0" smtClean="0"/>
              <a:t>Kontrola: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700808"/>
            <a:ext cx="8640960" cy="5157192"/>
          </a:xfrm>
        </p:spPr>
        <p:txBody>
          <a:bodyPr>
            <a:normAutofit lnSpcReduction="10000"/>
          </a:bodyPr>
          <a:lstStyle/>
          <a:p>
            <a:pPr marL="514350" indent="-514350" algn="l">
              <a:buAutoNum type="arabicPeriod"/>
            </a:pPr>
            <a:r>
              <a:rPr lang="cs-CZ" sz="1800" dirty="0" smtClean="0">
                <a:solidFill>
                  <a:schemeClr val="tx1"/>
                </a:solidFill>
              </a:rPr>
              <a:t>Sumec velký         </a:t>
            </a:r>
          </a:p>
          <a:p>
            <a:pPr marL="514350" indent="-514350" algn="l">
              <a:buAutoNum type="arabicPeriod"/>
            </a:pPr>
            <a:r>
              <a:rPr lang="cs-CZ" sz="1800" dirty="0" smtClean="0">
                <a:solidFill>
                  <a:schemeClr val="tx1"/>
                </a:solidFill>
              </a:rPr>
              <a:t>Pstruh potoční</a:t>
            </a:r>
          </a:p>
          <a:p>
            <a:pPr marL="514350" indent="-514350" algn="l">
              <a:buAutoNum type="arabicPeriod"/>
            </a:pPr>
            <a:r>
              <a:rPr lang="cs-CZ" sz="1800" dirty="0" smtClean="0">
                <a:solidFill>
                  <a:schemeClr val="tx1"/>
                </a:solidFill>
              </a:rPr>
              <a:t>Okoun říční </a:t>
            </a:r>
          </a:p>
          <a:p>
            <a:pPr marL="514350" indent="-514350" algn="l">
              <a:buAutoNum type="arabicPeriod"/>
            </a:pPr>
            <a:r>
              <a:rPr lang="cs-CZ" sz="1800" dirty="0" smtClean="0">
                <a:solidFill>
                  <a:schemeClr val="tx1"/>
                </a:solidFill>
              </a:rPr>
              <a:t>Cejn velký</a:t>
            </a:r>
          </a:p>
          <a:p>
            <a:pPr marL="514350" indent="-514350" algn="l">
              <a:buAutoNum type="arabicPeriod"/>
            </a:pPr>
            <a:r>
              <a:rPr lang="cs-CZ" sz="1800" dirty="0" smtClean="0">
                <a:solidFill>
                  <a:schemeClr val="tx1"/>
                </a:solidFill>
              </a:rPr>
              <a:t>Latimérie podivná</a:t>
            </a:r>
          </a:p>
          <a:p>
            <a:pPr marL="514350" indent="-514350" algn="l"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Štika obecná</a:t>
            </a:r>
          </a:p>
          <a:p>
            <a:pPr marL="514350" indent="-514350" algn="l"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Lín obecný</a:t>
            </a:r>
          </a:p>
          <a:p>
            <a:pPr marL="514350" indent="-514350" algn="l"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Makrela obecná</a:t>
            </a:r>
          </a:p>
          <a:p>
            <a:pPr marL="514350" indent="-514350" algn="l"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Sleď obecný</a:t>
            </a:r>
          </a:p>
          <a:p>
            <a:pPr marL="514350" indent="-514350" algn="l"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Treska </a:t>
            </a:r>
            <a:r>
              <a:rPr lang="cs-CZ" sz="2000" dirty="0" smtClean="0">
                <a:solidFill>
                  <a:schemeClr val="tx1"/>
                </a:solidFill>
              </a:rPr>
              <a:t>obecná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514350" indent="-514350" algn="l"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Tuňák obecný</a:t>
            </a:r>
          </a:p>
          <a:p>
            <a:pPr marL="514350" indent="-514350" algn="l"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Parma obecná</a:t>
            </a:r>
          </a:p>
          <a:p>
            <a:pPr marL="514350" indent="-514350" algn="l"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Lipan podhorní</a:t>
            </a:r>
          </a:p>
          <a:p>
            <a:pPr marL="514350" indent="-514350" algn="l"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Ouklej obecná</a:t>
            </a:r>
          </a:p>
          <a:p>
            <a:pPr marL="514350" indent="-514350" algn="l"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Sardinka obecná</a:t>
            </a:r>
          </a:p>
          <a:p>
            <a:pPr marL="514350" indent="-514350" algn="l">
              <a:buAutoNum type="arabicPeriod"/>
            </a:pP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63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560840" cy="125157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Zdroje: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673424"/>
            <a:ext cx="6408712" cy="5184576"/>
          </a:xfrm>
        </p:spPr>
        <p:txBody>
          <a:bodyPr>
            <a:normAutofit/>
          </a:bodyPr>
          <a:lstStyle/>
          <a:p>
            <a:pPr algn="l"/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en.wikipedia.org/wiki/File:Silurus_glanis_02.jpg</a:t>
            </a:r>
            <a:endParaRPr lang="cs-CZ" sz="1400" dirty="0" smtClean="0"/>
          </a:p>
          <a:p>
            <a:pPr algn="l"/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commons.wikimedia.org/wiki/File:Trucha.JPG</a:t>
            </a:r>
            <a:endParaRPr lang="cs-CZ" sz="1400" dirty="0" smtClean="0"/>
          </a:p>
          <a:p>
            <a:pPr algn="l"/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cs.wikipedia.org/wiki/Soubor:Perca_fluviatilis_Prague_Vltava_3.jpg</a:t>
            </a:r>
            <a:endParaRPr lang="cs-CZ" sz="1400" dirty="0" smtClean="0"/>
          </a:p>
          <a:p>
            <a:pPr algn="l"/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cs.wikipedia.org/wiki/Soubor:Abramis_brama_Prague_Vltava_1.jpg</a:t>
            </a:r>
            <a:endParaRPr lang="cs-CZ" sz="1400" dirty="0" smtClean="0"/>
          </a:p>
          <a:p>
            <a:pPr algn="l"/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cs.wikipedia.org/wiki/Soubor:Latimeria_chalumnae01.jpg</a:t>
            </a:r>
            <a:endParaRPr lang="cs-CZ" sz="1400" dirty="0" smtClean="0"/>
          </a:p>
          <a:p>
            <a:pPr algn="l"/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cs.wikipedia.org/wiki/Soubor:Esox_lucius_Prague_Vltava_2.jpg</a:t>
            </a:r>
            <a:endParaRPr lang="cs-CZ" sz="1400" dirty="0" smtClean="0"/>
          </a:p>
          <a:p>
            <a:pPr algn="l"/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cs.wikipedia.org/wiki/Soubor:Tinca_tinca_Prague_Vltava_3.jpg</a:t>
            </a:r>
            <a:endParaRPr lang="cs-CZ" sz="1400" dirty="0" smtClean="0"/>
          </a:p>
          <a:p>
            <a:pPr algn="l"/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cs.wikipedia.org/wiki/Soubor:Scomber_scombrus.jpg</a:t>
            </a:r>
            <a:endParaRPr lang="cs-CZ" sz="1400" dirty="0" smtClean="0"/>
          </a:p>
          <a:p>
            <a:pPr algn="l"/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cs.wikipedia.org/wiki/Soubor:Herringadultkils.jpg</a:t>
            </a:r>
            <a:endParaRPr lang="cs-CZ" sz="1400" dirty="0" smtClean="0"/>
          </a:p>
          <a:p>
            <a:pPr algn="l"/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commons.wikimedia.org/wiki/File:Atlantic-cod-1.jpg</a:t>
            </a:r>
            <a:endParaRPr lang="cs-CZ" sz="1400" dirty="0" smtClean="0"/>
          </a:p>
          <a:p>
            <a:pPr algn="l"/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upload.wikimedia.org/wikipedia/commons/1/18/Bluefin-big.jpg</a:t>
            </a:r>
            <a:endParaRPr lang="cs-CZ" sz="1400" dirty="0" smtClean="0"/>
          </a:p>
          <a:p>
            <a:pPr algn="l"/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en.wikipedia.org/wiki/File:Barbel.jpg</a:t>
            </a:r>
            <a:endParaRPr lang="cs-CZ" sz="1400" dirty="0" smtClean="0"/>
          </a:p>
          <a:p>
            <a:pPr algn="l"/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upload.wikimedia.org/wikipedia/commons/4/45/Thymallus_thymallus_acqMilano.jpg</a:t>
            </a:r>
            <a:endParaRPr lang="cs-CZ" sz="1400" dirty="0" smtClean="0"/>
          </a:p>
          <a:p>
            <a:pPr algn="l"/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upload.wikimedia.org/wikipedia/commons/thumb/8/8f/Alburnus_alburnus_01_by-dpc.jpg/258px-Alburnus_alburnus_01_by-dpc.jpg</a:t>
            </a:r>
            <a:endParaRPr lang="cs-CZ" sz="1400" dirty="0" smtClean="0"/>
          </a:p>
          <a:p>
            <a:pPr algn="l"/>
            <a:r>
              <a:rPr lang="cs-CZ" sz="1400" dirty="0"/>
              <a:t>http://en.wikipedia.org/wiki/File:Sardina_pilchardus_2011.jpg</a:t>
            </a:r>
            <a:endParaRPr lang="cs-CZ" sz="1400" dirty="0" smtClean="0"/>
          </a:p>
          <a:p>
            <a:pPr algn="l"/>
            <a:endParaRPr lang="cs-CZ" sz="1400" dirty="0" smtClean="0"/>
          </a:p>
          <a:p>
            <a:pPr algn="l"/>
            <a:endParaRPr lang="cs-CZ" sz="1400" dirty="0" smtClean="0">
              <a:hlinkClick r:id="rId16"/>
            </a:endParaRPr>
          </a:p>
          <a:p>
            <a:pPr algn="l"/>
            <a:endParaRPr lang="cs-CZ" sz="1400" dirty="0">
              <a:hlinkClick r:id="rId16"/>
            </a:endParaRP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078417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195</TotalTime>
  <Words>159</Words>
  <Application>Microsoft Office PowerPoint</Application>
  <PresentationFormat>Předvádění na obrazovce (4:3)</PresentationFormat>
  <Paragraphs>50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Shluk</vt:lpstr>
      <vt:lpstr>Poznávačka - ryby</vt:lpstr>
      <vt:lpstr>Základní škola Choltice, okres Pardubice - "Učíme se pro život"  Šablona: č. III/2 Inovace a zkvalitnění výuky pomocí ICT  Pořadové číslo: 17  Autor: Ošlejšková Hana  Ověření ve výuce: 7. a 8. třída  Datum ověření: 30.10.2012 </vt:lpstr>
      <vt:lpstr> Metodika:</vt:lpstr>
      <vt:lpstr>1.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Kontrola:</vt:lpstr>
      <vt:lpstr>Zdroje: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Poznávačka - ryby</dc:title>
  <dc:creator>Ošlejšková_Hana</dc:creator>
  <cp:lastModifiedBy>Ošlejšková</cp:lastModifiedBy>
  <cp:revision>21</cp:revision>
  <dcterms:created xsi:type="dcterms:W3CDTF">2011-10-15T05:46:10Z</dcterms:created>
  <dcterms:modified xsi:type="dcterms:W3CDTF">2013-08-25T14:40:24Z</dcterms:modified>
</cp:coreProperties>
</file>