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56" r:id="rId1"/>
  </p:sldMasterIdLst>
  <p:notesMasterIdLst>
    <p:notesMasterId r:id="rId15"/>
  </p:notesMasterIdLst>
  <p:handoutMasterIdLst>
    <p:handoutMasterId r:id="rId16"/>
  </p:handoutMasterIdLst>
  <p:sldIdLst>
    <p:sldId id="257" r:id="rId2"/>
    <p:sldId id="258" r:id="rId3"/>
    <p:sldId id="259" r:id="rId4"/>
    <p:sldId id="284" r:id="rId5"/>
    <p:sldId id="297" r:id="rId6"/>
    <p:sldId id="298" r:id="rId7"/>
    <p:sldId id="296" r:id="rId8"/>
    <p:sldId id="299" r:id="rId9"/>
    <p:sldId id="300" r:id="rId10"/>
    <p:sldId id="301" r:id="rId11"/>
    <p:sldId id="302" r:id="rId12"/>
    <p:sldId id="303" r:id="rId13"/>
    <p:sldId id="28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E66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85" autoAdjust="0"/>
    <p:restoredTop sz="84574" autoAdjust="0"/>
  </p:normalViewPr>
  <p:slideViewPr>
    <p:cSldViewPr>
      <p:cViewPr varScale="1">
        <p:scale>
          <a:sx n="60" d="100"/>
          <a:sy n="60" d="100"/>
        </p:scale>
        <p:origin x="-165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286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275BD-6694-4376-9EAB-D2B26DD34D48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BFE-7CBD-4EBC-B252-FF96C7BE301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2680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86F806-18B5-4C33-BC6C-C31AFA4C8AC0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65BC5F-A73A-4422-8FC9-713438C58E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9211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7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F77ED01-D692-4953-8E28-23B57CDF0743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57" r:id="rId1"/>
    <p:sldLayoutId id="2147484658" r:id="rId2"/>
    <p:sldLayoutId id="2147484659" r:id="rId3"/>
    <p:sldLayoutId id="2147484660" r:id="rId4"/>
    <p:sldLayoutId id="2147484661" r:id="rId5"/>
    <p:sldLayoutId id="2147484662" r:id="rId6"/>
    <p:sldLayoutId id="2147484663" r:id="rId7"/>
    <p:sldLayoutId id="2147484664" r:id="rId8"/>
    <p:sldLayoutId id="2147484665" r:id="rId9"/>
    <p:sldLayoutId id="2147484666" r:id="rId10"/>
    <p:sldLayoutId id="214748466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872060"/>
              </p:ext>
            </p:extLst>
          </p:nvPr>
        </p:nvGraphicFramePr>
        <p:xfrm>
          <a:off x="1547664" y="1916833"/>
          <a:ext cx="6264696" cy="2350405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8213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2000" b="1" smtClean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1187624" y="4509120"/>
            <a:ext cx="74168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+mj-lt"/>
              </a:rPr>
              <a:t>    Název DUM:  </a:t>
            </a:r>
            <a:r>
              <a:rPr lang="cs-CZ" dirty="0" smtClean="0">
                <a:latin typeface="+mj-lt"/>
              </a:rPr>
              <a:t>VY_32_INOVACE</a:t>
            </a:r>
            <a:r>
              <a:rPr lang="cs-CZ" smtClean="0">
                <a:latin typeface="+mj-lt"/>
              </a:rPr>
              <a:t>_ VI _2_16_ Zájmena</a:t>
            </a:r>
          </a:p>
          <a:p>
            <a:endParaRPr lang="cs-CZ" b="1" dirty="0">
              <a:latin typeface="+mj-lt"/>
            </a:endParaRPr>
          </a:p>
          <a:p>
            <a:r>
              <a:rPr lang="cs-CZ" b="1" dirty="0" smtClean="0">
                <a:latin typeface="+mj-lt"/>
              </a:rPr>
              <a:t>    Šablona číslo</a:t>
            </a:r>
            <a:r>
              <a:rPr lang="cs-CZ" b="1" smtClean="0">
                <a:latin typeface="+mj-lt"/>
              </a:rPr>
              <a:t>:  VI         </a:t>
            </a:r>
            <a:r>
              <a:rPr lang="cs-CZ" b="1" dirty="0" smtClean="0">
                <a:latin typeface="+mj-lt"/>
              </a:rPr>
              <a:t>Sada číslo:  </a:t>
            </a:r>
            <a:r>
              <a:rPr lang="cs-CZ" dirty="0">
                <a:latin typeface="+mj-lt"/>
              </a:rPr>
              <a:t>2</a:t>
            </a:r>
            <a:r>
              <a:rPr lang="cs-CZ" dirty="0" smtClean="0">
                <a:latin typeface="+mj-lt"/>
              </a:rPr>
              <a:t> </a:t>
            </a:r>
            <a:r>
              <a:rPr lang="cs-CZ" b="1" dirty="0" smtClean="0">
                <a:latin typeface="+mj-lt"/>
              </a:rPr>
              <a:t>       Pořadové číslo DUM</a:t>
            </a:r>
            <a:r>
              <a:rPr lang="cs-CZ" b="1" smtClean="0">
                <a:latin typeface="+mj-lt"/>
              </a:rPr>
              <a:t>:  16</a:t>
            </a:r>
            <a:endParaRPr lang="cs-CZ" dirty="0" smtClean="0">
              <a:latin typeface="+mj-lt"/>
            </a:endParaRPr>
          </a:p>
          <a:p>
            <a:endParaRPr lang="cs-CZ" b="1" dirty="0" smtClean="0">
              <a:latin typeface="+mj-lt"/>
            </a:endParaRPr>
          </a:p>
          <a:p>
            <a:r>
              <a:rPr lang="cs-CZ" b="1" dirty="0" smtClean="0">
                <a:latin typeface="+mj-lt"/>
              </a:rPr>
              <a:t>    Autor: </a:t>
            </a:r>
            <a:r>
              <a:rPr lang="cs-CZ" dirty="0" smtClean="0">
                <a:latin typeface="+mj-lt"/>
              </a:rPr>
              <a:t>Mgr. Radmila Sálová  </a:t>
            </a:r>
            <a:endParaRPr lang="cs-CZ" dirty="0">
              <a:latin typeface="+mj-lt"/>
            </a:endParaRPr>
          </a:p>
        </p:txBody>
      </p:sp>
      <p:pic>
        <p:nvPicPr>
          <p:cNvPr id="9" name="Obrázek 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76672"/>
            <a:ext cx="5000660" cy="150019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0578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chemeClr val="accent1">
                <a:tint val="66000"/>
                <a:satMod val="160000"/>
              </a:schemeClr>
            </a:gs>
            <a:gs pos="11247">
              <a:srgbClr val="F8AAA1"/>
            </a:gs>
            <a:gs pos="23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836712"/>
            <a:ext cx="8147248" cy="5183088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Book Antiqua" pitchFamily="18" charset="0"/>
                <a:cs typeface="Arial" pitchFamily="34" charset="0"/>
              </a:rPr>
              <a:t>Anotace</a:t>
            </a:r>
            <a:r>
              <a:rPr lang="cs-CZ" sz="2400" smtClean="0">
                <a:latin typeface="Book Antiqua" pitchFamily="18" charset="0"/>
                <a:cs typeface="Arial" pitchFamily="34" charset="0"/>
              </a:rPr>
              <a:t>: Opakování a doplnění učiva – druhy zájmen.</a:t>
            </a:r>
          </a:p>
          <a:p>
            <a:r>
              <a:rPr lang="cs-CZ" sz="2400" smtClean="0">
                <a:latin typeface="Book Antiqua" pitchFamily="18" charset="0"/>
                <a:cs typeface="Arial" pitchFamily="34" charset="0"/>
              </a:rPr>
              <a:t>Očekávaný </a:t>
            </a:r>
            <a:r>
              <a:rPr lang="cs-CZ" sz="2400" dirty="0" smtClean="0">
                <a:latin typeface="Book Antiqua" pitchFamily="18" charset="0"/>
                <a:cs typeface="Arial" pitchFamily="34" charset="0"/>
              </a:rPr>
              <a:t>výstup</a:t>
            </a:r>
            <a:r>
              <a:rPr lang="cs-CZ" sz="2400" smtClean="0">
                <a:latin typeface="Book Antiqua" pitchFamily="18" charset="0"/>
                <a:cs typeface="Arial" pitchFamily="34" charset="0"/>
              </a:rPr>
              <a:t>: Žáci zájmena ve větách poznají, rozlišují jejich druhy.</a:t>
            </a:r>
          </a:p>
          <a:p>
            <a:r>
              <a:rPr lang="cs-CZ" sz="2400" smtClean="0">
                <a:latin typeface="Book Antiqua" pitchFamily="18" charset="0"/>
                <a:cs typeface="Arial" pitchFamily="34" charset="0"/>
              </a:rPr>
              <a:t>Druh učebního materiálu: prezentace</a:t>
            </a:r>
          </a:p>
          <a:p>
            <a:r>
              <a:rPr lang="cs-CZ" sz="2400" smtClean="0">
                <a:latin typeface="Book Antiqua" pitchFamily="18" charset="0"/>
                <a:cs typeface="Arial" pitchFamily="34" charset="0"/>
              </a:rPr>
              <a:t>Typická </a:t>
            </a:r>
            <a:r>
              <a:rPr lang="cs-CZ" sz="2400" dirty="0" smtClean="0">
                <a:latin typeface="Book Antiqua" pitchFamily="18" charset="0"/>
                <a:cs typeface="Arial" pitchFamily="34" charset="0"/>
              </a:rPr>
              <a:t>věková skupina: 13 </a:t>
            </a:r>
            <a:r>
              <a:rPr lang="cs-CZ" sz="2400" smtClean="0">
                <a:latin typeface="Book Antiqua" pitchFamily="18" charset="0"/>
                <a:cs typeface="Arial" pitchFamily="34" charset="0"/>
              </a:rPr>
              <a:t>– 15 </a:t>
            </a:r>
            <a:r>
              <a:rPr lang="cs-CZ" sz="2400" dirty="0" smtClean="0">
                <a:latin typeface="Book Antiqua" pitchFamily="18" charset="0"/>
                <a:cs typeface="Arial" pitchFamily="34" charset="0"/>
              </a:rPr>
              <a:t>let</a:t>
            </a:r>
          </a:p>
          <a:p>
            <a:r>
              <a:rPr lang="cs-CZ" sz="2400" dirty="0" smtClean="0">
                <a:latin typeface="Book Antiqua" pitchFamily="18" charset="0"/>
                <a:cs typeface="Arial" pitchFamily="34" charset="0"/>
              </a:rPr>
              <a:t>Klíčová slova</a:t>
            </a:r>
            <a:r>
              <a:rPr lang="cs-CZ" sz="2400" smtClean="0">
                <a:latin typeface="Book Antiqua" pitchFamily="18" charset="0"/>
                <a:cs typeface="Arial" pitchFamily="34" charset="0"/>
              </a:rPr>
              <a:t>: zájmena osobní, přivlastňovací, ukazovací, tázací, vztažná, neurčitá, záporná</a:t>
            </a:r>
          </a:p>
          <a:p>
            <a:r>
              <a:rPr lang="cs-CZ" sz="2400" smtClean="0">
                <a:latin typeface="Book Antiqua" pitchFamily="18" charset="0"/>
                <a:cs typeface="Arial" pitchFamily="34" charset="0"/>
              </a:rPr>
              <a:t>Pomůcky a materiál: PC, sešit </a:t>
            </a:r>
          </a:p>
        </p:txBody>
      </p:sp>
    </p:spTree>
    <p:extLst>
      <p:ext uri="{BB962C8B-B14F-4D97-AF65-F5344CB8AC3E}">
        <p14:creationId xmlns:p14="http://schemas.microsoft.com/office/powerpoint/2010/main" val="172914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71600" y="980728"/>
            <a:ext cx="7200800" cy="5145752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Book Antiqua" pitchFamily="18" charset="0"/>
              </a:rPr>
              <a:t>Metodické zhodnocení a popis práce s digitálním učebním materiálem:</a:t>
            </a:r>
          </a:p>
          <a:p>
            <a:pPr marL="45720" indent="0">
              <a:buNone/>
            </a:pPr>
            <a:endParaRPr lang="cs-CZ" dirty="0" smtClean="0">
              <a:latin typeface="Book Antiqua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Book Antiqua" pitchFamily="18" charset="0"/>
              </a:rPr>
              <a:t>Žáci si opakují probrané učivo o zájmenech,</a:t>
            </a:r>
          </a:p>
          <a:p>
            <a:pPr marL="0" indent="0">
              <a:buNone/>
            </a:pPr>
            <a:r>
              <a:rPr lang="cs-CZ" smtClean="0">
                <a:latin typeface="Book Antiqua" pitchFamily="18" charset="0"/>
              </a:rPr>
              <a:t>    rozlišují druhy zájmen.</a:t>
            </a:r>
          </a:p>
          <a:p>
            <a:pPr>
              <a:buFont typeface="Wingdings" pitchFamily="2" charset="2"/>
              <a:buChar char="Ø"/>
            </a:pPr>
            <a:r>
              <a:rPr lang="cs-CZ">
                <a:latin typeface="Book Antiqua" pitchFamily="18" charset="0"/>
              </a:rPr>
              <a:t> </a:t>
            </a:r>
            <a:r>
              <a:rPr lang="cs-CZ" smtClean="0">
                <a:latin typeface="Book Antiqua" pitchFamily="18" charset="0"/>
              </a:rPr>
              <a:t>Poznají je ve větě.</a:t>
            </a:r>
          </a:p>
          <a:p>
            <a:pPr>
              <a:buFont typeface="Wingdings" pitchFamily="2" charset="2"/>
              <a:buChar char="Ø"/>
            </a:pPr>
            <a:r>
              <a:rPr lang="cs-CZ">
                <a:latin typeface="Book Antiqua" pitchFamily="18" charset="0"/>
              </a:rPr>
              <a:t> </a:t>
            </a:r>
            <a:r>
              <a:rPr lang="cs-CZ" smtClean="0">
                <a:latin typeface="Book Antiqua" pitchFamily="18" charset="0"/>
              </a:rPr>
              <a:t>Dokáží nahradit jméno správným tvarem   zájmena.</a:t>
            </a:r>
          </a:p>
        </p:txBody>
      </p:sp>
    </p:spTree>
    <p:extLst>
      <p:ext uri="{BB962C8B-B14F-4D97-AF65-F5344CB8AC3E}">
        <p14:creationId xmlns:p14="http://schemas.microsoft.com/office/powerpoint/2010/main" val="351352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1143000"/>
          </a:xfrm>
        </p:spPr>
        <p:txBody>
          <a:bodyPr>
            <a:normAutofit/>
          </a:bodyPr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Zájmena</a:t>
            </a:r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755576" y="1447800"/>
            <a:ext cx="7704856" cy="4572000"/>
          </a:xfrm>
        </p:spPr>
        <p:txBody>
          <a:bodyPr>
            <a:normAutofit/>
          </a:bodyPr>
          <a:lstStyle/>
          <a:p>
            <a:r>
              <a:rPr lang="cs-CZ" smtClean="0">
                <a:latin typeface="Arial" pitchFamily="34" charset="0"/>
                <a:cs typeface="Arial" pitchFamily="34" charset="0"/>
              </a:rPr>
              <a:t>neoznačují osoby, zvířata, věci a jejich vlastnosti</a:t>
            </a:r>
          </a:p>
          <a:p>
            <a:pPr marL="0" indent="0">
              <a:buNone/>
            </a:pPr>
            <a:r>
              <a:rPr lang="cs-CZ">
                <a:latin typeface="Arial" pitchFamily="34" charset="0"/>
                <a:cs typeface="Arial" pitchFamily="34" charset="0"/>
              </a:rPr>
              <a:t> </a:t>
            </a:r>
            <a:r>
              <a:rPr lang="cs-CZ" smtClean="0">
                <a:latin typeface="Arial" pitchFamily="34" charset="0"/>
                <a:cs typeface="Arial" pitchFamily="34" charset="0"/>
              </a:rPr>
              <a:t>  přímo, ale příslušné jméno </a:t>
            </a:r>
            <a:r>
              <a:rPr lang="cs-CZ" b="1">
                <a:latin typeface="Arial" pitchFamily="34" charset="0"/>
                <a:cs typeface="Arial" pitchFamily="34" charset="0"/>
              </a:rPr>
              <a:t>z</a:t>
            </a:r>
            <a:r>
              <a:rPr lang="cs-CZ" b="1" smtClean="0">
                <a:latin typeface="Arial" pitchFamily="34" charset="0"/>
                <a:cs typeface="Arial" pitchFamily="34" charset="0"/>
              </a:rPr>
              <a:t>astupují, </a:t>
            </a:r>
            <a:r>
              <a:rPr lang="cs-CZ" smtClean="0">
                <a:latin typeface="Arial" pitchFamily="34" charset="0"/>
                <a:cs typeface="Arial" pitchFamily="34" charset="0"/>
              </a:rPr>
              <a:t>věc nebo </a:t>
            </a:r>
          </a:p>
          <a:p>
            <a:pPr marL="0" indent="0">
              <a:buNone/>
            </a:pPr>
            <a:r>
              <a:rPr lang="cs-CZ">
                <a:latin typeface="Arial" pitchFamily="34" charset="0"/>
                <a:cs typeface="Arial" pitchFamily="34" charset="0"/>
              </a:rPr>
              <a:t> </a:t>
            </a:r>
            <a:r>
              <a:rPr lang="cs-CZ" smtClean="0">
                <a:latin typeface="Arial" pitchFamily="34" charset="0"/>
                <a:cs typeface="Arial" pitchFamily="34" charset="0"/>
              </a:rPr>
              <a:t>  vlastnost </a:t>
            </a:r>
            <a:r>
              <a:rPr lang="cs-CZ" b="1" smtClean="0">
                <a:latin typeface="Arial" pitchFamily="34" charset="0"/>
                <a:cs typeface="Arial" pitchFamily="34" charset="0"/>
              </a:rPr>
              <a:t>naznačují</a:t>
            </a:r>
            <a:r>
              <a:rPr lang="cs-CZ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b="1" smtClean="0">
                <a:latin typeface="Arial" pitchFamily="34" charset="0"/>
                <a:cs typeface="Arial" pitchFamily="34" charset="0"/>
              </a:rPr>
              <a:t>odkazují</a:t>
            </a:r>
            <a:r>
              <a:rPr lang="cs-CZ" smtClean="0">
                <a:latin typeface="Arial" pitchFamily="34" charset="0"/>
                <a:cs typeface="Arial" pitchFamily="34" charset="0"/>
              </a:rPr>
              <a:t> na ně.</a:t>
            </a:r>
          </a:p>
          <a:p>
            <a:pPr marL="0" indent="0">
              <a:buNone/>
            </a:pPr>
            <a:endParaRPr lang="cs-CZ" smtClean="0">
              <a:latin typeface="Arial" pitchFamily="34" charset="0"/>
              <a:cs typeface="Arial" pitchFamily="34" charset="0"/>
            </a:endParaRPr>
          </a:p>
          <a:p>
            <a:r>
              <a:rPr lang="cs-CZ" smtClean="0">
                <a:latin typeface="Arial" pitchFamily="34" charset="0"/>
                <a:cs typeface="Arial" pitchFamily="34" charset="0"/>
              </a:rPr>
              <a:t>jsou to slova ohebná, skloňují se.</a:t>
            </a:r>
          </a:p>
          <a:p>
            <a:endParaRPr lang="cs-CZ">
              <a:latin typeface="Arial" pitchFamily="34" charset="0"/>
              <a:cs typeface="Arial" pitchFamily="34" charset="0"/>
            </a:endParaRPr>
          </a:p>
          <a:p>
            <a:r>
              <a:rPr lang="cs-CZ" smtClean="0">
                <a:latin typeface="Arial" pitchFamily="34" charset="0"/>
                <a:cs typeface="Arial" pitchFamily="34" charset="0"/>
              </a:rPr>
              <a:t>Mluvnické kategorie zájmen : </a:t>
            </a:r>
            <a:r>
              <a:rPr lang="cs-CZ" b="1" smtClean="0">
                <a:latin typeface="Arial" pitchFamily="34" charset="0"/>
                <a:cs typeface="Arial" pitchFamily="34" charset="0"/>
              </a:rPr>
              <a:t>rod</a:t>
            </a:r>
          </a:p>
          <a:p>
            <a:pPr marL="0" indent="0">
              <a:buNone/>
            </a:pPr>
            <a:r>
              <a:rPr lang="cs-CZ" b="1">
                <a:latin typeface="Arial" pitchFamily="34" charset="0"/>
                <a:cs typeface="Arial" pitchFamily="34" charset="0"/>
              </a:rPr>
              <a:t> </a:t>
            </a:r>
            <a:r>
              <a:rPr lang="cs-CZ" b="1" smtClean="0">
                <a:latin typeface="Arial" pitchFamily="34" charset="0"/>
                <a:cs typeface="Arial" pitchFamily="34" charset="0"/>
              </a:rPr>
              <a:t>                                                 číslo</a:t>
            </a:r>
          </a:p>
          <a:p>
            <a:pPr marL="0" indent="0">
              <a:buNone/>
            </a:pPr>
            <a:r>
              <a:rPr lang="cs-CZ" b="1">
                <a:latin typeface="Arial" pitchFamily="34" charset="0"/>
                <a:cs typeface="Arial" pitchFamily="34" charset="0"/>
              </a:rPr>
              <a:t> </a:t>
            </a:r>
            <a:r>
              <a:rPr lang="cs-CZ" b="1" smtClean="0">
                <a:latin typeface="Arial" pitchFamily="34" charset="0"/>
                <a:cs typeface="Arial" pitchFamily="34" charset="0"/>
              </a:rPr>
              <a:t>                                                 pád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5051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tx1"/>
                </a:solidFill>
              </a:rPr>
              <a:t>Úkol č. 1</a:t>
            </a:r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mtClean="0">
                <a:latin typeface="Baskerville Old Face" pitchFamily="18" charset="0"/>
              </a:rPr>
              <a:t>Podtržená jména nahraď zájmeny:</a:t>
            </a:r>
          </a:p>
          <a:p>
            <a:endParaRPr lang="cs-CZ">
              <a:latin typeface="Baskerville Old Face" pitchFamily="18" charset="0"/>
            </a:endParaRPr>
          </a:p>
          <a:p>
            <a:pPr marL="0" indent="0">
              <a:buNone/>
            </a:pPr>
            <a:r>
              <a:rPr lang="cs-CZ" smtClean="0">
                <a:latin typeface="Baskerville Old Face" pitchFamily="18" charset="0"/>
              </a:rPr>
              <a:t>  </a:t>
            </a:r>
            <a:r>
              <a:rPr lang="cs-CZ" u="sng" smtClean="0">
                <a:latin typeface="Arial" pitchFamily="34" charset="0"/>
                <a:cs typeface="Arial" pitchFamily="34" charset="0"/>
              </a:rPr>
              <a:t>Martinův </a:t>
            </a:r>
            <a:r>
              <a:rPr lang="cs-CZ" smtClean="0">
                <a:latin typeface="Arial" pitchFamily="34" charset="0"/>
                <a:cs typeface="Arial" pitchFamily="34" charset="0"/>
              </a:rPr>
              <a:t>otec nás srdečně přivítal.</a:t>
            </a:r>
          </a:p>
          <a:p>
            <a:pPr marL="0" indent="0">
              <a:buNone/>
            </a:pPr>
            <a:endParaRPr lang="cs-CZ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>
                <a:latin typeface="Arial" pitchFamily="34" charset="0"/>
                <a:cs typeface="Arial" pitchFamily="34" charset="0"/>
              </a:rPr>
              <a:t> </a:t>
            </a:r>
            <a:r>
              <a:rPr lang="cs-CZ" u="sng">
                <a:latin typeface="Arial" pitchFamily="34" charset="0"/>
                <a:cs typeface="Arial" pitchFamily="34" charset="0"/>
              </a:rPr>
              <a:t> </a:t>
            </a:r>
            <a:r>
              <a:rPr lang="cs-CZ" u="sng" smtClean="0">
                <a:latin typeface="Arial" pitchFamily="34" charset="0"/>
                <a:cs typeface="Arial" pitchFamily="34" charset="0"/>
              </a:rPr>
              <a:t>Eva </a:t>
            </a:r>
            <a:r>
              <a:rPr lang="cs-CZ" smtClean="0">
                <a:latin typeface="Arial" pitchFamily="34" charset="0"/>
                <a:cs typeface="Arial" pitchFamily="34" charset="0"/>
              </a:rPr>
              <a:t>má stejnou červenou tašku jako </a:t>
            </a:r>
            <a:r>
              <a:rPr lang="cs-CZ" u="sng" smtClean="0">
                <a:latin typeface="Arial" pitchFamily="34" charset="0"/>
                <a:cs typeface="Arial" pitchFamily="34" charset="0"/>
              </a:rPr>
              <a:t>Filip</a:t>
            </a:r>
            <a:r>
              <a:rPr lang="cs-CZ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endParaRPr lang="cs-CZ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  Našli jsme na schodech </a:t>
            </a:r>
            <a:r>
              <a:rPr lang="cs-CZ" u="sng" smtClean="0">
                <a:latin typeface="Arial" pitchFamily="34" charset="0"/>
                <a:cs typeface="Arial" pitchFamily="34" charset="0"/>
              </a:rPr>
              <a:t>sousedčinu </a:t>
            </a:r>
            <a:r>
              <a:rPr lang="cs-CZ" smtClean="0">
                <a:latin typeface="Arial" pitchFamily="34" charset="0"/>
                <a:cs typeface="Arial" pitchFamily="34" charset="0"/>
              </a:rPr>
              <a:t>peněženku.</a:t>
            </a:r>
          </a:p>
          <a:p>
            <a:pPr marL="0" indent="0">
              <a:buNone/>
            </a:pPr>
            <a:endParaRPr lang="cs-CZ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  Vrátil </a:t>
            </a:r>
            <a:r>
              <a:rPr lang="cs-CZ" u="sng" smtClean="0">
                <a:latin typeface="Arial" pitchFamily="34" charset="0"/>
                <a:cs typeface="Arial" pitchFamily="34" charset="0"/>
              </a:rPr>
              <a:t>učitelce</a:t>
            </a:r>
            <a:r>
              <a:rPr lang="cs-CZ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u="sng" smtClean="0">
                <a:latin typeface="Arial" pitchFamily="34" charset="0"/>
                <a:cs typeface="Arial" pitchFamily="34" charset="0"/>
              </a:rPr>
              <a:t>brýle.</a:t>
            </a:r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08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tx1"/>
                </a:solidFill>
              </a:rPr>
              <a:t>Úkol č. 1  -   řešení:</a:t>
            </a:r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789512"/>
          </a:xfrm>
        </p:spPr>
        <p:txBody>
          <a:bodyPr>
            <a:normAutofit/>
          </a:bodyPr>
          <a:lstStyle/>
          <a:p>
            <a:r>
              <a:rPr lang="cs-CZ" smtClean="0">
                <a:latin typeface="Baskerville Old Face" pitchFamily="18" charset="0"/>
              </a:rPr>
              <a:t>Podtržená jména nahraď zájmeny:</a:t>
            </a:r>
          </a:p>
          <a:p>
            <a:endParaRPr lang="cs-CZ">
              <a:latin typeface="Baskerville Old Face" pitchFamily="18" charset="0"/>
            </a:endParaRPr>
          </a:p>
          <a:p>
            <a:pPr marL="0" indent="0">
              <a:buNone/>
            </a:pPr>
            <a:r>
              <a:rPr lang="cs-CZ" smtClean="0">
                <a:latin typeface="Baskerville Old Face" pitchFamily="18" charset="0"/>
              </a:rPr>
              <a:t>  </a:t>
            </a:r>
            <a:r>
              <a:rPr lang="cs-CZ" u="sng" smtClean="0">
                <a:latin typeface="Arial" pitchFamily="34" charset="0"/>
                <a:cs typeface="Arial" pitchFamily="34" charset="0"/>
              </a:rPr>
              <a:t>Martinův </a:t>
            </a:r>
            <a:r>
              <a:rPr lang="cs-CZ" smtClean="0">
                <a:latin typeface="Arial" pitchFamily="34" charset="0"/>
                <a:cs typeface="Arial" pitchFamily="34" charset="0"/>
              </a:rPr>
              <a:t>otec nás srdečně přivítal.</a:t>
            </a: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Jeho</a:t>
            </a:r>
            <a:endParaRPr lang="cs-CZ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>
                <a:latin typeface="Arial" pitchFamily="34" charset="0"/>
                <a:cs typeface="Arial" pitchFamily="34" charset="0"/>
              </a:rPr>
              <a:t> </a:t>
            </a:r>
            <a:r>
              <a:rPr lang="cs-CZ" u="sng">
                <a:latin typeface="Arial" pitchFamily="34" charset="0"/>
                <a:cs typeface="Arial" pitchFamily="34" charset="0"/>
              </a:rPr>
              <a:t> </a:t>
            </a:r>
            <a:r>
              <a:rPr lang="cs-CZ" u="sng" smtClean="0">
                <a:latin typeface="Arial" pitchFamily="34" charset="0"/>
                <a:cs typeface="Arial" pitchFamily="34" charset="0"/>
              </a:rPr>
              <a:t>Eva </a:t>
            </a:r>
            <a:r>
              <a:rPr lang="cs-CZ" smtClean="0">
                <a:latin typeface="Arial" pitchFamily="34" charset="0"/>
                <a:cs typeface="Arial" pitchFamily="34" charset="0"/>
              </a:rPr>
              <a:t>má stejnou červenou tašku jako </a:t>
            </a:r>
            <a:r>
              <a:rPr lang="cs-CZ" u="sng" smtClean="0">
                <a:latin typeface="Arial" pitchFamily="34" charset="0"/>
                <a:cs typeface="Arial" pitchFamily="34" charset="0"/>
              </a:rPr>
              <a:t>Filip</a:t>
            </a:r>
            <a:r>
              <a:rPr lang="cs-CZ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Ona                                                    on</a:t>
            </a:r>
            <a:endParaRPr lang="cs-CZ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  Našli jsme na schodech </a:t>
            </a:r>
            <a:r>
              <a:rPr lang="cs-CZ" u="sng" smtClean="0">
                <a:latin typeface="Arial" pitchFamily="34" charset="0"/>
                <a:cs typeface="Arial" pitchFamily="34" charset="0"/>
              </a:rPr>
              <a:t>sousedčinu </a:t>
            </a:r>
            <a:r>
              <a:rPr lang="cs-CZ" smtClean="0">
                <a:latin typeface="Arial" pitchFamily="34" charset="0"/>
                <a:cs typeface="Arial" pitchFamily="34" charset="0"/>
              </a:rPr>
              <a:t>peněženku.</a:t>
            </a: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                                         </a:t>
            </a:r>
            <a:r>
              <a:rPr lang="cs-CZ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její</a:t>
            </a:r>
            <a:endParaRPr lang="cs-CZ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  Vrátil </a:t>
            </a:r>
            <a:r>
              <a:rPr lang="cs-CZ" u="sng" smtClean="0">
                <a:latin typeface="Arial" pitchFamily="34" charset="0"/>
                <a:cs typeface="Arial" pitchFamily="34" charset="0"/>
              </a:rPr>
              <a:t>učitelce</a:t>
            </a:r>
            <a:r>
              <a:rPr lang="cs-CZ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u="sng" smtClean="0">
                <a:latin typeface="Arial" pitchFamily="34" charset="0"/>
                <a:cs typeface="Arial" pitchFamily="34" charset="0"/>
              </a:rPr>
              <a:t>brýle.</a:t>
            </a:r>
          </a:p>
          <a:p>
            <a:pPr marL="0" indent="0">
              <a:buNone/>
            </a:pPr>
            <a:r>
              <a:rPr lang="cs-CZ">
                <a:latin typeface="Arial" pitchFamily="34" charset="0"/>
                <a:cs typeface="Arial" pitchFamily="34" charset="0"/>
              </a:rPr>
              <a:t> </a:t>
            </a:r>
            <a:r>
              <a:rPr lang="cs-CZ" smtClean="0">
                <a:latin typeface="Arial" pitchFamily="34" charset="0"/>
                <a:cs typeface="Arial" pitchFamily="34" charset="0"/>
              </a:rPr>
              <a:t>           </a:t>
            </a:r>
            <a:r>
              <a:rPr lang="cs-CZ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jí            je</a:t>
            </a:r>
            <a:endParaRPr lang="cs-CZ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426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1143000"/>
          </a:xfrm>
        </p:spPr>
        <p:txBody>
          <a:bodyPr>
            <a:normAutofit/>
          </a:bodyPr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Druhy zájmen</a:t>
            </a:r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1447800"/>
            <a:ext cx="8003232" cy="457200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smtClean="0">
                <a:latin typeface="Arial" pitchFamily="34" charset="0"/>
                <a:cs typeface="Arial" pitchFamily="34" charset="0"/>
              </a:rPr>
              <a:t>Zájmena osobní</a:t>
            </a:r>
          </a:p>
          <a:p>
            <a:pPr marL="0" indent="0">
              <a:buNone/>
            </a:pPr>
            <a:r>
              <a:rPr lang="cs-CZ" sz="280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označují první, druhou a třetí osobu: 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já, ty, on, ona, ono, my, vy, oni, ony, ona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a zvratné zájmeno 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se   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( vyjadřuje vztah k podmětu ).</a:t>
            </a:r>
          </a:p>
          <a:p>
            <a:pPr marL="0" indent="0">
              <a:buNone/>
            </a:pPr>
            <a:endParaRPr lang="cs-CZ" sz="280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800" b="1" smtClean="0">
                <a:latin typeface="Arial" pitchFamily="34" charset="0"/>
                <a:cs typeface="Arial" pitchFamily="34" charset="0"/>
              </a:rPr>
              <a:t>Zájmena přivlastňovací</a:t>
            </a:r>
          </a:p>
          <a:p>
            <a:pPr marL="0" indent="0">
              <a:buNone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- jsou zájmena, kterými přivlastňujeme jednotlivým osobám : 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můj, tvůj, jeho, její, náš, váš, jejich</a:t>
            </a:r>
            <a:r>
              <a:rPr lang="cs-CZ" sz="2400" b="1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a zvratné zájmeno 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svůj.</a:t>
            </a:r>
            <a:endParaRPr lang="cs-CZ" sz="28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72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994122"/>
          </a:xfrm>
        </p:spPr>
        <p:txBody>
          <a:bodyPr>
            <a:normAutofit/>
          </a:bodyPr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Druhy zájmen</a:t>
            </a:r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1268760"/>
            <a:ext cx="8075240" cy="475104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smtClean="0">
                <a:latin typeface="Arial" pitchFamily="34" charset="0"/>
                <a:cs typeface="Arial" pitchFamily="34" charset="0"/>
              </a:rPr>
              <a:t>Zájmena ukazovací</a:t>
            </a:r>
          </a:p>
          <a:p>
            <a:pPr>
              <a:buFontTx/>
              <a:buChar char="-"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jsou zájmena, kterými ukazujeme na určitou osobu, zvíře, věc nebo vlastnost: 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ten, tento, tenhle, onen, takový, týž, tentýž, sám.</a:t>
            </a:r>
            <a:endParaRPr lang="cs-CZ" sz="2800" b="1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800" b="1" smtClean="0">
                <a:latin typeface="Arial" pitchFamily="34" charset="0"/>
                <a:cs typeface="Arial" pitchFamily="34" charset="0"/>
              </a:rPr>
              <a:t>Zájmena tázací </a:t>
            </a:r>
          </a:p>
          <a:p>
            <a:pPr>
              <a:buFontTx/>
              <a:buChar char="-"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tážeme se jimi, abychom si doplnili svou znalost něčeho: 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kdo, co, jaký, který, čí.</a:t>
            </a:r>
          </a:p>
          <a:p>
            <a:pPr marL="0" indent="0">
              <a:buNone/>
            </a:pPr>
            <a:r>
              <a:rPr lang="cs-CZ" sz="2800" b="1" smtClean="0">
                <a:latin typeface="Arial" pitchFamily="34" charset="0"/>
                <a:cs typeface="Arial" pitchFamily="34" charset="0"/>
              </a:rPr>
              <a:t>Zájmena vztažná</a:t>
            </a:r>
          </a:p>
          <a:p>
            <a:pPr>
              <a:buFontTx/>
              <a:buChar char="-"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vyjadřují vztah k osobě/věci a uvozují některé VV: 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kdo,</a:t>
            </a:r>
          </a:p>
          <a:p>
            <a:pPr marL="0" indent="0">
              <a:buNone/>
            </a:pPr>
            <a:r>
              <a:rPr lang="cs-CZ" sz="2800" b="1" smtClean="0">
                <a:latin typeface="Arial" pitchFamily="34" charset="0"/>
                <a:cs typeface="Arial" pitchFamily="34" charset="0"/>
              </a:rPr>
              <a:t>   co, jaký, který, čí, jenž.</a:t>
            </a:r>
          </a:p>
          <a:p>
            <a:pPr marL="0" indent="0">
              <a:buNone/>
            </a:pPr>
            <a:endParaRPr lang="cs-CZ" sz="28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161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994122"/>
          </a:xfrm>
        </p:spPr>
        <p:txBody>
          <a:bodyPr>
            <a:normAutofit/>
          </a:bodyPr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Druhy zájmen</a:t>
            </a:r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1268760"/>
            <a:ext cx="8075240" cy="475104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smtClean="0">
                <a:latin typeface="Arial" pitchFamily="34" charset="0"/>
                <a:cs typeface="Arial" pitchFamily="34" charset="0"/>
              </a:rPr>
              <a:t>Zájmena neurčitá</a:t>
            </a:r>
          </a:p>
          <a:p>
            <a:pPr>
              <a:buFontTx/>
              <a:buChar char="-"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jsou zájmena, kterými blíže neurčujeme, o kom nebo o čem je řeč, nebo to určujeme jen obecně.</a:t>
            </a:r>
          </a:p>
          <a:p>
            <a:pPr>
              <a:buFontTx/>
              <a:buChar char="-"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jsou tvořena ze zájmen tázacích pomocí předpon a přípon: 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ně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kdo, 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ně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co, 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ně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jaký, 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ně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který, 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ně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čí; 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kdo, 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leda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kdo; 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co, 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který; kdo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koli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, jaký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koliv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; kdo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, co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, který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, jaký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, čí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; co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koli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, jaký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koliv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; 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málo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kdo, 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málo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co; </a:t>
            </a:r>
            <a:r>
              <a:rPr lang="cs-CZ" sz="2800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kde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kdo,..</a:t>
            </a:r>
          </a:p>
          <a:p>
            <a:pPr>
              <a:buFontTx/>
              <a:buChar char="-"/>
            </a:pPr>
            <a:r>
              <a:rPr lang="cs-CZ" sz="2800" b="1" smtClean="0">
                <a:latin typeface="Arial" pitchFamily="34" charset="0"/>
                <a:cs typeface="Arial" pitchFamily="34" charset="0"/>
              </a:rPr>
              <a:t>každý, všechen</a:t>
            </a:r>
            <a:endParaRPr lang="cs-CZ" sz="240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endParaRPr lang="cs-CZ" sz="240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endParaRPr lang="cs-CZ" sz="240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09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994122"/>
          </a:xfrm>
        </p:spPr>
        <p:txBody>
          <a:bodyPr>
            <a:normAutofit/>
          </a:bodyPr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Druhy zájmen</a:t>
            </a:r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1484784"/>
            <a:ext cx="8075240" cy="453501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smtClean="0">
                <a:latin typeface="Arial" pitchFamily="34" charset="0"/>
                <a:cs typeface="Arial" pitchFamily="34" charset="0"/>
              </a:rPr>
              <a:t>Zájmena záporná</a:t>
            </a:r>
          </a:p>
          <a:p>
            <a:pPr>
              <a:buFontTx/>
              <a:buChar char="-"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jsou zájmena, kterými popíráme existenci nějaké osoby, zvířete, věci, děje nebo vlastnosti:</a:t>
            </a:r>
            <a:endParaRPr lang="cs-CZ" sz="2800" b="1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800" b="1" smtClean="0">
                <a:latin typeface="Arial" pitchFamily="34" charset="0"/>
                <a:cs typeface="Arial" pitchFamily="34" charset="0"/>
              </a:rPr>
              <a:t>nikdo, nic, nijaký, ničí, žádný</a:t>
            </a:r>
            <a:endParaRPr lang="cs-CZ" sz="240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endParaRPr lang="cs-CZ" sz="240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endParaRPr lang="cs-CZ" sz="240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20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994122"/>
          </a:xfrm>
        </p:spPr>
        <p:txBody>
          <a:bodyPr>
            <a:normAutofit/>
          </a:bodyPr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Užití  zájmen</a:t>
            </a:r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1484784"/>
            <a:ext cx="8075240" cy="482453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smtClean="0">
                <a:latin typeface="Arial" pitchFamily="34" charset="0"/>
                <a:cs typeface="Arial" pitchFamily="34" charset="0"/>
              </a:rPr>
              <a:t>Zájmena </a:t>
            </a:r>
            <a:r>
              <a:rPr lang="cs-CZ" sz="2800" smtClean="0">
                <a:latin typeface="Arial" pitchFamily="34" charset="0"/>
                <a:cs typeface="Arial" pitchFamily="34" charset="0"/>
              </a:rPr>
              <a:t>je vhodné užít např.</a:t>
            </a:r>
          </a:p>
          <a:p>
            <a:pPr marL="0" indent="0">
              <a:buNone/>
            </a:pPr>
            <a:r>
              <a:rPr lang="cs-CZ" sz="2800" smtClean="0">
                <a:latin typeface="Arial" pitchFamily="34" charset="0"/>
                <a:cs typeface="Arial" pitchFamily="34" charset="0"/>
              </a:rPr>
              <a:t>- abychom nadbytečně neopakovali slova, např.</a:t>
            </a:r>
          </a:p>
          <a:p>
            <a:pPr marL="0" indent="0">
              <a:buNone/>
            </a:pPr>
            <a:r>
              <a:rPr lang="cs-CZ" sz="2800">
                <a:latin typeface="Arial" pitchFamily="34" charset="0"/>
                <a:cs typeface="Arial" pitchFamily="34" charset="0"/>
              </a:rPr>
              <a:t> </a:t>
            </a:r>
            <a:r>
              <a:rPr lang="cs-CZ" sz="280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800" i="1" smtClean="0">
                <a:latin typeface="Arial" pitchFamily="34" charset="0"/>
                <a:cs typeface="Arial" pitchFamily="34" charset="0"/>
              </a:rPr>
              <a:t>To je Eliška. Znáš </a:t>
            </a:r>
            <a:r>
              <a:rPr lang="cs-CZ" sz="2800" b="1" i="1" smtClean="0">
                <a:latin typeface="Arial" pitchFamily="34" charset="0"/>
                <a:cs typeface="Arial" pitchFamily="34" charset="0"/>
              </a:rPr>
              <a:t>ji </a:t>
            </a:r>
            <a:r>
              <a:rPr lang="cs-CZ" sz="2800" i="1" smtClean="0">
                <a:latin typeface="Arial" pitchFamily="34" charset="0"/>
                <a:cs typeface="Arial" pitchFamily="34" charset="0"/>
              </a:rPr>
              <a:t>(Elišku) ?</a:t>
            </a:r>
          </a:p>
          <a:p>
            <a:pPr marL="0" indent="0">
              <a:buNone/>
            </a:pPr>
            <a:r>
              <a:rPr lang="cs-CZ" sz="2800" smtClean="0">
                <a:latin typeface="Arial" pitchFamily="34" charset="0"/>
                <a:cs typeface="Arial" pitchFamily="34" charset="0"/>
              </a:rPr>
              <a:t>- chceme-li zdůraznit vyjádření, např.</a:t>
            </a:r>
          </a:p>
          <a:p>
            <a:pPr marL="0" indent="0">
              <a:buNone/>
            </a:pPr>
            <a:r>
              <a:rPr lang="cs-CZ" sz="2800">
                <a:latin typeface="Arial" pitchFamily="34" charset="0"/>
                <a:cs typeface="Arial" pitchFamily="34" charset="0"/>
              </a:rPr>
              <a:t> </a:t>
            </a:r>
            <a:r>
              <a:rPr lang="cs-CZ" sz="280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800" i="1" smtClean="0">
                <a:latin typeface="Arial" pitchFamily="34" charset="0"/>
                <a:cs typeface="Arial" pitchFamily="34" charset="0"/>
              </a:rPr>
              <a:t>Nemůžeme za to </a:t>
            </a:r>
            <a:r>
              <a:rPr lang="cs-CZ" sz="2800" b="1" i="1" smtClean="0">
                <a:latin typeface="Arial" pitchFamily="34" charset="0"/>
                <a:cs typeface="Arial" pitchFamily="34" charset="0"/>
              </a:rPr>
              <a:t>my</a:t>
            </a:r>
            <a:r>
              <a:rPr lang="cs-CZ" sz="2800" i="1" smtClean="0">
                <a:latin typeface="Arial" pitchFamily="34" charset="0"/>
                <a:cs typeface="Arial" pitchFamily="34" charset="0"/>
              </a:rPr>
              <a:t>, ale </a:t>
            </a:r>
            <a:r>
              <a:rPr lang="cs-CZ" sz="2800" b="1" i="1" smtClean="0">
                <a:latin typeface="Arial" pitchFamily="34" charset="0"/>
                <a:cs typeface="Arial" pitchFamily="34" charset="0"/>
              </a:rPr>
              <a:t>vy</a:t>
            </a:r>
            <a:r>
              <a:rPr lang="cs-CZ" sz="2800" i="1">
                <a:latin typeface="Arial" pitchFamily="34" charset="0"/>
                <a:cs typeface="Arial" pitchFamily="34" charset="0"/>
              </a:rPr>
              <a:t>.</a:t>
            </a:r>
            <a:endParaRPr lang="cs-CZ" sz="280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endParaRPr lang="cs-CZ" sz="240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800" b="1" smtClean="0">
                <a:latin typeface="Arial" pitchFamily="34" charset="0"/>
                <a:cs typeface="Arial" pitchFamily="34" charset="0"/>
              </a:rPr>
              <a:t>Nevhodné – nadbytečné užívání zájmen ukazovacích : </a:t>
            </a:r>
            <a:r>
              <a:rPr lang="cs-CZ" sz="2800" smtClean="0">
                <a:latin typeface="Arial" pitchFamily="34" charset="0"/>
                <a:cs typeface="Arial" pitchFamily="34" charset="0"/>
              </a:rPr>
              <a:t> </a:t>
            </a:r>
            <a:endParaRPr lang="cs-CZ" sz="2800" b="1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   Navštívil nás (ten) chlapec, který mi půjčil (tu) knížku  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o (těch) dinosaurech.</a:t>
            </a:r>
          </a:p>
        </p:txBody>
      </p:sp>
    </p:spTree>
    <p:extLst>
      <p:ext uri="{BB962C8B-B14F-4D97-AF65-F5344CB8AC3E}">
        <p14:creationId xmlns:p14="http://schemas.microsoft.com/office/powerpoint/2010/main" val="124510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tx1"/>
                </a:solidFill>
              </a:rPr>
              <a:t>Úkol č. 2</a:t>
            </a:r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mtClean="0">
                <a:latin typeface="Book Antiqua" pitchFamily="18" charset="0"/>
              </a:rPr>
              <a:t>Najdi v následujícím textu všechna zájmena, vypiš si je do sešitu a urči jejich druhy. ( Můžete pracovat ve dvojicích.)</a:t>
            </a:r>
          </a:p>
          <a:p>
            <a:endParaRPr lang="cs-CZ">
              <a:latin typeface="Book Antiqua" pitchFamily="18" charset="0"/>
            </a:endParaRP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„Tady už přestává všechna legrace. Vy si asi myslíte, že já tady budu sama kmitat a vy se jen budete dívat ? Nikdo mi tady s ničím nepomůže. Snad jen ta mrňavá Pepča, která tu běhá od vás ke mně, se snaží něco udělat. Ale já už toho mám dost. Všechen ten čas, který jsem tu s vámi strávila, nebyl k ničemu a žádný z vás mu ho nemůže nahradit“ , zlobila se lesní víla.</a:t>
            </a:r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0211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smtClean="0"/>
              <a:t>Použité zdroje:</a:t>
            </a:r>
            <a:endParaRPr lang="cs-CZ" sz="200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V. Styblík, M. Čechová, Z. Hlavsa, A. Tejnor: Přehledná mluvnice češtiny pro základní školy, Fortuna, Praha 1992, ISBN 80-85298-36-8</a:t>
            </a:r>
          </a:p>
        </p:txBody>
      </p:sp>
    </p:spTree>
    <p:extLst>
      <p:ext uri="{BB962C8B-B14F-4D97-AF65-F5344CB8AC3E}">
        <p14:creationId xmlns:p14="http://schemas.microsoft.com/office/powerpoint/2010/main" val="372091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3728</TotalTime>
  <Words>769</Words>
  <Application>Microsoft Office PowerPoint</Application>
  <PresentationFormat>Předvádění na obrazovce (4:3)</PresentationFormat>
  <Paragraphs>94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Jmění</vt:lpstr>
      <vt:lpstr>Prezentace aplikace PowerPoint</vt:lpstr>
      <vt:lpstr>Prezentace aplikace PowerPoint</vt:lpstr>
      <vt:lpstr>Prezentace aplikace PowerPoint</vt:lpstr>
      <vt:lpstr>Zájmena</vt:lpstr>
      <vt:lpstr>Úkol č. 1</vt:lpstr>
      <vt:lpstr>Úkol č. 1  -   řešení:</vt:lpstr>
      <vt:lpstr>Druhy zájmen</vt:lpstr>
      <vt:lpstr>Druhy zájmen</vt:lpstr>
      <vt:lpstr>Druhy zájmen</vt:lpstr>
      <vt:lpstr>Druhy zájmen</vt:lpstr>
      <vt:lpstr>Užití  zájmen</vt:lpstr>
      <vt:lpstr>Úkol č. 2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salovar</dc:creator>
  <cp:lastModifiedBy>salovar</cp:lastModifiedBy>
  <cp:revision>249</cp:revision>
  <dcterms:created xsi:type="dcterms:W3CDTF">2012-10-28T12:20:09Z</dcterms:created>
  <dcterms:modified xsi:type="dcterms:W3CDTF">2013-08-25T22:16:39Z</dcterms:modified>
</cp:coreProperties>
</file>