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6" r:id="rId4"/>
    <p:sldId id="257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77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1CF2515-8C20-46F8-A79F-AA6D9ABCE08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2E8A70AB-8A28-4A38-AA51-334B716E5D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iPAk3G97C4" TargetMode="External"/><Relationship Id="rId2" Type="http://schemas.openxmlformats.org/officeDocument/2006/relationships/hyperlink" Target="http://www.stream.cz/uservideo/451876-lasice-kolcav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ThmhFN2QrXQ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XiPAk3G97C4" TargetMode="External"/><Relationship Id="rId3" Type="http://schemas.openxmlformats.org/officeDocument/2006/relationships/hyperlink" Target="http://upload.wikimedia.org/wikipedia/commons/thumb/e/e3/Mustela_nivalis_-British_Wildlife_Centre-4.jpg/260px-Mustela_nivalis_-British_Wildlife_Centre-4.jpg" TargetMode="External"/><Relationship Id="rId7" Type="http://schemas.openxmlformats.org/officeDocument/2006/relationships/hyperlink" Target="http://upload.wikimedia.org/wikipedia/commons/f/f3/Furets_albinos_champagne_et_zibeline_sable.jpg" TargetMode="External"/><Relationship Id="rId2" Type="http://schemas.openxmlformats.org/officeDocument/2006/relationships/hyperlink" Target="http://upload.wikimedia.org/wikipedia/commons/thumb/8/89/Loutre2.jpg/260px-Loutre2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thumb/1/10/Badger-badger.jpg/225px-Badger-badger.jpg" TargetMode="External"/><Relationship Id="rId5" Type="http://schemas.openxmlformats.org/officeDocument/2006/relationships/hyperlink" Target="http://upload.wikimedia.org/wikipedia/commons/thumb/f/ff/Martes_martes_crop.jpg/260px-Martes_martes_crop.jpg" TargetMode="External"/><Relationship Id="rId4" Type="http://schemas.openxmlformats.org/officeDocument/2006/relationships/hyperlink" Target="http://upload.wikimedia.org/wikipedia/commons/thumb/e/e9/Mustela_frenata.jpg/250px-Mustela_frenata.jpg" TargetMode="External"/><Relationship Id="rId9" Type="http://schemas.openxmlformats.org/officeDocument/2006/relationships/hyperlink" Target="http://www.stream.cz/uservideo/451876-lasice-kolca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ŠELMY  LASICOVITÉ</a:t>
            </a:r>
          </a:p>
          <a:p>
            <a:r>
              <a:rPr lang="cs-CZ" dirty="0" smtClean="0"/>
              <a:t>Hana Ošlejšková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2805">
            <a:off x="261906" y="851832"/>
            <a:ext cx="54292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7192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1211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836712"/>
            <a:ext cx="7467600" cy="515301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Základní škola Choltice, okres Pardubice - "Učíme se pro život"</a:t>
            </a:r>
          </a:p>
          <a:p>
            <a:endParaRPr lang="cs-CZ" dirty="0"/>
          </a:p>
          <a:p>
            <a:r>
              <a:rPr lang="cs-CZ" dirty="0"/>
              <a:t>Šablona: č. III/2 Inovace a zkvalitnění výuky pomocí ICT</a:t>
            </a:r>
          </a:p>
          <a:p>
            <a:endParaRPr lang="cs-CZ" dirty="0"/>
          </a:p>
          <a:p>
            <a:r>
              <a:rPr lang="cs-CZ" dirty="0"/>
              <a:t>Pořadové číslo: </a:t>
            </a:r>
            <a:r>
              <a:rPr lang="cs-CZ" dirty="0" smtClean="0"/>
              <a:t>37</a:t>
            </a:r>
            <a:endParaRPr lang="cs-CZ" dirty="0"/>
          </a:p>
          <a:p>
            <a:endParaRPr lang="cs-CZ" dirty="0"/>
          </a:p>
          <a:p>
            <a:r>
              <a:rPr lang="cs-CZ" dirty="0"/>
              <a:t>Autor: Ošlejšková Hana</a:t>
            </a:r>
          </a:p>
          <a:p>
            <a:endParaRPr lang="cs-CZ" dirty="0"/>
          </a:p>
          <a:p>
            <a:r>
              <a:rPr lang="cs-CZ" dirty="0"/>
              <a:t>Ověření ve výuce: </a:t>
            </a:r>
            <a:r>
              <a:rPr lang="cs-CZ" dirty="0" smtClean="0"/>
              <a:t> 7. </a:t>
            </a:r>
            <a:r>
              <a:rPr lang="cs-CZ" smtClean="0"/>
              <a:t>a 8</a:t>
            </a:r>
            <a:r>
              <a:rPr lang="cs-CZ" dirty="0" smtClean="0"/>
              <a:t>. </a:t>
            </a:r>
            <a:r>
              <a:rPr lang="cs-CZ" dirty="0"/>
              <a:t>třída</a:t>
            </a:r>
          </a:p>
          <a:p>
            <a:endParaRPr lang="cs-CZ" dirty="0"/>
          </a:p>
          <a:p>
            <a:r>
              <a:rPr lang="cs-CZ" dirty="0"/>
              <a:t>Datum ověření</a:t>
            </a:r>
            <a:r>
              <a:rPr lang="cs-CZ" dirty="0" smtClean="0"/>
              <a:t>:  30.10.2012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946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3200" b="1" u="sng" dirty="0" smtClean="0">
                <a:effectLst/>
              </a:rPr>
              <a:t>Metodika:</a:t>
            </a:r>
            <a:br>
              <a:rPr lang="cs-CZ" sz="3200" b="1" u="sng" dirty="0" smtClean="0">
                <a:effectLst/>
              </a:rPr>
            </a:br>
            <a:r>
              <a:rPr lang="cs-CZ" sz="2000" dirty="0" smtClean="0">
                <a:effectLst/>
              </a:rPr>
              <a:t>1. Prohlédněte si prezentaci.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2. Zodpovězte otázky.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3. Zkontrolujte si správnost odpovědí.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4. Poznejte zvířata na obrázcích. Odpovědi si zkontrolujte.</a:t>
            </a:r>
            <a:endParaRPr lang="cs-CZ" sz="3200" b="1" u="sng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360000">
            <a:off x="3109130" y="4769753"/>
            <a:ext cx="5073162" cy="1040845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2800" b="1" u="sng" dirty="0" smtClean="0"/>
              <a:t>Klíčová slova:</a:t>
            </a:r>
          </a:p>
          <a:p>
            <a:pPr algn="l"/>
            <a:r>
              <a:rPr lang="cs-CZ" sz="2000" dirty="0" smtClean="0"/>
              <a:t>Vydra, plovací blány, lasice, kuna, jezevec,</a:t>
            </a:r>
          </a:p>
          <a:p>
            <a:pPr algn="l"/>
            <a:r>
              <a:rPr lang="cs-CZ" sz="2000" dirty="0"/>
              <a:t>f</a:t>
            </a:r>
            <a:r>
              <a:rPr lang="cs-CZ" sz="2000" dirty="0" smtClean="0"/>
              <a:t>retka.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0291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052737"/>
            <a:ext cx="8041439" cy="1008111"/>
          </a:xfrm>
        </p:spPr>
        <p:txBody>
          <a:bodyPr/>
          <a:lstStyle/>
          <a:p>
            <a:pPr algn="l"/>
            <a:r>
              <a:rPr lang="cs-CZ" u="sng" dirty="0" smtClean="0"/>
              <a:t>Charakteristické znaky: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2492896"/>
            <a:ext cx="7467601" cy="2761693"/>
          </a:xfrm>
        </p:spPr>
        <p:txBody>
          <a:bodyPr/>
          <a:lstStyle/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Štíhlé tělo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Drobné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Pružná páteř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Pachové žlázy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Nemají zatažitelné drápy</a:t>
            </a:r>
          </a:p>
          <a:p>
            <a:pPr marL="457200" indent="-457200" algn="l">
              <a:buAutoNum type="arabicPeriod"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7595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Vydra říční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Plovací blány na končetinách.</a:t>
            </a:r>
          </a:p>
          <a:p>
            <a:r>
              <a:rPr lang="cs-CZ" dirty="0" smtClean="0"/>
              <a:t>Samotář.</a:t>
            </a:r>
          </a:p>
          <a:p>
            <a:r>
              <a:rPr lang="cs-CZ" dirty="0" smtClean="0"/>
              <a:t>Výborně plave a potápí se.</a:t>
            </a:r>
          </a:p>
          <a:p>
            <a:r>
              <a:rPr lang="cs-CZ" dirty="0" smtClean="0"/>
              <a:t>Nory jsou v březích, nebo pod kořeny stromů.</a:t>
            </a:r>
          </a:p>
          <a:p>
            <a:r>
              <a:rPr lang="cs-CZ" dirty="0" smtClean="0"/>
              <a:t>Kriticky ohrožený druh.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980" y="2708920"/>
            <a:ext cx="4033094" cy="266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814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Lasice  kolčava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Nejmenší a nejhojnější   v ČR.</a:t>
            </a:r>
          </a:p>
          <a:p>
            <a:r>
              <a:rPr lang="cs-CZ" dirty="0" smtClean="0"/>
              <a:t>Živí se ptáky a hlodavci.</a:t>
            </a:r>
          </a:p>
          <a:p>
            <a:r>
              <a:rPr lang="cs-CZ" dirty="0" smtClean="0"/>
              <a:t>Žije samotářsky.</a:t>
            </a:r>
          </a:p>
          <a:p>
            <a:r>
              <a:rPr lang="cs-CZ" dirty="0" smtClean="0"/>
              <a:t>Aktivní je ráno a večer.</a:t>
            </a:r>
          </a:p>
          <a:p>
            <a:r>
              <a:rPr lang="cs-CZ" dirty="0" smtClean="0"/>
              <a:t>Loví jí lišky, sovy a draví ptáci.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80927"/>
            <a:ext cx="3673705" cy="3136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29359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Lasice hranostaj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Tmavý konec ocásku.</a:t>
            </a:r>
          </a:p>
          <a:p>
            <a:r>
              <a:rPr lang="cs-CZ" dirty="0" smtClean="0"/>
              <a:t>Větší než kolčava.</a:t>
            </a:r>
          </a:p>
          <a:p>
            <a:r>
              <a:rPr lang="cs-CZ" dirty="0" smtClean="0"/>
              <a:t>V létě je hnědá s bílým bříškem, v zimě celá bílá.</a:t>
            </a:r>
          </a:p>
          <a:p>
            <a:r>
              <a:rPr lang="cs-CZ" dirty="0" smtClean="0"/>
              <a:t>Živí se ptáky, vajíčky, bezobratlými živočichy.</a:t>
            </a:r>
          </a:p>
          <a:p>
            <a:r>
              <a:rPr lang="cs-CZ" dirty="0" smtClean="0"/>
              <a:t>Žije v lesích, loukách, křovinách.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20028" y="2060848"/>
            <a:ext cx="3657600" cy="39502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481" y="2276872"/>
            <a:ext cx="385069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6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Kuna lesní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Žije v Evropě a Asii.</a:t>
            </a:r>
          </a:p>
          <a:p>
            <a:r>
              <a:rPr lang="cs-CZ" dirty="0" smtClean="0"/>
              <a:t>Žlutě zbarvená pod krkem.</a:t>
            </a:r>
          </a:p>
          <a:p>
            <a:r>
              <a:rPr lang="cs-CZ" dirty="0" smtClean="0"/>
              <a:t>Žije v lesích, parcích, obcích.</a:t>
            </a:r>
          </a:p>
          <a:p>
            <a:r>
              <a:rPr lang="cs-CZ" dirty="0" smtClean="0"/>
              <a:t>Aktivní je večer a v noci.</a:t>
            </a:r>
          </a:p>
          <a:p>
            <a:r>
              <a:rPr lang="cs-CZ" dirty="0" smtClean="0"/>
              <a:t>Teritorium značí trusem.</a:t>
            </a:r>
          </a:p>
          <a:p>
            <a:r>
              <a:rPr lang="cs-CZ" dirty="0" smtClean="0"/>
              <a:t>Dříve lovena na kožešinu.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08920"/>
            <a:ext cx="400414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060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Kuna skalní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 krku má bílou náprsenku.</a:t>
            </a:r>
          </a:p>
          <a:p>
            <a:r>
              <a:rPr lang="cs-CZ" dirty="0" smtClean="0"/>
              <a:t>Vyskytuje se ve skalách, na půdách, zahradách, lesích.</a:t>
            </a:r>
          </a:p>
          <a:p>
            <a:r>
              <a:rPr lang="cs-CZ" dirty="0" smtClean="0"/>
              <a:t>Navštěvuje kurníky.</a:t>
            </a:r>
          </a:p>
          <a:p>
            <a:r>
              <a:rPr lang="cs-CZ" dirty="0" smtClean="0"/>
              <a:t>Živí se hlodavci, vajíčky, ovocem.</a:t>
            </a:r>
          </a:p>
          <a:p>
            <a:r>
              <a:rPr lang="cs-CZ" dirty="0" smtClean="0"/>
              <a:t>Aktivní je v noci.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780" y="2636912"/>
            <a:ext cx="3679484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854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Jezevec lesní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Hrabe si nory.</a:t>
            </a:r>
          </a:p>
          <a:p>
            <a:r>
              <a:rPr lang="cs-CZ" dirty="0" smtClean="0"/>
              <a:t>Noční živočich.</a:t>
            </a:r>
          </a:p>
          <a:p>
            <a:r>
              <a:rPr lang="cs-CZ" dirty="0" smtClean="0"/>
              <a:t>Všežravec.</a:t>
            </a:r>
          </a:p>
          <a:p>
            <a:r>
              <a:rPr lang="cs-CZ" dirty="0" smtClean="0"/>
              <a:t>Čistotný – trus nenechává v noře.</a:t>
            </a:r>
          </a:p>
          <a:p>
            <a:r>
              <a:rPr lang="cs-CZ" dirty="0" smtClean="0"/>
              <a:t>Hodně spí, ale není to „zimní spánek“.</a:t>
            </a:r>
          </a:p>
          <a:p>
            <a:r>
              <a:rPr lang="cs-CZ" dirty="0" smtClean="0"/>
              <a:t>Žije až 15 let.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95435"/>
            <a:ext cx="364300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8613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Fretka domácí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Vznikla domestikací tchoře tmavého.</a:t>
            </a:r>
          </a:p>
          <a:p>
            <a:r>
              <a:rPr lang="cs-CZ" dirty="0" smtClean="0"/>
              <a:t>Milá a hravá povaha.</a:t>
            </a:r>
          </a:p>
          <a:p>
            <a:r>
              <a:rPr lang="cs-CZ" dirty="0" smtClean="0"/>
              <a:t>Chována k vyhánění a lovu hlodavců.</a:t>
            </a:r>
          </a:p>
          <a:p>
            <a:r>
              <a:rPr lang="cs-CZ" dirty="0" smtClean="0"/>
              <a:t>Žije asi 7 let.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416" y="1916832"/>
            <a:ext cx="3590925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14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Prohlédněte si videa: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www.stream.cz/uservideo/451876-lasice-kolcava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www.youtube.com/watch?v=XiPAk3G97C4</a:t>
            </a:r>
            <a:endParaRPr lang="cs-CZ" dirty="0" smtClean="0"/>
          </a:p>
          <a:p>
            <a:r>
              <a:rPr lang="cs-CZ" dirty="0" smtClean="0"/>
              <a:t>(lasice hranostaj)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www.youtube.com/watch?v=ThmhFN2QrXQ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cs-CZ" smtClean="0"/>
              <a:t>jezevec lesní)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61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Určete, o kterou šelmu se jedná.</a:t>
            </a:r>
            <a:endParaRPr lang="cs-CZ" sz="2800" b="1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" b="41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548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7" b="16947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18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0" r="567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49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6" r="5926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157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423" y="847766"/>
            <a:ext cx="5117564" cy="3405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912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2" b="6052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61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2"/>
            <a:ext cx="8041440" cy="5008661"/>
          </a:xfrm>
        </p:spPr>
        <p:txBody>
          <a:bodyPr/>
          <a:lstStyle/>
          <a:p>
            <a:r>
              <a:rPr lang="cs-CZ" u="sng" dirty="0" smtClean="0"/>
              <a:t>Kontrola:</a:t>
            </a:r>
            <a:br>
              <a:rPr lang="cs-CZ" u="sng" dirty="0" smtClean="0"/>
            </a:br>
            <a:r>
              <a:rPr lang="cs-CZ" dirty="0" smtClean="0"/>
              <a:t>1. jezevec lesní</a:t>
            </a:r>
            <a:br>
              <a:rPr lang="cs-CZ" dirty="0" smtClean="0"/>
            </a:br>
            <a:r>
              <a:rPr lang="cs-CZ" dirty="0" smtClean="0"/>
              <a:t>2. fretka domácí</a:t>
            </a:r>
            <a:br>
              <a:rPr lang="cs-CZ" dirty="0" smtClean="0"/>
            </a:br>
            <a:r>
              <a:rPr lang="cs-CZ" dirty="0" smtClean="0"/>
              <a:t>3. kuna lesní</a:t>
            </a:r>
            <a:br>
              <a:rPr lang="cs-CZ" dirty="0" smtClean="0"/>
            </a:br>
            <a:r>
              <a:rPr lang="cs-CZ" dirty="0" smtClean="0"/>
              <a:t>4. vydra říční</a:t>
            </a:r>
            <a:br>
              <a:rPr lang="cs-CZ" dirty="0" smtClean="0"/>
            </a:br>
            <a:r>
              <a:rPr lang="cs-CZ" dirty="0" smtClean="0"/>
              <a:t>5. kuna skalní</a:t>
            </a:r>
            <a:br>
              <a:rPr lang="cs-CZ" dirty="0" smtClean="0"/>
            </a:br>
            <a:r>
              <a:rPr lang="cs-CZ" dirty="0" smtClean="0"/>
              <a:t>6. lasice kolčava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32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9"/>
            <a:ext cx="8041439" cy="792088"/>
          </a:xfrm>
        </p:spPr>
        <p:txBody>
          <a:bodyPr/>
          <a:lstStyle/>
          <a:p>
            <a:r>
              <a:rPr lang="cs-CZ" u="sng" dirty="0" smtClean="0"/>
              <a:t>Odpověz na otázky: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2276872"/>
            <a:ext cx="7467601" cy="2977717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Vyjmenuj aspoň 3 typické znaky lasicovitých šelem.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Vyjmenuj 5 zástupců lasicovitých šelem.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Která jediná lasicovitá šelma je domestikovaná?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Která z uvedených šelem navštěvuje kurníky?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Která z nich má zimní a letní kožíšek?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Která z uvedených šelem žije u vod?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 které z lasicovitých šelem byl natočen Večerníček? Jak se jmenovala?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10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764705"/>
            <a:ext cx="8041439" cy="720079"/>
          </a:xfrm>
        </p:spPr>
        <p:txBody>
          <a:bodyPr/>
          <a:lstStyle/>
          <a:p>
            <a:r>
              <a:rPr lang="cs-CZ" u="sng" dirty="0" smtClean="0"/>
              <a:t>Odpovědi: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772816"/>
            <a:ext cx="7467601" cy="3481773"/>
          </a:xfrm>
        </p:spPr>
        <p:txBody>
          <a:bodyPr/>
          <a:lstStyle/>
          <a:p>
            <a:pPr marL="457200" indent="-457200" algn="l">
              <a:buAutoNum type="arabicPeriod"/>
            </a:pPr>
            <a:r>
              <a:rPr lang="cs-CZ" dirty="0" smtClean="0"/>
              <a:t>Štíhlé tělo, drobná velikost, pružná páteř, pachové žlázy,  nemají </a:t>
            </a:r>
            <a:r>
              <a:rPr lang="cs-CZ" dirty="0"/>
              <a:t>zatažitelné </a:t>
            </a:r>
            <a:r>
              <a:rPr lang="cs-CZ" dirty="0" smtClean="0"/>
              <a:t> drápy.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Vydra říční, lasice hranostaj, lasice kolčava, kuna lesní, kuna skalní, jezevec lesní, fretka domácí.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Fretka domácí.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Kuna skalní.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Lasice hranostaj.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Vydra říční.</a:t>
            </a:r>
          </a:p>
          <a:p>
            <a:pPr marL="457200" indent="-457200" algn="l">
              <a:buAutoNum type="arabicPeriod"/>
            </a:pPr>
            <a:r>
              <a:rPr lang="cs-CZ" dirty="0" smtClean="0"/>
              <a:t>Vydra říční. </a:t>
            </a:r>
            <a:r>
              <a:rPr lang="cs-CZ" dirty="0" err="1" smtClean="0"/>
              <a:t>Vydrýsek</a:t>
            </a:r>
            <a:r>
              <a:rPr lang="cs-CZ" dirty="0" smtClean="0"/>
              <a:t>.</a:t>
            </a:r>
          </a:p>
          <a:p>
            <a:pPr marL="457200" indent="-457200" algn="l">
              <a:buAutoNum type="arabicPeriod"/>
            </a:pPr>
            <a:endParaRPr lang="cs-CZ" dirty="0" smtClean="0"/>
          </a:p>
          <a:p>
            <a:pPr marL="457200" indent="-457200" algn="l">
              <a:buAutoNum type="arabicPeriod"/>
            </a:pPr>
            <a:endParaRPr lang="cs-CZ" dirty="0" smtClean="0"/>
          </a:p>
          <a:p>
            <a:pPr marL="457200" indent="-457200" algn="l">
              <a:buAutoNum type="arabicPeriod"/>
            </a:pPr>
            <a:endParaRPr lang="cs-CZ" dirty="0" smtClean="0"/>
          </a:p>
          <a:p>
            <a:pPr marL="457200" indent="-457200" algn="l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83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052737"/>
            <a:ext cx="8041439" cy="432047"/>
          </a:xfrm>
        </p:spPr>
        <p:txBody>
          <a:bodyPr/>
          <a:lstStyle/>
          <a:p>
            <a:pPr algn="l"/>
            <a:r>
              <a:rPr lang="cs-CZ" sz="2400" u="sng" dirty="0" smtClean="0"/>
              <a:t>Zdroje:</a:t>
            </a:r>
            <a:endParaRPr lang="cs-CZ" sz="24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1484784"/>
            <a:ext cx="7467601" cy="410445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upload.wikimedia.org/wikipedia/commons/thumb/8/89/Loutre2.jpg/260px-Loutre2.jpg</a:t>
            </a:r>
            <a:endParaRPr lang="cs-CZ" sz="1800" dirty="0" smtClean="0"/>
          </a:p>
          <a:p>
            <a:pPr algn="l"/>
            <a:r>
              <a:rPr lang="cs-CZ" sz="1800" dirty="0">
                <a:hlinkClick r:id="rId3"/>
              </a:rPr>
              <a:t>http://upload.wikimedia.org/wikipedia/commons/thumb/e/e3/Mustela_nivalis_-British_Wildlife_Centre-4.jpg/260px-Mustela_nivalis_-</a:t>
            </a:r>
            <a:r>
              <a:rPr lang="cs-CZ" sz="1800" dirty="0" smtClean="0">
                <a:hlinkClick r:id="rId3"/>
              </a:rPr>
              <a:t>British_Wildlife_Centre-4.jpg</a:t>
            </a:r>
            <a:endParaRPr lang="cs-CZ" sz="1800" dirty="0" smtClean="0"/>
          </a:p>
          <a:p>
            <a:pPr algn="l"/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upload.wikimedia.org/wikipedia/commons/thumb/e/e9/Mustela_frenata.jpg/250px-Mustela_frenata.jpg</a:t>
            </a:r>
            <a:endParaRPr lang="cs-CZ" sz="1800" dirty="0" smtClean="0"/>
          </a:p>
          <a:p>
            <a:pPr algn="l"/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upload.wikimedia.org/wikipedia/commons/thumb/f/ff/Martes_martes_crop.jpg/260px-Martes_martes_crop.jpg</a:t>
            </a:r>
            <a:endParaRPr lang="cs-CZ" sz="1800" dirty="0" smtClean="0"/>
          </a:p>
          <a:p>
            <a:pPr algn="l"/>
            <a:r>
              <a:rPr lang="cs-CZ" sz="1800" dirty="0">
                <a:hlinkClick r:id="rId5"/>
              </a:rPr>
              <a:t>http</a:t>
            </a:r>
            <a:r>
              <a:rPr lang="cs-CZ" sz="1800">
                <a:hlinkClick r:id="rId5"/>
              </a:rPr>
              <a:t>://</a:t>
            </a:r>
            <a:r>
              <a:rPr lang="cs-CZ" sz="1800" smtClean="0">
                <a:hlinkClick r:id="rId5"/>
              </a:rPr>
              <a:t>upload.wikimedia.org/wikipedia/commons/thumb/f/ff/Martes_martes_crop.jpg/260px-Martes_martes_crop.jpg</a:t>
            </a:r>
            <a:endParaRPr lang="cs-CZ" sz="1800" smtClean="0"/>
          </a:p>
          <a:p>
            <a:pPr algn="l"/>
            <a:r>
              <a:rPr lang="cs-CZ" sz="180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upload.wikimedia.org/wikipedia/commons/thumb/1/10/Badger-badger.jpg/225px-Badger-badger.jpg</a:t>
            </a:r>
            <a:endParaRPr lang="cs-CZ" sz="1800" dirty="0" smtClean="0"/>
          </a:p>
          <a:p>
            <a:pPr algn="l"/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upload.wikimedia.org/wikipedia/commons/f/f3/Furets_albinos_champagne_et_zibeline_sable.jpg</a:t>
            </a:r>
            <a:endParaRPr lang="cs-CZ" sz="1800" dirty="0" smtClean="0"/>
          </a:p>
          <a:p>
            <a:pPr algn="l"/>
            <a:r>
              <a:rPr lang="cs-CZ" sz="1800" dirty="0"/>
              <a:t>Kantorek, J.; Jurčák, J.; Froněk, J.; et al. </a:t>
            </a:r>
            <a:r>
              <a:rPr lang="cs-CZ" sz="1800" i="1" dirty="0"/>
              <a:t>Přírodopis 8</a:t>
            </a:r>
            <a:r>
              <a:rPr lang="cs-CZ" sz="1800" dirty="0"/>
              <a:t>; </a:t>
            </a:r>
            <a:r>
              <a:rPr lang="cs-CZ" sz="1800" dirty="0" err="1"/>
              <a:t>Prodos</a:t>
            </a:r>
            <a:r>
              <a:rPr lang="cs-CZ" sz="1800" dirty="0"/>
              <a:t>: Olomouc, 1999. </a:t>
            </a:r>
            <a:endParaRPr lang="cs-CZ" sz="1800" dirty="0" smtClean="0"/>
          </a:p>
          <a:p>
            <a:pPr algn="l"/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www.youtube.com/watch?v=XiPAk3G97C4</a:t>
            </a:r>
            <a:endParaRPr lang="cs-CZ" sz="1800" dirty="0" smtClean="0"/>
          </a:p>
          <a:p>
            <a:pPr algn="l"/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www.stream.cz/uservideo/451876-lasice-kolcava</a:t>
            </a:r>
            <a:endParaRPr lang="cs-CZ" sz="1800" dirty="0" smtClean="0"/>
          </a:p>
          <a:p>
            <a:pPr algn="l"/>
            <a:r>
              <a:rPr lang="cs-CZ" sz="1800" dirty="0"/>
              <a:t>http://www.youtube.com/watch?v=ThmhFN2QrXQ</a:t>
            </a:r>
          </a:p>
          <a:p>
            <a:pPr algn="l"/>
            <a:endParaRPr lang="cs-CZ" sz="1800" dirty="0"/>
          </a:p>
          <a:p>
            <a:pPr algn="l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562366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89</TotalTime>
  <Words>534</Words>
  <Application>Microsoft Office PowerPoint</Application>
  <PresentationFormat>Předvádění na obrazovce (4:3)</PresentationFormat>
  <Paragraphs>111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Sketchbook</vt:lpstr>
      <vt:lpstr>SAVCI</vt:lpstr>
      <vt:lpstr>Prezentace aplikace PowerPoint</vt:lpstr>
      <vt:lpstr>Metodika: 1. Prohlédněte si prezentaci. 2. Zodpovězte otázky. 3. Zkontrolujte si správnost odpovědí. 4. Poznejte zvířata na obrázcích. Odpovědi si zkontrolujte.</vt:lpstr>
      <vt:lpstr>Charakteristické znaky:</vt:lpstr>
      <vt:lpstr>Vydra říční</vt:lpstr>
      <vt:lpstr>Lasice  kolčava</vt:lpstr>
      <vt:lpstr>Lasice hranostaj</vt:lpstr>
      <vt:lpstr>Kuna lesní</vt:lpstr>
      <vt:lpstr>Kuna skalní</vt:lpstr>
      <vt:lpstr>Jezevec lesní</vt:lpstr>
      <vt:lpstr>Fretka domácí</vt:lpstr>
      <vt:lpstr>Prohlédněte si videa:</vt:lpstr>
      <vt:lpstr>1.</vt:lpstr>
      <vt:lpstr>2.</vt:lpstr>
      <vt:lpstr>3.</vt:lpstr>
      <vt:lpstr>4.</vt:lpstr>
      <vt:lpstr>5.</vt:lpstr>
      <vt:lpstr>6.</vt:lpstr>
      <vt:lpstr>Kontrola: 1. jezevec lesní 2. fretka domácí 3. kuna lesní 4. vydra říční 5. kuna skalní 6. lasice kolčava</vt:lpstr>
      <vt:lpstr>Odpověz na otázky:</vt:lpstr>
      <vt:lpstr>Odpovědi: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Hana Ošlejšková</dc:creator>
  <cp:lastModifiedBy>Ošlejšková</cp:lastModifiedBy>
  <cp:revision>14</cp:revision>
  <dcterms:created xsi:type="dcterms:W3CDTF">2012-07-17T16:55:35Z</dcterms:created>
  <dcterms:modified xsi:type="dcterms:W3CDTF">2013-08-26T06:53:05Z</dcterms:modified>
</cp:coreProperties>
</file>