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75" r:id="rId4"/>
    <p:sldId id="258" r:id="rId5"/>
    <p:sldId id="259" r:id="rId6"/>
    <p:sldId id="260" r:id="rId7"/>
    <p:sldId id="262" r:id="rId8"/>
    <p:sldId id="263" r:id="rId9"/>
    <p:sldId id="264" r:id="rId10"/>
    <p:sldId id="265" r:id="rId11"/>
    <p:sldId id="276" r:id="rId12"/>
    <p:sldId id="266" r:id="rId13"/>
    <p:sldId id="267" r:id="rId14"/>
    <p:sldId id="268" r:id="rId15"/>
    <p:sldId id="271" r:id="rId16"/>
    <p:sldId id="272" r:id="rId17"/>
    <p:sldId id="273" r:id="rId18"/>
    <p:sldId id="274" r:id="rId19"/>
    <p:sldId id="261" r:id="rId20"/>
    <p:sldId id="270"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cs-CZ" smtClean="0"/>
              <a:t>Kliknutím lze upravit styl.</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7" name="Date Placeholder 6"/>
          <p:cNvSpPr>
            <a:spLocks noGrp="1"/>
          </p:cNvSpPr>
          <p:nvPr>
            <p:ph type="dt" sz="half" idx="10"/>
          </p:nvPr>
        </p:nvSpPr>
        <p:spPr/>
        <p:txBody>
          <a:bodyPr/>
          <a:lstStyle/>
          <a:p>
            <a:fld id="{C52C0752-0F13-489D-BE75-1A76C7CBCA6E}" type="datetimeFigureOut">
              <a:rPr lang="cs-CZ" smtClean="0"/>
              <a:t>26.8.2013</a:t>
            </a:fld>
            <a:endParaRPr lang="cs-CZ"/>
          </a:p>
        </p:txBody>
      </p:sp>
      <p:sp>
        <p:nvSpPr>
          <p:cNvPr id="8" name="Slide Number Placeholder 7"/>
          <p:cNvSpPr>
            <a:spLocks noGrp="1"/>
          </p:cNvSpPr>
          <p:nvPr>
            <p:ph type="sldNum" sz="quarter" idx="11"/>
          </p:nvPr>
        </p:nvSpPr>
        <p:spPr/>
        <p:txBody>
          <a:bodyPr/>
          <a:lstStyle/>
          <a:p>
            <a:fld id="{C293764D-70CF-490E-9844-05880871F87E}" type="slidenum">
              <a:rPr lang="cs-CZ" smtClean="0"/>
              <a:t>‹#›</a:t>
            </a:fld>
            <a:endParaRPr lang="cs-CZ"/>
          </a:p>
        </p:txBody>
      </p:sp>
      <p:sp>
        <p:nvSpPr>
          <p:cNvPr id="9" name="Footer Placeholder 8"/>
          <p:cNvSpPr>
            <a:spLocks noGrp="1"/>
          </p:cNvSpPr>
          <p:nvPr>
            <p:ph type="ftr" sz="quarter" idx="12"/>
          </p:nvPr>
        </p:nvSpPr>
        <p:spPr/>
        <p:txBody>
          <a:body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C52C0752-0F13-489D-BE75-1A76C7CBCA6E}" type="datetimeFigureOut">
              <a:rPr lang="cs-CZ" smtClean="0"/>
              <a:t>26.8.2013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cs-CZ" smtClean="0"/>
              <a:t>Kliknutím lze upravit styl.</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C52C0752-0F13-489D-BE75-1A76C7CBCA6E}" type="datetimeFigureOut">
              <a:rPr lang="cs-CZ" smtClean="0"/>
              <a:t>26.8.2013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52C0752-0F13-489D-BE75-1A76C7CBCA6E}" type="datetimeFigureOut">
              <a:rPr lang="cs-CZ" smtClean="0"/>
              <a:t>26.8.2013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C293764D-70CF-490E-9844-05880871F87E}" type="slidenum">
              <a:rPr lang="cs-CZ" smtClean="0"/>
              <a:t>‹#›</a:t>
            </a:fld>
            <a:endParaRPr lang="cs-CZ"/>
          </a:p>
        </p:txBody>
      </p:sp>
      <p:sp>
        <p:nvSpPr>
          <p:cNvPr id="9" name="Title 8"/>
          <p:cNvSpPr>
            <a:spLocks noGrp="1"/>
          </p:cNvSpPr>
          <p:nvPr>
            <p:ph type="title"/>
          </p:nvPr>
        </p:nvSpPr>
        <p:spPr>
          <a:xfrm>
            <a:off x="914400" y="1544715"/>
            <a:ext cx="7315200" cy="1154097"/>
          </a:xfrm>
        </p:spPr>
        <p:txBody>
          <a:bodyPr/>
          <a:lstStyle/>
          <a:p>
            <a:r>
              <a:rPr lang="cs-CZ" smtClean="0"/>
              <a:t>Kliknutím lze upravit styl.</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C52C0752-0F13-489D-BE75-1A76C7CBCA6E}" type="datetimeFigureOut">
              <a:rPr lang="cs-CZ" smtClean="0"/>
              <a:t>26.8.2013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C293764D-70CF-490E-9844-05880871F87E}" type="slidenum">
              <a:rPr lang="cs-CZ" smtClean="0"/>
              <a:t>‹#›</a:t>
            </a:fld>
            <a:endParaRPr lang="cs-CZ"/>
          </a:p>
        </p:txBody>
      </p:sp>
      <p:sp>
        <p:nvSpPr>
          <p:cNvPr id="10" name="Title 9"/>
          <p:cNvSpPr>
            <a:spLocks noGrp="1"/>
          </p:cNvSpPr>
          <p:nvPr>
            <p:ph type="title"/>
          </p:nvPr>
        </p:nvSpPr>
        <p:spPr>
          <a:xfrm>
            <a:off x="914400" y="1544715"/>
            <a:ext cx="7315200" cy="1154097"/>
          </a:xfrm>
        </p:spPr>
        <p:txBody>
          <a:bodyPr/>
          <a:lstStyle/>
          <a:p>
            <a:r>
              <a:rPr lang="cs-CZ" smtClean="0"/>
              <a:t>Kliknutím lze upravit styl.</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C52C0752-0F13-489D-BE75-1A76C7CBCA6E}" type="datetimeFigureOut">
              <a:rPr lang="cs-CZ" smtClean="0"/>
              <a:t>26.8.2013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2C0752-0F13-489D-BE75-1A76C7CBCA6E}" type="datetimeFigureOut">
              <a:rPr lang="cs-CZ" smtClean="0"/>
              <a:t>26.8.2013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cs-CZ" smtClean="0"/>
              <a:t>Kliknutím lze upravit styl.</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C52C0752-0F13-489D-BE75-1A76C7CBCA6E}" type="datetimeFigureOut">
              <a:rPr lang="cs-CZ" smtClean="0"/>
              <a:t>26.8.2013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cs-CZ" smtClean="0"/>
              <a:t>Kliknutím lze upravit styl.</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C52C0752-0F13-489D-BE75-1A76C7CBCA6E}" type="datetimeFigureOut">
              <a:rPr lang="cs-CZ" smtClean="0"/>
              <a:t>26.8.2013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C52C0752-0F13-489D-BE75-1A76C7CBCA6E}" type="datetimeFigureOut">
              <a:rPr lang="cs-CZ" smtClean="0"/>
              <a:t>26.8.2013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C52C0752-0F13-489D-BE75-1A76C7CBCA6E}" type="datetimeFigureOut">
              <a:rPr lang="cs-CZ" smtClean="0"/>
              <a:t>26.8.2013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293764D-70CF-490E-9844-05880871F87E}"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C52C0752-0F13-489D-BE75-1A76C7CBCA6E}" type="datetimeFigureOut">
              <a:rPr lang="cs-CZ" smtClean="0"/>
              <a:t>26.8.2013</a:t>
            </a:fld>
            <a:endParaRPr lang="cs-CZ"/>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C293764D-70CF-490E-9844-05880871F87E}" type="slidenum">
              <a:rPr lang="cs-CZ" smtClean="0"/>
              <a:t>‹#›</a:t>
            </a:fld>
            <a:endParaRPr lang="cs-CZ"/>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cs-CZ"/>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upload.wikimedia.org/wikipedia/commons/thumb/a/ac/Felis_silvestris_Ko%C4%8Dka_divok%C3%A1_ZOO_D%C4%9B%C4%8D%C3%ADn.jpg/220px-Felis_silvestris_Ko%C4%8Dka_divok%C3%A1_ZOO_D%C4%9B%C4%8D%C3%ADn.jpg" TargetMode="External"/><Relationship Id="rId7" Type="http://schemas.openxmlformats.org/officeDocument/2006/relationships/hyperlink" Target="http://upload.wikimedia.org/wikipedia/commons/thumb/7/70/Panthera_onca.jpg/275px-Panthera_onca.jpg" TargetMode="External"/><Relationship Id="rId2" Type="http://schemas.openxmlformats.org/officeDocument/2006/relationships/hyperlink" Target="http://upload.wikimedia.org/wikipedia/commons/thumb/5/58/Collage_of_Six_Cats-01.jpg/300px-Collage_of_Six_Cats-01.jpg" TargetMode="External"/><Relationship Id="rId1" Type="http://schemas.openxmlformats.org/officeDocument/2006/relationships/slideLayout" Target="../slideLayouts/slideLayout6.xml"/><Relationship Id="rId6" Type="http://schemas.openxmlformats.org/officeDocument/2006/relationships/hyperlink" Target="http://upload.wikimedia.org/wikipedia/commons/thumb/8/83/Oncilla_area.png/256px-Oncilla_area.png" TargetMode="External"/><Relationship Id="rId5" Type="http://schemas.openxmlformats.org/officeDocument/2006/relationships/hyperlink" Target="http://upload.wikimedia.org/wikipedia/commons/thumb/8/8a/Tika2009Jan24.jpg/258px-Tika2009Jan24.jpg" TargetMode="External"/><Relationship Id="rId4" Type="http://schemas.openxmlformats.org/officeDocument/2006/relationships/hyperlink" Target="http://upload.wikimedia.org/wikipedia/commons/thumb/6/63/Lynx_lynx2.jpg/250px-Lynx_lynx2.jp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upload.wikimedia.org/wikipedia/commons/thumb/0/02/Puma_range.png/200px-Puma_range.png" TargetMode="External"/><Relationship Id="rId2" Type="http://schemas.openxmlformats.org/officeDocument/2006/relationships/hyperlink" Target="http://upload.wikimedia.org/wikipedia/commons/thumb/2/2e/CMM_MountainLion.jpg/260px-CMM_MountainLion.jpg" TargetMode="External"/><Relationship Id="rId1" Type="http://schemas.openxmlformats.org/officeDocument/2006/relationships/slideLayout" Target="../slideLayouts/slideLayout6.xml"/><Relationship Id="rId5" Type="http://schemas.openxmlformats.org/officeDocument/2006/relationships/hyperlink" Target="http://upload.wikimedia.org/wikipedia/commons/thumb/e/eb/Two_cheetahs_together.jpg/275px-Two_cheetahs_together.jpg" TargetMode="External"/><Relationship Id="rId4" Type="http://schemas.openxmlformats.org/officeDocument/2006/relationships/hyperlink" Target="http://upload.wikimedia.org/wikipedia/commons/thumb/6/63/SriLankaLeopard-ZOO-Jihlava.jpg/258px-SriLankaLeopard-ZOO-Jihlava.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899592" y="2852936"/>
            <a:ext cx="7315200" cy="1512168"/>
          </a:xfrm>
        </p:spPr>
        <p:txBody>
          <a:bodyPr>
            <a:normAutofit/>
          </a:bodyPr>
          <a:lstStyle/>
          <a:p>
            <a:pPr algn="ctr"/>
            <a:r>
              <a:rPr lang="cs-CZ" sz="4000" dirty="0" smtClean="0"/>
              <a:t>SAVCI</a:t>
            </a:r>
            <a:endParaRPr lang="cs-CZ" sz="4000" dirty="0"/>
          </a:p>
        </p:txBody>
      </p:sp>
      <p:sp>
        <p:nvSpPr>
          <p:cNvPr id="3" name="Podnadpis 2"/>
          <p:cNvSpPr>
            <a:spLocks noGrp="1"/>
          </p:cNvSpPr>
          <p:nvPr>
            <p:ph type="subTitle" idx="1"/>
          </p:nvPr>
        </p:nvSpPr>
        <p:spPr>
          <a:xfrm>
            <a:off x="914400" y="4437112"/>
            <a:ext cx="7315200" cy="1874050"/>
          </a:xfrm>
        </p:spPr>
        <p:txBody>
          <a:bodyPr>
            <a:normAutofit fontScale="92500" lnSpcReduction="10000"/>
          </a:bodyPr>
          <a:lstStyle/>
          <a:p>
            <a:pPr algn="ctr"/>
            <a:r>
              <a:rPr lang="cs-CZ" sz="6600" b="1" i="1" u="sng" dirty="0" smtClean="0"/>
              <a:t>ŠELMY KOČKOVITÉ</a:t>
            </a:r>
            <a:endParaRPr lang="cs-CZ" sz="6600" b="1" i="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245906"/>
            <a:ext cx="5429250"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9545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620688"/>
            <a:ext cx="7315200" cy="5976663"/>
          </a:xfrm>
        </p:spPr>
        <p:txBody>
          <a:bodyPr>
            <a:noAutofit/>
          </a:bodyPr>
          <a:lstStyle/>
          <a:p>
            <a:r>
              <a:rPr lang="cs-CZ" sz="2800" dirty="0"/>
              <a:t>Základní škola Choltice, okres Pardubice - "Učíme se pro život"</a:t>
            </a:r>
            <a:br>
              <a:rPr lang="cs-CZ" sz="2800" dirty="0"/>
            </a:br>
            <a:r>
              <a:rPr lang="cs-CZ" sz="2800" dirty="0"/>
              <a:t/>
            </a:r>
            <a:br>
              <a:rPr lang="cs-CZ" sz="2800" dirty="0"/>
            </a:br>
            <a:r>
              <a:rPr lang="cs-CZ" sz="2800" dirty="0"/>
              <a:t>Šablona: č. III/2 Inovace a zkvalitnění výuky pomocí ICT</a:t>
            </a:r>
            <a:br>
              <a:rPr lang="cs-CZ" sz="2800" dirty="0"/>
            </a:br>
            <a:r>
              <a:rPr lang="cs-CZ" sz="2800" dirty="0"/>
              <a:t/>
            </a:r>
            <a:br>
              <a:rPr lang="cs-CZ" sz="2800" dirty="0"/>
            </a:br>
            <a:r>
              <a:rPr lang="cs-CZ" sz="2800" dirty="0"/>
              <a:t>Pořadové číslo: </a:t>
            </a:r>
            <a:r>
              <a:rPr lang="cs-CZ" sz="2800" dirty="0" smtClean="0"/>
              <a:t>36</a:t>
            </a:r>
            <a:r>
              <a:rPr lang="cs-CZ" sz="2800" dirty="0"/>
              <a:t/>
            </a:r>
            <a:br>
              <a:rPr lang="cs-CZ" sz="2800" dirty="0"/>
            </a:br>
            <a:r>
              <a:rPr lang="cs-CZ" sz="2800" dirty="0"/>
              <a:t/>
            </a:r>
            <a:br>
              <a:rPr lang="cs-CZ" sz="2800" dirty="0"/>
            </a:br>
            <a:r>
              <a:rPr lang="cs-CZ" sz="2800" dirty="0"/>
              <a:t>Autor: Ošlejšková Hana</a:t>
            </a:r>
            <a:br>
              <a:rPr lang="cs-CZ" sz="2800" dirty="0"/>
            </a:br>
            <a:r>
              <a:rPr lang="cs-CZ" sz="2800" dirty="0"/>
              <a:t/>
            </a:r>
            <a:br>
              <a:rPr lang="cs-CZ" sz="2800" dirty="0"/>
            </a:br>
            <a:r>
              <a:rPr lang="cs-CZ" sz="2800" dirty="0"/>
              <a:t>Ověření ve výuce: </a:t>
            </a:r>
            <a:r>
              <a:rPr lang="cs-CZ" sz="2800" dirty="0" smtClean="0"/>
              <a:t>7. a 8. </a:t>
            </a:r>
            <a:r>
              <a:rPr lang="cs-CZ" sz="2800" dirty="0"/>
              <a:t>třída</a:t>
            </a:r>
            <a:br>
              <a:rPr lang="cs-CZ" sz="2800" dirty="0"/>
            </a:br>
            <a:r>
              <a:rPr lang="cs-CZ" sz="2800" dirty="0"/>
              <a:t/>
            </a:r>
            <a:br>
              <a:rPr lang="cs-CZ" sz="2800" dirty="0"/>
            </a:br>
            <a:r>
              <a:rPr lang="cs-CZ" sz="2800" dirty="0"/>
              <a:t>Datum </a:t>
            </a:r>
            <a:r>
              <a:rPr lang="cs-CZ" sz="2800"/>
              <a:t>ověření</a:t>
            </a:r>
            <a:r>
              <a:rPr lang="cs-CZ" sz="2800" smtClean="0"/>
              <a:t>: 30.10.2012</a:t>
            </a:r>
            <a:r>
              <a:rPr lang="cs-CZ" sz="2800" dirty="0"/>
              <a:t/>
            </a:r>
            <a:br>
              <a:rPr lang="cs-CZ" sz="2800" dirty="0"/>
            </a:br>
            <a:endParaRPr lang="cs-CZ" sz="2800" dirty="0"/>
          </a:p>
        </p:txBody>
      </p:sp>
    </p:spTree>
    <p:extLst>
      <p:ext uri="{BB962C8B-B14F-4D97-AF65-F5344CB8AC3E}">
        <p14:creationId xmlns:p14="http://schemas.microsoft.com/office/powerpoint/2010/main" val="1590695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899592" y="4005064"/>
            <a:ext cx="7315200" cy="2088232"/>
          </a:xfrm>
        </p:spPr>
        <p:txBody>
          <a:bodyPr>
            <a:normAutofit/>
          </a:bodyPr>
          <a:lstStyle/>
          <a:p>
            <a:r>
              <a:rPr lang="cs-CZ" sz="3200" b="1" u="sng" dirty="0" smtClean="0"/>
              <a:t>Klíčová slova:</a:t>
            </a:r>
            <a:br>
              <a:rPr lang="cs-CZ" sz="3200" b="1" u="sng" dirty="0" smtClean="0"/>
            </a:br>
            <a:r>
              <a:rPr lang="cs-CZ" sz="2400" dirty="0" smtClean="0"/>
              <a:t>trháky, kočka, domestikace, </a:t>
            </a:r>
            <a:r>
              <a:rPr lang="cs-CZ" sz="2400" dirty="0" err="1" smtClean="0"/>
              <a:t>chvostky</a:t>
            </a:r>
            <a:r>
              <a:rPr lang="cs-CZ" sz="2400" dirty="0" smtClean="0"/>
              <a:t>, rys, tygr, lev, ocelot, jaguár, puma, levhart, gepard, </a:t>
            </a:r>
            <a:r>
              <a:rPr lang="cs-CZ" sz="2400" dirty="0" err="1" smtClean="0"/>
              <a:t>ligr</a:t>
            </a:r>
            <a:r>
              <a:rPr lang="cs-CZ" sz="2400" dirty="0" smtClean="0"/>
              <a:t>.  </a:t>
            </a:r>
            <a:endParaRPr lang="cs-CZ" sz="3200" b="1" u="sng" dirty="0"/>
          </a:p>
        </p:txBody>
      </p:sp>
      <p:sp>
        <p:nvSpPr>
          <p:cNvPr id="3" name="Zástupný symbol pro text 2"/>
          <p:cNvSpPr>
            <a:spLocks noGrp="1"/>
          </p:cNvSpPr>
          <p:nvPr>
            <p:ph type="body" idx="1"/>
          </p:nvPr>
        </p:nvSpPr>
        <p:spPr>
          <a:xfrm>
            <a:off x="914400" y="620689"/>
            <a:ext cx="7315200" cy="2592287"/>
          </a:xfrm>
        </p:spPr>
        <p:txBody>
          <a:bodyPr>
            <a:normAutofit/>
          </a:bodyPr>
          <a:lstStyle/>
          <a:p>
            <a:r>
              <a:rPr lang="cs-CZ" sz="3200" b="1" u="sng" dirty="0" smtClean="0"/>
              <a:t>Metodika:</a:t>
            </a:r>
          </a:p>
          <a:p>
            <a:pPr marL="457200" indent="-457200">
              <a:buAutoNum type="arabicPeriod"/>
            </a:pPr>
            <a:r>
              <a:rPr lang="cs-CZ" sz="2400" dirty="0" smtClean="0"/>
              <a:t>Prohlédněte si prezentaci a vyslechněte výklad.</a:t>
            </a:r>
          </a:p>
          <a:p>
            <a:pPr marL="457200" indent="-457200">
              <a:buAutoNum type="arabicPeriod"/>
            </a:pPr>
            <a:r>
              <a:rPr lang="cs-CZ" sz="2400" dirty="0" smtClean="0"/>
              <a:t>Zodpovězte otázky.</a:t>
            </a:r>
          </a:p>
          <a:p>
            <a:pPr marL="457200" indent="-457200">
              <a:buAutoNum type="arabicPeriod"/>
            </a:pPr>
            <a:r>
              <a:rPr lang="cs-CZ" sz="2400" dirty="0" smtClean="0"/>
              <a:t>Zkontrolujte své odpovědi.</a:t>
            </a:r>
            <a:endParaRPr lang="cs-CZ" sz="2400" dirty="0"/>
          </a:p>
        </p:txBody>
      </p:sp>
    </p:spTree>
    <p:extLst>
      <p:ext uri="{BB962C8B-B14F-4D97-AF65-F5344CB8AC3E}">
        <p14:creationId xmlns:p14="http://schemas.microsoft.com/office/powerpoint/2010/main" val="31246776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2132856"/>
            <a:ext cx="7315200" cy="4178308"/>
          </a:xfrm>
        </p:spPr>
        <p:txBody>
          <a:bodyPr>
            <a:normAutofit fontScale="90000"/>
          </a:bodyPr>
          <a:lstStyle/>
          <a:p>
            <a:pPr marL="571500" indent="-571500">
              <a:buFont typeface="Courier New" pitchFamily="49" charset="0"/>
              <a:buChar char="o"/>
            </a:pPr>
            <a:r>
              <a:rPr lang="cs-CZ" sz="2800" dirty="0" smtClean="0"/>
              <a:t>Dokonale přizpůsobené k lovu.</a:t>
            </a:r>
            <a:br>
              <a:rPr lang="cs-CZ" sz="2800" dirty="0" smtClean="0"/>
            </a:br>
            <a:r>
              <a:rPr lang="cs-CZ" sz="2800" dirty="0" smtClean="0"/>
              <a:t>Masožravci, živí se hmyzem, vzácně rostlinnou stravou.</a:t>
            </a:r>
            <a:br>
              <a:rPr lang="cs-CZ" sz="2800" dirty="0" smtClean="0"/>
            </a:br>
            <a:r>
              <a:rPr lang="cs-CZ" sz="2800" dirty="0" smtClean="0"/>
              <a:t>Mají dlouhé a ostré špičáky.</a:t>
            </a:r>
            <a:br>
              <a:rPr lang="cs-CZ" sz="2800" dirty="0" smtClean="0"/>
            </a:br>
            <a:r>
              <a:rPr lang="cs-CZ" sz="2800" dirty="0" smtClean="0"/>
              <a:t>Poslední stolička přeměněna na trhák.</a:t>
            </a:r>
            <a:br>
              <a:rPr lang="cs-CZ" sz="2800" dirty="0" smtClean="0"/>
            </a:br>
            <a:r>
              <a:rPr lang="cs-CZ" sz="2800" dirty="0" smtClean="0"/>
              <a:t>Výborně vyvinuté smysly. Dobře vidí ve tmě.</a:t>
            </a:r>
            <a:br>
              <a:rPr lang="cs-CZ" sz="2800" dirty="0" smtClean="0"/>
            </a:br>
            <a:r>
              <a:rPr lang="cs-CZ" sz="2800" dirty="0" smtClean="0"/>
              <a:t>Komunikují pachem, postavením těla, zvukem, gesty.</a:t>
            </a:r>
            <a:br>
              <a:rPr lang="cs-CZ" sz="2800" dirty="0" smtClean="0"/>
            </a:br>
            <a:r>
              <a:rPr lang="cs-CZ" sz="2800" dirty="0" smtClean="0"/>
              <a:t>Dělení šelem: psovité, kočkovité, medvědovité, lasicovité a mnoho dalších čeledí.</a:t>
            </a:r>
            <a:br>
              <a:rPr lang="cs-CZ" sz="2800" dirty="0" smtClean="0"/>
            </a:br>
            <a:r>
              <a:rPr lang="cs-CZ" sz="2800" dirty="0" smtClean="0"/>
              <a:t/>
            </a:r>
            <a:br>
              <a:rPr lang="cs-CZ" sz="2800" dirty="0" smtClean="0"/>
            </a:br>
            <a:endParaRPr lang="cs-CZ" sz="2800" dirty="0"/>
          </a:p>
        </p:txBody>
      </p:sp>
      <p:sp>
        <p:nvSpPr>
          <p:cNvPr id="3" name="Zástupný symbol pro text 2"/>
          <p:cNvSpPr>
            <a:spLocks noGrp="1"/>
          </p:cNvSpPr>
          <p:nvPr>
            <p:ph type="body" idx="1"/>
          </p:nvPr>
        </p:nvSpPr>
        <p:spPr>
          <a:xfrm>
            <a:off x="914400" y="260649"/>
            <a:ext cx="7315200" cy="1368151"/>
          </a:xfrm>
        </p:spPr>
        <p:txBody>
          <a:bodyPr>
            <a:noAutofit/>
          </a:bodyPr>
          <a:lstStyle/>
          <a:p>
            <a:r>
              <a:rPr lang="cs-CZ" sz="2800" b="1" u="sng" dirty="0" smtClean="0"/>
              <a:t>CHARAKTERISTICKÉ ZNAKY ŠELEM:</a:t>
            </a:r>
            <a:endParaRPr lang="cs-CZ" sz="2800" b="1" u="sng" dirty="0"/>
          </a:p>
        </p:txBody>
      </p:sp>
    </p:spTree>
    <p:extLst>
      <p:ext uri="{BB962C8B-B14F-4D97-AF65-F5344CB8AC3E}">
        <p14:creationId xmlns:p14="http://schemas.microsoft.com/office/powerpoint/2010/main" val="3592871138"/>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u="sng" dirty="0" smtClean="0"/>
              <a:t>Šelmy kočkovité</a:t>
            </a:r>
            <a:endParaRPr lang="cs-CZ" b="1" u="sng" dirty="0"/>
          </a:p>
        </p:txBody>
      </p:sp>
    </p:spTree>
    <p:extLst>
      <p:ext uri="{BB962C8B-B14F-4D97-AF65-F5344CB8AC3E}">
        <p14:creationId xmlns:p14="http://schemas.microsoft.com/office/powerpoint/2010/main" val="422805097"/>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908721"/>
            <a:ext cx="7315200" cy="1368151"/>
          </a:xfrm>
        </p:spPr>
        <p:txBody>
          <a:bodyPr/>
          <a:lstStyle/>
          <a:p>
            <a:r>
              <a:rPr lang="cs-CZ" b="1" u="sng" dirty="0" smtClean="0"/>
              <a:t>Kočka domácí</a:t>
            </a:r>
            <a:endParaRPr lang="cs-CZ" b="1" u="sng" dirty="0"/>
          </a:p>
        </p:txBody>
      </p:sp>
      <p:sp>
        <p:nvSpPr>
          <p:cNvPr id="3" name="Zástupný symbol pro obsah 2"/>
          <p:cNvSpPr>
            <a:spLocks noGrp="1"/>
          </p:cNvSpPr>
          <p:nvPr>
            <p:ph sz="quarter" idx="13"/>
          </p:nvPr>
        </p:nvSpPr>
        <p:spPr/>
        <p:txBody>
          <a:bodyPr/>
          <a:lstStyle/>
          <a:p>
            <a:r>
              <a:rPr lang="cs-CZ" dirty="0" smtClean="0"/>
              <a:t>Masožravci.</a:t>
            </a:r>
          </a:p>
          <a:p>
            <a:r>
              <a:rPr lang="cs-CZ" dirty="0" smtClean="0"/>
              <a:t>Domestikované.</a:t>
            </a:r>
          </a:p>
          <a:p>
            <a:r>
              <a:rPr lang="cs-CZ" dirty="0" smtClean="0"/>
              <a:t>Nežijí jen v Austrálii a Antarktidě ve volné přírodě.</a:t>
            </a:r>
          </a:p>
          <a:p>
            <a:r>
              <a:rPr lang="cs-CZ" dirty="0" smtClean="0"/>
              <a:t>Využívána na lov hlodavců, kožešinu, maso, zábavu.</a:t>
            </a:r>
          </a:p>
          <a:p>
            <a:r>
              <a:rPr lang="cs-CZ" dirty="0" smtClean="0"/>
              <a:t>Uctívána ve starověkém Egyptě.</a:t>
            </a:r>
          </a:p>
          <a:p>
            <a:r>
              <a:rPr lang="cs-CZ" dirty="0" smtClean="0"/>
              <a:t>Pohlavní dvojtvárnost.</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9441" y="2708920"/>
            <a:ext cx="3624563"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016715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Kočka divoká</a:t>
            </a:r>
            <a:endParaRPr lang="cs-CZ" b="1" u="sng" dirty="0"/>
          </a:p>
        </p:txBody>
      </p:sp>
      <p:sp>
        <p:nvSpPr>
          <p:cNvPr id="3" name="Zástupný symbol pro obsah 2"/>
          <p:cNvSpPr>
            <a:spLocks noGrp="1"/>
          </p:cNvSpPr>
          <p:nvPr>
            <p:ph sz="quarter" idx="13"/>
          </p:nvPr>
        </p:nvSpPr>
        <p:spPr/>
        <p:txBody>
          <a:bodyPr/>
          <a:lstStyle/>
          <a:p>
            <a:r>
              <a:rPr lang="cs-CZ" dirty="0" smtClean="0"/>
              <a:t>Předek kočky domácí.</a:t>
            </a:r>
          </a:p>
          <a:p>
            <a:r>
              <a:rPr lang="cs-CZ" dirty="0" smtClean="0"/>
              <a:t>Žije v lesích.</a:t>
            </a:r>
          </a:p>
          <a:p>
            <a:r>
              <a:rPr lang="cs-CZ" dirty="0" smtClean="0"/>
              <a:t>Žije samotářsky.</a:t>
            </a:r>
          </a:p>
          <a:p>
            <a:r>
              <a:rPr lang="cs-CZ" dirty="0" smtClean="0"/>
              <a:t>Loví v noci.</a:t>
            </a:r>
            <a:endParaRPr lang="cs-CZ" dirty="0"/>
          </a:p>
        </p:txBody>
      </p:sp>
      <p:sp>
        <p:nvSpPr>
          <p:cNvPr id="4" name="Zástupný symbol pro obsah 3"/>
          <p:cNvSpPr>
            <a:spLocks noGrp="1"/>
          </p:cNvSpPr>
          <p:nvPr>
            <p:ph sz="quarter" idx="14"/>
          </p:nvPr>
        </p:nvSpPr>
        <p:spPr/>
        <p:txBody>
          <a:bodyPr/>
          <a:lstStyle/>
          <a:p>
            <a:endParaRPr lang="cs-CZ"/>
          </a:p>
        </p:txBody>
      </p:sp>
      <p:pic>
        <p:nvPicPr>
          <p:cNvPr id="2050" name="Picture 2" descr="http://upload.wikimedia.org/wikipedia/commons/thumb/a/ac/Felis_silvestris_Ko%C4%8Dka_divok%C3%A1_ZOO_D%C4%9B%C4%8D%C3%ADn.jpg/220px-Felis_silvestris_Ko%C4%8Dka_divok%C3%A1_ZOO_D%C4%9B%C4%8D%C3%AD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068960"/>
            <a:ext cx="3552393"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4275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Rys ostrovid</a:t>
            </a:r>
            <a:endParaRPr lang="cs-CZ" b="1" u="sng" dirty="0"/>
          </a:p>
        </p:txBody>
      </p:sp>
      <p:sp>
        <p:nvSpPr>
          <p:cNvPr id="3" name="Zástupný symbol pro obsah 2"/>
          <p:cNvSpPr>
            <a:spLocks noGrp="1"/>
          </p:cNvSpPr>
          <p:nvPr>
            <p:ph sz="quarter" idx="13"/>
          </p:nvPr>
        </p:nvSpPr>
        <p:spPr/>
        <p:txBody>
          <a:bodyPr/>
          <a:lstStyle/>
          <a:p>
            <a:r>
              <a:rPr lang="cs-CZ" dirty="0" smtClean="0"/>
              <a:t>Žije i v lesích ČR, chráněný.</a:t>
            </a:r>
          </a:p>
          <a:p>
            <a:r>
              <a:rPr lang="cs-CZ" dirty="0" smtClean="0"/>
              <a:t>Váží kolem 30 kg.</a:t>
            </a:r>
          </a:p>
          <a:p>
            <a:r>
              <a:rPr lang="cs-CZ" dirty="0" smtClean="0"/>
              <a:t>Na konci uší má tzv. </a:t>
            </a:r>
            <a:r>
              <a:rPr lang="cs-CZ" dirty="0" err="1" smtClean="0"/>
              <a:t>chvostky</a:t>
            </a:r>
            <a:r>
              <a:rPr lang="cs-CZ" dirty="0" smtClean="0"/>
              <a:t>.</a:t>
            </a:r>
          </a:p>
          <a:p>
            <a:r>
              <a:rPr lang="cs-CZ" dirty="0" smtClean="0"/>
              <a:t>Přes den odpočívá, večer loví především spárkatou zvěř.</a:t>
            </a:r>
          </a:p>
          <a:p>
            <a:r>
              <a:rPr lang="cs-CZ" dirty="0" smtClean="0"/>
              <a:t>Ohrožen pytláctvím.</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2304" y="2492896"/>
            <a:ext cx="2626286"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6258965"/>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692696"/>
            <a:ext cx="7315200" cy="1646076"/>
          </a:xfrm>
        </p:spPr>
        <p:txBody>
          <a:bodyPr/>
          <a:lstStyle/>
          <a:p>
            <a:r>
              <a:rPr lang="cs-CZ" b="1" u="sng" dirty="0" smtClean="0"/>
              <a:t>Tygr sibiřský</a:t>
            </a:r>
            <a:endParaRPr lang="cs-CZ" b="1" u="sng" dirty="0"/>
          </a:p>
        </p:txBody>
      </p:sp>
      <p:sp>
        <p:nvSpPr>
          <p:cNvPr id="3" name="Zástupný symbol pro obsah 2"/>
          <p:cNvSpPr>
            <a:spLocks noGrp="1"/>
          </p:cNvSpPr>
          <p:nvPr>
            <p:ph sz="quarter" idx="13"/>
          </p:nvPr>
        </p:nvSpPr>
        <p:spPr/>
        <p:txBody>
          <a:bodyPr/>
          <a:lstStyle/>
          <a:p>
            <a:pPr algn="just"/>
            <a:r>
              <a:rPr lang="cs-CZ" dirty="0" smtClean="0"/>
              <a:t>Žije na území Ruska, Číny, Koreje.</a:t>
            </a:r>
          </a:p>
          <a:p>
            <a:pPr algn="just"/>
            <a:r>
              <a:rPr lang="cs-CZ" dirty="0" smtClean="0"/>
              <a:t>Váží až 300 kg.</a:t>
            </a:r>
          </a:p>
          <a:p>
            <a:pPr algn="just"/>
            <a:r>
              <a:rPr lang="cs-CZ" dirty="0" smtClean="0"/>
              <a:t>Doupě mají v jeskyni nebo pod vývraty stromů.</a:t>
            </a:r>
          </a:p>
          <a:p>
            <a:pPr algn="just"/>
            <a:r>
              <a:rPr lang="cs-CZ" dirty="0" smtClean="0"/>
              <a:t>Přizpůsobeni chladnému prostředí.</a:t>
            </a:r>
          </a:p>
          <a:p>
            <a:pPr algn="just"/>
            <a:r>
              <a:rPr lang="cs-CZ" dirty="0" smtClean="0"/>
              <a:t>Rodí 2-3 mláďata.</a:t>
            </a:r>
          </a:p>
          <a:p>
            <a:pPr algn="just"/>
            <a:r>
              <a:rPr lang="cs-CZ" dirty="0" smtClean="0"/>
              <a:t>Živí se jeleny, prasaty, zajíci apod.</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068960"/>
            <a:ext cx="3690863"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2083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836713"/>
            <a:ext cx="7315200" cy="1296143"/>
          </a:xfrm>
        </p:spPr>
        <p:txBody>
          <a:bodyPr/>
          <a:lstStyle/>
          <a:p>
            <a:r>
              <a:rPr lang="cs-CZ" b="1" u="sng" dirty="0" smtClean="0"/>
              <a:t>Lev pustinný</a:t>
            </a:r>
            <a:endParaRPr lang="cs-CZ" b="1" u="sng" dirty="0"/>
          </a:p>
        </p:txBody>
      </p:sp>
      <p:sp>
        <p:nvSpPr>
          <p:cNvPr id="3" name="Zástupný symbol pro obsah 2"/>
          <p:cNvSpPr>
            <a:spLocks noGrp="1"/>
          </p:cNvSpPr>
          <p:nvPr>
            <p:ph sz="quarter" idx="13"/>
          </p:nvPr>
        </p:nvSpPr>
        <p:spPr/>
        <p:txBody>
          <a:bodyPr/>
          <a:lstStyle/>
          <a:p>
            <a:r>
              <a:rPr lang="cs-CZ" dirty="0" smtClean="0"/>
              <a:t>Pohlavní dvojtvárnost.</a:t>
            </a:r>
          </a:p>
          <a:p>
            <a:r>
              <a:rPr lang="cs-CZ" dirty="0" smtClean="0"/>
              <a:t>Žije v Africe a Indii.</a:t>
            </a:r>
          </a:p>
          <a:p>
            <a:r>
              <a:rPr lang="cs-CZ" dirty="0" smtClean="0"/>
              <a:t>Žijí ve smečkách.</a:t>
            </a:r>
          </a:p>
          <a:p>
            <a:r>
              <a:rPr lang="cs-CZ" dirty="0" smtClean="0"/>
              <a:t>Většinu času odpočívají.</a:t>
            </a:r>
          </a:p>
          <a:p>
            <a:r>
              <a:rPr lang="cs-CZ" dirty="0" smtClean="0"/>
              <a:t>Masožravci.</a:t>
            </a:r>
          </a:p>
          <a:p>
            <a:r>
              <a:rPr lang="cs-CZ" dirty="0" smtClean="0"/>
              <a:t>Zřídka se vyskytují albíni.</a:t>
            </a:r>
          </a:p>
          <a:p>
            <a:r>
              <a:rPr lang="cs-CZ" dirty="0" smtClean="0"/>
              <a:t>Běžně neútočí na člověka.</a:t>
            </a:r>
          </a:p>
          <a:p>
            <a:r>
              <a:rPr lang="cs-CZ" dirty="0" smtClean="0"/>
              <a:t>Křížením lva a samice tygra vznikne </a:t>
            </a:r>
            <a:r>
              <a:rPr lang="cs-CZ" dirty="0" err="1" smtClean="0"/>
              <a:t>ligr</a:t>
            </a:r>
            <a:r>
              <a:rPr lang="cs-CZ" dirty="0" smtClean="0"/>
              <a:t> – velmi velké zvíře.</a:t>
            </a:r>
            <a:endParaRPr lang="cs-CZ" dirty="0"/>
          </a:p>
        </p:txBody>
      </p:sp>
      <p:sp>
        <p:nvSpPr>
          <p:cNvPr id="4" name="Zástupný symbol pro obsah 3"/>
          <p:cNvSpPr>
            <a:spLocks noGrp="1"/>
          </p:cNvSpPr>
          <p:nvPr>
            <p:ph sz="quarter" idx="14"/>
          </p:nvPr>
        </p:nvSpPr>
        <p:spPr/>
        <p:txBody>
          <a:bodyPr/>
          <a:lstStyle/>
          <a:p>
            <a:endParaRPr lang="cs-CZ"/>
          </a:p>
        </p:txBody>
      </p:sp>
      <p:pic>
        <p:nvPicPr>
          <p:cNvPr id="5122" name="Picture 2" descr="http://upload.wikimedia.org/wikipedia/commons/thumb/7/73/Lion_waiting_in_Namibia.jpg/258px-Lion_waiting_in_Namib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284984"/>
            <a:ext cx="3384376" cy="2544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138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u="sng" dirty="0" err="1" smtClean="0"/>
              <a:t>Liger</a:t>
            </a:r>
            <a:r>
              <a:rPr lang="cs-CZ" u="sng" dirty="0" smtClean="0"/>
              <a:t> (</a:t>
            </a:r>
            <a:r>
              <a:rPr lang="cs-CZ" u="sng" dirty="0" err="1" smtClean="0"/>
              <a:t>ligr</a:t>
            </a:r>
            <a:r>
              <a:rPr lang="cs-CZ" u="sng" dirty="0" smtClean="0"/>
              <a:t>)</a:t>
            </a:r>
            <a:endParaRPr lang="cs-CZ" u="sng" dirty="0"/>
          </a:p>
        </p:txBody>
      </p:sp>
      <p:sp>
        <p:nvSpPr>
          <p:cNvPr id="3" name="Zástupný symbol pro obsah 2"/>
          <p:cNvSpPr>
            <a:spLocks noGrp="1"/>
          </p:cNvSpPr>
          <p:nvPr>
            <p:ph idx="1"/>
          </p:nvPr>
        </p:nvSpPr>
        <p:spPr/>
        <p:txBody>
          <a:bodyPr/>
          <a:lstStyle/>
          <a:p>
            <a:endParaRPr lang="cs-CZ" dirty="0"/>
          </a:p>
        </p:txBody>
      </p:sp>
      <p:sp>
        <p:nvSpPr>
          <p:cNvPr id="4" name="Zástupný symbol pro text 3"/>
          <p:cNvSpPr>
            <a:spLocks noGrp="1"/>
          </p:cNvSpPr>
          <p:nvPr>
            <p:ph type="body" sz="half" idx="2"/>
          </p:nvPr>
        </p:nvSpPr>
        <p:spPr/>
        <p:txBody>
          <a:bodyPr/>
          <a:lstStyle/>
          <a:p>
            <a:pPr marL="285750" indent="-285750">
              <a:buFontTx/>
              <a:buChar char="-"/>
            </a:pPr>
            <a:r>
              <a:rPr lang="cs-CZ" dirty="0" smtClean="0"/>
              <a:t>Kříženec mezi samcem lva a samicí tygra.</a:t>
            </a:r>
          </a:p>
          <a:p>
            <a:pPr marL="285750" indent="-285750">
              <a:buFontTx/>
              <a:buChar char="-"/>
            </a:pPr>
            <a:r>
              <a:rPr lang="cs-CZ" dirty="0" smtClean="0"/>
              <a:t>Největší šelma.</a:t>
            </a:r>
          </a:p>
          <a:p>
            <a:pPr marL="285750" indent="-285750">
              <a:buFontTx/>
              <a:buChar char="-"/>
            </a:pPr>
            <a:r>
              <a:rPr lang="cs-CZ" dirty="0" smtClean="0"/>
              <a:t>Kříženec </a:t>
            </a:r>
            <a:r>
              <a:rPr lang="cs-CZ" dirty="0"/>
              <a:t>mezi samcem tygra </a:t>
            </a:r>
            <a:r>
              <a:rPr lang="cs-CZ" dirty="0" smtClean="0"/>
              <a:t> </a:t>
            </a:r>
          </a:p>
          <a:p>
            <a:r>
              <a:rPr lang="cs-CZ" dirty="0"/>
              <a:t> </a:t>
            </a:r>
            <a:r>
              <a:rPr lang="cs-CZ" dirty="0" smtClean="0"/>
              <a:t>     samicí </a:t>
            </a:r>
            <a:r>
              <a:rPr lang="cs-CZ" dirty="0"/>
              <a:t>lva = tigon. Tigon je </a:t>
            </a:r>
            <a:r>
              <a:rPr lang="cs-CZ" dirty="0" smtClean="0"/>
              <a:t>   </a:t>
            </a:r>
          </a:p>
          <a:p>
            <a:r>
              <a:rPr lang="cs-CZ" dirty="0"/>
              <a:t> </a:t>
            </a:r>
            <a:r>
              <a:rPr lang="cs-CZ" dirty="0" smtClean="0"/>
              <a:t>     menší.</a:t>
            </a:r>
            <a:endParaRPr lang="cs-CZ" dirty="0"/>
          </a:p>
          <a:p>
            <a:pPr marL="285750" indent="-285750">
              <a:buFontTx/>
              <a:buChar char="-"/>
            </a:pPr>
            <a:r>
              <a:rPr lang="cs-CZ" dirty="0" smtClean="0"/>
              <a:t>Kříženec </a:t>
            </a:r>
            <a:r>
              <a:rPr lang="cs-CZ" dirty="0"/>
              <a:t>mezi samcem lva </a:t>
            </a:r>
            <a:r>
              <a:rPr lang="cs-CZ" dirty="0" smtClean="0"/>
              <a:t>a</a:t>
            </a:r>
          </a:p>
          <a:p>
            <a:r>
              <a:rPr lang="cs-CZ" dirty="0"/>
              <a:t> </a:t>
            </a:r>
            <a:r>
              <a:rPr lang="cs-CZ" dirty="0" smtClean="0"/>
              <a:t>     samicí </a:t>
            </a:r>
            <a:r>
              <a:rPr lang="cs-CZ" dirty="0" err="1"/>
              <a:t>ligera</a:t>
            </a:r>
            <a:r>
              <a:rPr lang="cs-CZ" dirty="0"/>
              <a:t> se nazývá </a:t>
            </a:r>
            <a:r>
              <a:rPr lang="cs-CZ" dirty="0" err="1" smtClean="0"/>
              <a:t>liliger</a:t>
            </a:r>
            <a:r>
              <a:rPr lang="cs-CZ" smtClean="0"/>
              <a:t>.</a:t>
            </a:r>
            <a:endParaRPr lang="cs-CZ" dirty="0"/>
          </a:p>
          <a:p>
            <a:pPr marL="285750" indent="-285750">
              <a:buFontTx/>
              <a:buChar char="-"/>
            </a:pP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2505074"/>
            <a:ext cx="4469085" cy="3360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017503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Ocelot stromový</a:t>
            </a:r>
            <a:endParaRPr lang="cs-CZ" b="1" u="sng" dirty="0"/>
          </a:p>
        </p:txBody>
      </p:sp>
      <p:sp>
        <p:nvSpPr>
          <p:cNvPr id="3" name="Zástupný symbol pro obsah 2"/>
          <p:cNvSpPr>
            <a:spLocks noGrp="1"/>
          </p:cNvSpPr>
          <p:nvPr>
            <p:ph sz="quarter" idx="13"/>
          </p:nvPr>
        </p:nvSpPr>
        <p:spPr/>
        <p:txBody>
          <a:bodyPr/>
          <a:lstStyle/>
          <a:p>
            <a:r>
              <a:rPr lang="cs-CZ" dirty="0" smtClean="0"/>
              <a:t>Noční tvor.</a:t>
            </a:r>
          </a:p>
          <a:p>
            <a:r>
              <a:rPr lang="cs-CZ" dirty="0" smtClean="0"/>
              <a:t>Loví obratlovce.</a:t>
            </a:r>
          </a:p>
          <a:p>
            <a:r>
              <a:rPr lang="cs-CZ" dirty="0" smtClean="0"/>
              <a:t>Plemennou knihu mají v ZOO v Praze.</a:t>
            </a:r>
          </a:p>
          <a:p>
            <a:r>
              <a:rPr lang="cs-CZ" dirty="0" smtClean="0"/>
              <a:t>Delší ale lehčí než kočka.</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132856"/>
            <a:ext cx="245745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7" y="4437112"/>
            <a:ext cx="1512168" cy="1890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93614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Jaguár americký</a:t>
            </a:r>
            <a:endParaRPr lang="cs-CZ" b="1" u="sng" dirty="0"/>
          </a:p>
        </p:txBody>
      </p:sp>
      <p:sp>
        <p:nvSpPr>
          <p:cNvPr id="3" name="Zástupný symbol pro obsah 2"/>
          <p:cNvSpPr>
            <a:spLocks noGrp="1"/>
          </p:cNvSpPr>
          <p:nvPr>
            <p:ph sz="quarter" idx="13"/>
          </p:nvPr>
        </p:nvSpPr>
        <p:spPr/>
        <p:txBody>
          <a:bodyPr/>
          <a:lstStyle/>
          <a:p>
            <a:r>
              <a:rPr lang="cs-CZ" dirty="0" smtClean="0"/>
              <a:t>Žije v Americe.</a:t>
            </a:r>
          </a:p>
          <a:p>
            <a:r>
              <a:rPr lang="cs-CZ" dirty="0" smtClean="0"/>
              <a:t>Samotář.</a:t>
            </a:r>
          </a:p>
          <a:p>
            <a:r>
              <a:rPr lang="cs-CZ" dirty="0" smtClean="0"/>
              <a:t>Ohrožený druh.</a:t>
            </a:r>
          </a:p>
          <a:p>
            <a:r>
              <a:rPr lang="cs-CZ" dirty="0" smtClean="0"/>
              <a:t>Má velkou hlavu a silné čelisti.</a:t>
            </a:r>
          </a:p>
          <a:p>
            <a:r>
              <a:rPr lang="cs-CZ" dirty="0" smtClean="0"/>
              <a:t>Při černém zbarvení mluvíme o „černém panterovi“.</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933056"/>
            <a:ext cx="3372720" cy="2256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8530" y="1844824"/>
            <a:ext cx="1697737" cy="181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8977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Puma americká</a:t>
            </a:r>
            <a:endParaRPr lang="cs-CZ" b="1" u="sng" dirty="0"/>
          </a:p>
        </p:txBody>
      </p:sp>
      <p:sp>
        <p:nvSpPr>
          <p:cNvPr id="3" name="Zástupný symbol pro obsah 2"/>
          <p:cNvSpPr>
            <a:spLocks noGrp="1"/>
          </p:cNvSpPr>
          <p:nvPr>
            <p:ph sz="quarter" idx="13"/>
          </p:nvPr>
        </p:nvSpPr>
        <p:spPr/>
        <p:txBody>
          <a:bodyPr/>
          <a:lstStyle/>
          <a:p>
            <a:r>
              <a:rPr lang="cs-CZ" dirty="0" smtClean="0"/>
              <a:t>Největší šelma Severní Ameriky.</a:t>
            </a:r>
          </a:p>
          <a:p>
            <a:r>
              <a:rPr lang="cs-CZ" dirty="0" smtClean="0"/>
              <a:t>Výborně šplhají a plavou.</a:t>
            </a:r>
          </a:p>
          <a:p>
            <a:r>
              <a:rPr lang="cs-CZ" dirty="0" smtClean="0"/>
              <a:t>Loví kopytníky, malé živočichy i hmyz.</a:t>
            </a:r>
          </a:p>
          <a:p>
            <a:r>
              <a:rPr lang="cs-CZ" dirty="0" smtClean="0"/>
              <a:t>Dají se ochočit.</a:t>
            </a:r>
          </a:p>
          <a:p>
            <a:r>
              <a:rPr lang="cs-CZ" dirty="0" smtClean="0"/>
              <a:t>Značí si své teritorium.</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780928"/>
            <a:ext cx="2808312" cy="3510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8" y="1934744"/>
            <a:ext cx="1296144" cy="1678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22545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908721"/>
            <a:ext cx="7315200" cy="1512167"/>
          </a:xfrm>
        </p:spPr>
        <p:txBody>
          <a:bodyPr/>
          <a:lstStyle/>
          <a:p>
            <a:r>
              <a:rPr lang="cs-CZ" b="1" u="sng" dirty="0" smtClean="0"/>
              <a:t>Levhart skvrnitý</a:t>
            </a:r>
            <a:endParaRPr lang="cs-CZ" b="1" u="sng" dirty="0"/>
          </a:p>
        </p:txBody>
      </p:sp>
      <p:sp>
        <p:nvSpPr>
          <p:cNvPr id="3" name="Zástupný symbol pro obsah 2"/>
          <p:cNvSpPr>
            <a:spLocks noGrp="1"/>
          </p:cNvSpPr>
          <p:nvPr>
            <p:ph sz="quarter" idx="13"/>
          </p:nvPr>
        </p:nvSpPr>
        <p:spPr/>
        <p:txBody>
          <a:bodyPr/>
          <a:lstStyle/>
          <a:p>
            <a:r>
              <a:rPr lang="cs-CZ" dirty="0" smtClean="0"/>
              <a:t>Žije v Africe a Asii.</a:t>
            </a:r>
          </a:p>
          <a:p>
            <a:r>
              <a:rPr lang="cs-CZ" dirty="0" smtClean="0"/>
              <a:t>Žije i kořist jí v korunách stromů.</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212976"/>
            <a:ext cx="3639002"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4714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1628800"/>
            <a:ext cx="7315200" cy="864096"/>
          </a:xfrm>
        </p:spPr>
        <p:txBody>
          <a:bodyPr/>
          <a:lstStyle/>
          <a:p>
            <a:r>
              <a:rPr lang="cs-CZ" b="1" u="sng" dirty="0" smtClean="0"/>
              <a:t>Gepard štíhlý</a:t>
            </a:r>
            <a:endParaRPr lang="cs-CZ" b="1" u="sng" dirty="0"/>
          </a:p>
        </p:txBody>
      </p:sp>
      <p:sp>
        <p:nvSpPr>
          <p:cNvPr id="3" name="Zástupný symbol pro obsah 2"/>
          <p:cNvSpPr>
            <a:spLocks noGrp="1"/>
          </p:cNvSpPr>
          <p:nvPr>
            <p:ph sz="quarter" idx="13"/>
          </p:nvPr>
        </p:nvSpPr>
        <p:spPr/>
        <p:txBody>
          <a:bodyPr/>
          <a:lstStyle/>
          <a:p>
            <a:r>
              <a:rPr lang="cs-CZ" dirty="0" smtClean="0"/>
              <a:t>Nejrychlejší suchozemské  zvíře (krátkodobě přes 100 km/h).</a:t>
            </a:r>
          </a:p>
          <a:p>
            <a:r>
              <a:rPr lang="cs-CZ" dirty="0" smtClean="0"/>
              <a:t>Nemá úplně zatažitelné drápy.</a:t>
            </a:r>
          </a:p>
          <a:p>
            <a:r>
              <a:rPr lang="cs-CZ" dirty="0" smtClean="0"/>
              <a:t>Loví kopytníky.</a:t>
            </a:r>
          </a:p>
          <a:p>
            <a:r>
              <a:rPr lang="cs-CZ" dirty="0" smtClean="0"/>
              <a:t>Snadno se ochočí (ve starém Egyptě chováni pro lov gazel).</a:t>
            </a:r>
            <a:endParaRPr lang="cs-CZ" dirty="0"/>
          </a:p>
        </p:txBody>
      </p:sp>
      <p:sp>
        <p:nvSpPr>
          <p:cNvPr id="4" name="Zástupný symbol pro obsah 3"/>
          <p:cNvSpPr>
            <a:spLocks noGrp="1"/>
          </p:cNvSpPr>
          <p:nvPr>
            <p:ph sz="quarter" idx="14"/>
          </p:nvPr>
        </p:nvSpPr>
        <p:spPr/>
        <p:txBody>
          <a:bodyPr/>
          <a:lstStyle/>
          <a:p>
            <a:endParaRPr lang="cs-CZ"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429000"/>
            <a:ext cx="360040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2125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55576" y="1484784"/>
            <a:ext cx="7315200" cy="4968552"/>
          </a:xfrm>
        </p:spPr>
        <p:txBody>
          <a:bodyPr>
            <a:normAutofit/>
          </a:bodyPr>
          <a:lstStyle/>
          <a:p>
            <a:r>
              <a:rPr lang="cs-CZ" sz="2000" dirty="0" smtClean="0"/>
              <a:t/>
            </a:r>
            <a:br>
              <a:rPr lang="cs-CZ" sz="2000" dirty="0" smtClean="0"/>
            </a:br>
            <a:r>
              <a:rPr lang="cs-CZ" sz="2000" dirty="0" smtClean="0"/>
              <a:t>1. Vyjmenujte 7 kočkovitých šelem.</a:t>
            </a:r>
            <a:br>
              <a:rPr lang="cs-CZ" sz="2000" dirty="0" smtClean="0"/>
            </a:br>
            <a:r>
              <a:rPr lang="cs-CZ" sz="2000" dirty="0" smtClean="0"/>
              <a:t>2. Jak se nazývá nejrychlejší suchozemský živočich?</a:t>
            </a:r>
            <a:br>
              <a:rPr lang="cs-CZ" sz="2000" dirty="0" smtClean="0"/>
            </a:br>
            <a:r>
              <a:rPr lang="cs-CZ" sz="2000" dirty="0" smtClean="0"/>
              <a:t>3. Z čeho byla vyšlechtěna kočka domácí</a:t>
            </a:r>
            <a:br>
              <a:rPr lang="cs-CZ" sz="2000" dirty="0" smtClean="0"/>
            </a:br>
            <a:r>
              <a:rPr lang="cs-CZ" sz="2000" dirty="0" smtClean="0"/>
              <a:t>4. Podle čeho poznáš ryse ostrovida?</a:t>
            </a:r>
            <a:br>
              <a:rPr lang="cs-CZ" sz="2000" dirty="0" smtClean="0"/>
            </a:br>
            <a:r>
              <a:rPr lang="cs-CZ" sz="2000" dirty="0" smtClean="0"/>
              <a:t>5. Žije rys ostrovid na našem území?</a:t>
            </a:r>
            <a:br>
              <a:rPr lang="cs-CZ" sz="2000" dirty="0" smtClean="0"/>
            </a:br>
            <a:r>
              <a:rPr lang="cs-CZ" sz="2000" dirty="0" smtClean="0"/>
              <a:t>6. Vyjmenuj aspoň 3 kočkovité šelmy žijící na území Ameriky.</a:t>
            </a:r>
            <a:br>
              <a:rPr lang="cs-CZ" sz="2000" dirty="0" smtClean="0"/>
            </a:br>
            <a:r>
              <a:rPr lang="cs-CZ" sz="2000" dirty="0" smtClean="0"/>
              <a:t>7. Vyjmenuj aspoň 2 kočkovité šelmy žijící v Africe.</a:t>
            </a:r>
            <a:br>
              <a:rPr lang="cs-CZ" sz="2000" dirty="0" smtClean="0"/>
            </a:br>
            <a:r>
              <a:rPr lang="cs-CZ" sz="2000" dirty="0" smtClean="0"/>
              <a:t>8. Kterému živočichovi se říká „černý panter“?</a:t>
            </a:r>
            <a:br>
              <a:rPr lang="cs-CZ" sz="2000" dirty="0" smtClean="0"/>
            </a:br>
            <a:r>
              <a:rPr lang="cs-CZ" sz="2000" dirty="0" smtClean="0"/>
              <a:t>9. Která velká kočkovitá šelma žije na území Asie?</a:t>
            </a:r>
            <a:br>
              <a:rPr lang="cs-CZ" sz="2000" dirty="0" smtClean="0"/>
            </a:br>
            <a:r>
              <a:rPr lang="cs-CZ" sz="2000" dirty="0" smtClean="0"/>
              <a:t>10. Která kočkovitá šelma byla uctívána ve starém Egyptě?</a:t>
            </a:r>
            <a:br>
              <a:rPr lang="cs-CZ" sz="2000" dirty="0" smtClean="0"/>
            </a:br>
            <a:endParaRPr lang="cs-CZ" sz="2000" dirty="0"/>
          </a:p>
        </p:txBody>
      </p:sp>
      <p:sp>
        <p:nvSpPr>
          <p:cNvPr id="3" name="Zástupný symbol pro text 2"/>
          <p:cNvSpPr>
            <a:spLocks noGrp="1"/>
          </p:cNvSpPr>
          <p:nvPr>
            <p:ph type="body" idx="1"/>
          </p:nvPr>
        </p:nvSpPr>
        <p:spPr>
          <a:xfrm>
            <a:off x="914400" y="620689"/>
            <a:ext cx="7315200" cy="720079"/>
          </a:xfrm>
        </p:spPr>
        <p:txBody>
          <a:bodyPr>
            <a:normAutofit/>
          </a:bodyPr>
          <a:lstStyle/>
          <a:p>
            <a:r>
              <a:rPr lang="cs-CZ" sz="2400" b="1" u="sng" dirty="0" smtClean="0"/>
              <a:t>Otázky:</a:t>
            </a:r>
            <a:endParaRPr lang="cs-CZ" sz="2400" b="1" u="sng" dirty="0"/>
          </a:p>
        </p:txBody>
      </p:sp>
    </p:spTree>
    <p:extLst>
      <p:ext uri="{BB962C8B-B14F-4D97-AF65-F5344CB8AC3E}">
        <p14:creationId xmlns:p14="http://schemas.microsoft.com/office/powerpoint/2010/main" val="8514163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1700808"/>
            <a:ext cx="7315200" cy="4610356"/>
          </a:xfrm>
        </p:spPr>
        <p:txBody>
          <a:bodyPr>
            <a:normAutofit fontScale="90000"/>
          </a:bodyPr>
          <a:lstStyle/>
          <a:p>
            <a:r>
              <a:rPr lang="cs-CZ" sz="2000" smtClean="0"/>
              <a:t/>
            </a:r>
            <a:br>
              <a:rPr lang="cs-CZ" sz="2000" smtClean="0"/>
            </a:br>
            <a:r>
              <a:rPr lang="cs-CZ" sz="2000" smtClean="0"/>
              <a:t>1</a:t>
            </a:r>
            <a:r>
              <a:rPr lang="cs-CZ" sz="2000" dirty="0" smtClean="0"/>
              <a:t>. Kočka domácí, kočka divoká, rys ostrovid, tygr sibiřský,   gepard štíhlý, levhart skvrnitý, puma americká, jaguár americký, ocelot stromový, lev pustinný.</a:t>
            </a:r>
            <a:br>
              <a:rPr lang="cs-CZ" sz="2000" dirty="0" smtClean="0"/>
            </a:br>
            <a:r>
              <a:rPr lang="cs-CZ" sz="2000" dirty="0" smtClean="0"/>
              <a:t>2. Gepard štíhlý.</a:t>
            </a:r>
            <a:br>
              <a:rPr lang="cs-CZ" sz="2000" dirty="0" smtClean="0"/>
            </a:br>
            <a:r>
              <a:rPr lang="cs-CZ" sz="2000" dirty="0" smtClean="0"/>
              <a:t>3. Kočky divoké.</a:t>
            </a:r>
            <a:br>
              <a:rPr lang="cs-CZ" sz="2000" dirty="0" smtClean="0"/>
            </a:br>
            <a:r>
              <a:rPr lang="cs-CZ" sz="2000" dirty="0" smtClean="0"/>
              <a:t>4. Podle </a:t>
            </a:r>
            <a:r>
              <a:rPr lang="cs-CZ" sz="2000" dirty="0" err="1" smtClean="0"/>
              <a:t>chvostků</a:t>
            </a:r>
            <a:r>
              <a:rPr lang="cs-CZ" sz="2000" dirty="0" smtClean="0"/>
              <a:t> na uších.</a:t>
            </a:r>
            <a:br>
              <a:rPr lang="cs-CZ" sz="2000" dirty="0" smtClean="0"/>
            </a:br>
            <a:r>
              <a:rPr lang="cs-CZ" sz="2000" dirty="0" smtClean="0"/>
              <a:t>5. Ano.</a:t>
            </a:r>
            <a:br>
              <a:rPr lang="cs-CZ" sz="2000" dirty="0" smtClean="0"/>
            </a:br>
            <a:r>
              <a:rPr lang="cs-CZ" sz="2000" dirty="0" smtClean="0"/>
              <a:t>6. Puma americká, jaguár americký, ocelot stromový.</a:t>
            </a:r>
            <a:br>
              <a:rPr lang="cs-CZ" sz="2000" dirty="0" smtClean="0"/>
            </a:br>
            <a:r>
              <a:rPr lang="cs-CZ" sz="2000" dirty="0" smtClean="0"/>
              <a:t>7. Gepard štíhlý, lev pustinný.</a:t>
            </a:r>
            <a:br>
              <a:rPr lang="cs-CZ" sz="2000" dirty="0" smtClean="0"/>
            </a:br>
            <a:r>
              <a:rPr lang="cs-CZ" sz="2000" dirty="0" smtClean="0"/>
              <a:t>8. Černě zbarvenému jaguáru americkému.</a:t>
            </a:r>
            <a:br>
              <a:rPr lang="cs-CZ" sz="2000" dirty="0" smtClean="0"/>
            </a:br>
            <a:r>
              <a:rPr lang="cs-CZ" sz="2000" dirty="0" smtClean="0"/>
              <a:t>9. Tygr sibiřský.</a:t>
            </a:r>
            <a:br>
              <a:rPr lang="cs-CZ" sz="2000" dirty="0" smtClean="0"/>
            </a:br>
            <a:r>
              <a:rPr lang="cs-CZ" sz="2000" dirty="0" smtClean="0"/>
              <a:t>10. Kočka domácí.</a:t>
            </a:r>
            <a:br>
              <a:rPr lang="cs-CZ" sz="2000" dirty="0" smtClean="0"/>
            </a:br>
            <a:r>
              <a:rPr lang="cs-CZ" sz="2000" dirty="0"/>
              <a:t/>
            </a:r>
            <a:br>
              <a:rPr lang="cs-CZ" sz="2000" dirty="0"/>
            </a:br>
            <a:r>
              <a:rPr lang="cs-CZ" sz="2000" dirty="0" smtClean="0"/>
              <a:t/>
            </a:r>
            <a:br>
              <a:rPr lang="cs-CZ" sz="2000" dirty="0" smtClean="0"/>
            </a:br>
            <a:endParaRPr lang="cs-CZ" sz="2000" dirty="0"/>
          </a:p>
        </p:txBody>
      </p:sp>
      <p:sp>
        <p:nvSpPr>
          <p:cNvPr id="3" name="Zástupný symbol pro text 2"/>
          <p:cNvSpPr>
            <a:spLocks noGrp="1"/>
          </p:cNvSpPr>
          <p:nvPr>
            <p:ph type="body" idx="1"/>
          </p:nvPr>
        </p:nvSpPr>
        <p:spPr>
          <a:xfrm>
            <a:off x="914400" y="836713"/>
            <a:ext cx="7315200" cy="720079"/>
          </a:xfrm>
        </p:spPr>
        <p:txBody>
          <a:bodyPr>
            <a:normAutofit/>
          </a:bodyPr>
          <a:lstStyle/>
          <a:p>
            <a:r>
              <a:rPr lang="cs-CZ" sz="2400" b="1" u="sng" dirty="0" smtClean="0"/>
              <a:t>Odpovědi:</a:t>
            </a:r>
            <a:endParaRPr lang="cs-CZ" sz="2400" b="1" u="sng" dirty="0"/>
          </a:p>
        </p:txBody>
      </p:sp>
    </p:spTree>
    <p:extLst>
      <p:ext uri="{BB962C8B-B14F-4D97-AF65-F5344CB8AC3E}">
        <p14:creationId xmlns:p14="http://schemas.microsoft.com/office/powerpoint/2010/main" val="4918661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116632"/>
            <a:ext cx="7315200" cy="6741368"/>
          </a:xfrm>
        </p:spPr>
        <p:txBody>
          <a:bodyPr>
            <a:normAutofit fontScale="90000"/>
          </a:bodyPr>
          <a:lstStyle/>
          <a:p>
            <a:r>
              <a:rPr lang="cs-CZ" sz="2400" b="1" u="sng" dirty="0"/>
              <a:t>Zdroje:</a:t>
            </a:r>
            <a:br>
              <a:rPr lang="cs-CZ" sz="2400" b="1" u="sng" dirty="0"/>
            </a:br>
            <a:r>
              <a:rPr lang="cs-CZ" sz="2000" b="1" u="sng" dirty="0">
                <a:hlinkClick r:id="rId2"/>
              </a:rPr>
              <a:t>http://</a:t>
            </a:r>
            <a:r>
              <a:rPr lang="cs-CZ" sz="2000" b="1" u="sng" dirty="0" smtClean="0">
                <a:hlinkClick r:id="rId2"/>
              </a:rPr>
              <a:t>upload.wikimedia.org/wikipedia/commons/thumb/5/58/Collage_of_Six_Cats-01.jpg/300px-Collage_of_Six_Cats-01.jpg</a:t>
            </a:r>
            <a:r>
              <a:rPr lang="cs-CZ" sz="2000" b="1" u="sng" dirty="0"/>
              <a:t/>
            </a:r>
            <a:br>
              <a:rPr lang="cs-CZ" sz="2000" b="1" u="sng" dirty="0"/>
            </a:br>
            <a:r>
              <a:rPr lang="cs-CZ" sz="2000" b="1" u="sng" dirty="0">
                <a:hlinkClick r:id="rId3"/>
              </a:rPr>
              <a:t>http://</a:t>
            </a:r>
            <a:r>
              <a:rPr lang="cs-CZ" sz="2000" b="1" u="sng" dirty="0" smtClean="0">
                <a:hlinkClick r:id="rId3"/>
              </a:rPr>
              <a:t>upload.wikimedia.org/wikipedia/commons/thumb/a/ac/Felis_silvestris_Ko%C4%8Dka_divok%C3%A1_ZOO_D%C4%9B%C4%8D%C3%ADn.jpg/220px-Felis_silvestris_Ko%C4%8Dka_divok%C3%A1_ZOO_D%C4%9B%C4%8D%C3%ADn.jpg</a:t>
            </a:r>
            <a:r>
              <a:rPr lang="cs-CZ" sz="2000" b="1" u="sng" dirty="0"/>
              <a:t/>
            </a:r>
            <a:br>
              <a:rPr lang="cs-CZ" sz="2000" b="1" u="sng" dirty="0"/>
            </a:br>
            <a:r>
              <a:rPr lang="cs-CZ" sz="2000" b="1" u="sng" dirty="0">
                <a:hlinkClick r:id="rId4"/>
              </a:rPr>
              <a:t>http://</a:t>
            </a:r>
            <a:r>
              <a:rPr lang="cs-CZ" sz="2000" b="1" u="sng" dirty="0" smtClean="0">
                <a:hlinkClick r:id="rId4"/>
              </a:rPr>
              <a:t>upload.wikimedia.org/wikipedia/commons/thumb/6/63/Lynx_lynx2.jpg/250px-Lynx_lynx2.jpg</a:t>
            </a:r>
            <a:r>
              <a:rPr lang="cs-CZ" sz="2000" b="1" u="sng" dirty="0"/>
              <a:t/>
            </a:r>
            <a:br>
              <a:rPr lang="cs-CZ" sz="2000" b="1" u="sng" dirty="0"/>
            </a:br>
            <a:r>
              <a:rPr lang="cs-CZ" sz="2000" b="1" u="sng" dirty="0"/>
              <a:t>http://upload.wikimedia.org/wikipedia/commons/thumb/a/a8/Panthera_tigris_altaica_2.JPG/300px-Panthera_tigris_altaica_2.JPG</a:t>
            </a:r>
            <a:r>
              <a:rPr lang="cs-CZ" sz="2000" b="1" u="sng" dirty="0"/>
              <a:t/>
            </a:r>
            <a:br>
              <a:rPr lang="cs-CZ" sz="2000" b="1" u="sng" dirty="0"/>
            </a:br>
            <a:r>
              <a:rPr lang="cs-CZ" sz="2000" b="1" u="sng" dirty="0"/>
              <a:t>http://upload.wikimedia.org/wikipedia/commons/thumb/7/73/Lion_waiting_in_Namibia.jpg/258px-Lion_waiting_in_Namibia.jpg</a:t>
            </a:r>
            <a:br>
              <a:rPr lang="cs-CZ" sz="2000" b="1" u="sng" dirty="0"/>
            </a:br>
            <a:r>
              <a:rPr lang="cs-CZ" sz="2000" b="1" u="sng" dirty="0">
                <a:hlinkClick r:id="rId5"/>
              </a:rPr>
              <a:t>http://</a:t>
            </a:r>
            <a:r>
              <a:rPr lang="cs-CZ" sz="2000" b="1" u="sng" dirty="0" smtClean="0">
                <a:hlinkClick r:id="rId5"/>
              </a:rPr>
              <a:t>upload.wikimedia.org/wikipedia/commons/thumb/8/8a/Tika2009Jan24.jpg/258px-Tika2009Jan24.jpg</a:t>
            </a:r>
            <a:r>
              <a:rPr lang="cs-CZ" sz="2000" b="1" u="sng" dirty="0"/>
              <a:t/>
            </a:r>
            <a:br>
              <a:rPr lang="cs-CZ" sz="2000" b="1" u="sng" dirty="0"/>
            </a:br>
            <a:r>
              <a:rPr lang="cs-CZ" sz="2000" b="1" u="sng" dirty="0">
                <a:hlinkClick r:id="rId6"/>
              </a:rPr>
              <a:t>http://</a:t>
            </a:r>
            <a:r>
              <a:rPr lang="cs-CZ" sz="2000" b="1" u="sng" dirty="0" smtClean="0">
                <a:hlinkClick r:id="rId6"/>
              </a:rPr>
              <a:t>upload.wikimedia.org/wikipedia/commons/thumb/8/83/Oncilla_area.png/256px-Oncilla_area.png</a:t>
            </a:r>
            <a:r>
              <a:rPr lang="cs-CZ" sz="2000" b="1" u="sng" dirty="0"/>
              <a:t/>
            </a:r>
            <a:br>
              <a:rPr lang="cs-CZ" sz="2000" b="1" u="sng" dirty="0"/>
            </a:br>
            <a:r>
              <a:rPr lang="cs-CZ" sz="2000" b="1" u="sng" dirty="0">
                <a:hlinkClick r:id="rId7"/>
              </a:rPr>
              <a:t>http://</a:t>
            </a:r>
            <a:r>
              <a:rPr lang="cs-CZ" sz="2000" b="1" u="sng" dirty="0" smtClean="0">
                <a:hlinkClick r:id="rId7"/>
              </a:rPr>
              <a:t>upload.wikimedia.org/wikipedia/commons/thumb/7/70/Panthera_onca.jpg/275px-Panthera_onca.jpg</a:t>
            </a:r>
            <a:r>
              <a:rPr lang="cs-CZ" sz="2000" b="1" u="sng" dirty="0"/>
              <a:t/>
            </a:r>
            <a:br>
              <a:rPr lang="cs-CZ" sz="2000" b="1" u="sng" dirty="0"/>
            </a:br>
            <a:r>
              <a:rPr lang="cs-CZ" sz="2000" b="1" u="sng" dirty="0"/>
              <a:t>http://upload.wikimedia.org/wikipedia/commons/thumb/2/27/Jaguar_range.png/270px-Jaguar_range.png</a:t>
            </a:r>
            <a:r>
              <a:rPr lang="cs-CZ" sz="2400" b="1" u="sng" dirty="0" smtClean="0"/>
              <a:t/>
            </a:r>
            <a:br>
              <a:rPr lang="cs-CZ" sz="2400" b="1" u="sng" dirty="0" smtClean="0"/>
            </a:br>
            <a:endParaRPr lang="cs-CZ" sz="2400" b="1" u="sng" dirty="0"/>
          </a:p>
        </p:txBody>
      </p:sp>
    </p:spTree>
    <p:extLst>
      <p:ext uri="{BB962C8B-B14F-4D97-AF65-F5344CB8AC3E}">
        <p14:creationId xmlns:p14="http://schemas.microsoft.com/office/powerpoint/2010/main" val="22452658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1544715"/>
            <a:ext cx="7315200" cy="3684485"/>
          </a:xfrm>
        </p:spPr>
        <p:txBody>
          <a:bodyPr>
            <a:normAutofit fontScale="90000"/>
          </a:bodyPr>
          <a:lstStyle/>
          <a:p>
            <a:r>
              <a:rPr lang="cs-CZ" sz="2000" dirty="0">
                <a:hlinkClick r:id="rId2"/>
              </a:rPr>
              <a:t>http://</a:t>
            </a:r>
            <a:r>
              <a:rPr lang="cs-CZ" sz="2000" dirty="0" smtClean="0">
                <a:hlinkClick r:id="rId2"/>
              </a:rPr>
              <a:t>upload.wikimedia.org/wikipedia/commons/thumb/2/2e/CMM_MountainLion.jpg/260px-CMM_MountainLion.jpg</a:t>
            </a:r>
            <a:r>
              <a:rPr lang="cs-CZ" sz="2000" dirty="0"/>
              <a:t/>
            </a:r>
            <a:br>
              <a:rPr lang="cs-CZ" sz="2000" dirty="0"/>
            </a:br>
            <a:r>
              <a:rPr lang="cs-CZ" sz="2000" dirty="0">
                <a:hlinkClick r:id="rId3"/>
              </a:rPr>
              <a:t>http://</a:t>
            </a:r>
            <a:r>
              <a:rPr lang="cs-CZ" sz="2000" dirty="0" smtClean="0">
                <a:hlinkClick r:id="rId3"/>
              </a:rPr>
              <a:t>upload.wikimedia.org/wikipedia/commons/thumb/0/02/Puma_range.png/200px-Puma_range.png</a:t>
            </a:r>
            <a:r>
              <a:rPr lang="cs-CZ" sz="2000" dirty="0"/>
              <a:t/>
            </a:r>
            <a:br>
              <a:rPr lang="cs-CZ" sz="2000" dirty="0"/>
            </a:br>
            <a:r>
              <a:rPr lang="cs-CZ" sz="2000" dirty="0">
                <a:hlinkClick r:id="rId4"/>
              </a:rPr>
              <a:t>http://</a:t>
            </a:r>
            <a:r>
              <a:rPr lang="cs-CZ" sz="2000" dirty="0" smtClean="0">
                <a:hlinkClick r:id="rId4"/>
              </a:rPr>
              <a:t>upload.wikimedia.org/wikipedia/commons/thumb/6/63/SriLankaLeopard-ZOO-Jihlava.jpg/258px-SriLankaLeopard-ZOO-Jihlava.jpg</a:t>
            </a:r>
            <a:r>
              <a:rPr lang="cs-CZ" sz="2000" dirty="0"/>
              <a:t/>
            </a:r>
            <a:br>
              <a:rPr lang="cs-CZ" sz="2000" dirty="0"/>
            </a:br>
            <a:r>
              <a:rPr lang="cs-CZ" sz="2000" dirty="0">
                <a:hlinkClick r:id="rId5"/>
              </a:rPr>
              <a:t>http://</a:t>
            </a:r>
            <a:r>
              <a:rPr lang="cs-CZ" sz="2000" dirty="0" smtClean="0">
                <a:hlinkClick r:id="rId5"/>
              </a:rPr>
              <a:t>upload.wikimedia.org/wikipedia/commons/thumb/e/eb/Two_cheetahs_together.jpg/275px-Two_cheetahs_together.jpg</a:t>
            </a:r>
            <a:r>
              <a:rPr lang="cs-CZ" sz="2000" dirty="0"/>
              <a:t/>
            </a:r>
            <a:br>
              <a:rPr lang="cs-CZ" sz="2000" dirty="0"/>
            </a:br>
            <a:r>
              <a:rPr lang="cs-CZ" sz="2000" dirty="0"/>
              <a:t>http://upload.wikimedia.org/wikipedia/commons/thumb/0/02/Ligertrainer.jpg/258px-Ligertrainer.jpg</a:t>
            </a:r>
            <a:r>
              <a:rPr lang="cs-CZ" sz="2000" dirty="0"/>
              <a:t/>
            </a:r>
            <a:br>
              <a:rPr lang="cs-CZ" sz="2000" dirty="0"/>
            </a:br>
            <a:r>
              <a:rPr lang="cs-CZ" sz="2000" dirty="0"/>
              <a:t>Kantorek, J.; Jurčák, J.; Froněk, J.; et al. </a:t>
            </a:r>
            <a:r>
              <a:rPr lang="cs-CZ" sz="2000" i="1" dirty="0"/>
              <a:t>Přírodopis 8</a:t>
            </a:r>
            <a:r>
              <a:rPr lang="cs-CZ" sz="2000" dirty="0"/>
              <a:t>; </a:t>
            </a:r>
            <a:r>
              <a:rPr lang="cs-CZ" sz="2000" dirty="0" err="1"/>
              <a:t>Prodos</a:t>
            </a:r>
            <a:r>
              <a:rPr lang="cs-CZ" sz="2000" dirty="0"/>
              <a:t>: Olomouc, 1999. </a:t>
            </a:r>
            <a:br>
              <a:rPr lang="cs-CZ" sz="2000" dirty="0"/>
            </a:br>
            <a:endParaRPr lang="cs-CZ" sz="2000" dirty="0"/>
          </a:p>
        </p:txBody>
      </p:sp>
    </p:spTree>
    <p:extLst>
      <p:ext uri="{BB962C8B-B14F-4D97-AF65-F5344CB8AC3E}">
        <p14:creationId xmlns:p14="http://schemas.microsoft.com/office/powerpoint/2010/main" val="71305201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ostor">
  <a:themeElements>
    <a:clrScheme name="Exekutivní">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 klasické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rostor">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213</TotalTime>
  <Words>395</Words>
  <Application>Microsoft Office PowerPoint</Application>
  <PresentationFormat>Předvádění na obrazovce (4:3)</PresentationFormat>
  <Paragraphs>84</Paragraphs>
  <Slides>20</Slides>
  <Notes>0</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Prostor</vt:lpstr>
      <vt:lpstr>SAVCI</vt:lpstr>
      <vt:lpstr>Základní škola Choltice, okres Pardubice - "Učíme se pro život"  Šablona: č. III/2 Inovace a zkvalitnění výuky pomocí ICT  Pořadové číslo: 36  Autor: Ošlejšková Hana  Ověření ve výuce: 7. a 8. třída  Datum ověření: 30.10.2012 </vt:lpstr>
      <vt:lpstr>Klíčová slova: trháky, kočka, domestikace, chvostky, rys, tygr, lev, ocelot, jaguár, puma, levhart, gepard, ligr.  </vt:lpstr>
      <vt:lpstr>Dokonale přizpůsobené k lovu. Masožravci, živí se hmyzem, vzácně rostlinnou stravou. Mají dlouhé a ostré špičáky. Poslední stolička přeměněna na trhák. Výborně vyvinuté smysly. Dobře vidí ve tmě. Komunikují pachem, postavením těla, zvukem, gesty. Dělení šelem: psovité, kočkovité, medvědovité, lasicovité a mnoho dalších čeledí.  </vt:lpstr>
      <vt:lpstr>Šelmy kočkovité</vt:lpstr>
      <vt:lpstr>Kočka domácí</vt:lpstr>
      <vt:lpstr>Kočka divoká</vt:lpstr>
      <vt:lpstr>Rys ostrovid</vt:lpstr>
      <vt:lpstr>Tygr sibiřský</vt:lpstr>
      <vt:lpstr>Lev pustinný</vt:lpstr>
      <vt:lpstr>Liger (ligr)</vt:lpstr>
      <vt:lpstr>Ocelot stromový</vt:lpstr>
      <vt:lpstr>Jaguár americký</vt:lpstr>
      <vt:lpstr>Puma americká</vt:lpstr>
      <vt:lpstr>Levhart skvrnitý</vt:lpstr>
      <vt:lpstr>Gepard štíhlý</vt:lpstr>
      <vt:lpstr> 1. Vyjmenujte 7 kočkovitých šelem. 2. Jak se nazývá nejrychlejší suchozemský živočich? 3. Z čeho byla vyšlechtěna kočka domácí 4. Podle čeho poznáš ryse ostrovida? 5. Žije rys ostrovid na našem území? 6. Vyjmenuj aspoň 3 kočkovité šelmy žijící na území Ameriky. 7. Vyjmenuj aspoň 2 kočkovité šelmy žijící v Africe. 8. Kterému živočichovi se říká „černý panter“? 9. Která velká kočkovitá šelma žije na území Asie? 10. Která kočkovitá šelma byla uctívána ve starém Egyptě? </vt:lpstr>
      <vt:lpstr> 1. Kočka domácí, kočka divoká, rys ostrovid, tygr sibiřský,   gepard štíhlý, levhart skvrnitý, puma americká, jaguár americký, ocelot stromový, lev pustinný. 2. Gepard štíhlý. 3. Kočky divoké. 4. Podle chvostků na uších. 5. Ano. 6. Puma americká, jaguár americký, ocelot stromový. 7. Gepard štíhlý, lev pustinný. 8. Černě zbarvenému jaguáru americkému. 9. Tygr sibiřský. 10. Kočka domácí.   </vt:lpstr>
      <vt:lpstr>Zdroje: http://upload.wikimedia.org/wikipedia/commons/thumb/5/58/Collage_of_Six_Cats-01.jpg/300px-Collage_of_Six_Cats-01.jpg http://upload.wikimedia.org/wikipedia/commons/thumb/a/ac/Felis_silvestris_Ko%C4%8Dka_divok%C3%A1_ZOO_D%C4%9B%C4%8D%C3%ADn.jpg/220px-Felis_silvestris_Ko%C4%8Dka_divok%C3%A1_ZOO_D%C4%9B%C4%8D%C3%ADn.jpg http://upload.wikimedia.org/wikipedia/commons/thumb/6/63/Lynx_lynx2.jpg/250px-Lynx_lynx2.jpg http://upload.wikimedia.org/wikipedia/commons/thumb/a/a8/Panthera_tigris_altaica_2.JPG/300px-Panthera_tigris_altaica_2.JPG http://upload.wikimedia.org/wikipedia/commons/thumb/7/73/Lion_waiting_in_Namibia.jpg/258px-Lion_waiting_in_Namibia.jpg http://upload.wikimedia.org/wikipedia/commons/thumb/8/8a/Tika2009Jan24.jpg/258px-Tika2009Jan24.jpg http://upload.wikimedia.org/wikipedia/commons/thumb/8/83/Oncilla_area.png/256px-Oncilla_area.png http://upload.wikimedia.org/wikipedia/commons/thumb/7/70/Panthera_onca.jpg/275px-Panthera_onca.jpg http://upload.wikimedia.org/wikipedia/commons/thumb/2/27/Jaguar_range.png/270px-Jaguar_range.png </vt:lpstr>
      <vt:lpstr>http://upload.wikimedia.org/wikipedia/commons/thumb/2/2e/CMM_MountainLion.jpg/260px-CMM_MountainLion.jpg http://upload.wikimedia.org/wikipedia/commons/thumb/0/02/Puma_range.png/200px-Puma_range.png http://upload.wikimedia.org/wikipedia/commons/thumb/6/63/SriLankaLeopard-ZOO-Jihlava.jpg/258px-SriLankaLeopard-ZOO-Jihlava.jpg http://upload.wikimedia.org/wikipedia/commons/thumb/e/eb/Two_cheetahs_together.jpg/275px-Two_cheetahs_together.jpg http://upload.wikimedia.org/wikipedia/commons/thumb/0/02/Ligertrainer.jpg/258px-Ligertrainer.jpg Kantorek, J.; Jurčák, J.; Froněk, J.; et al. Přírodopis 8; Prodos: Olomouc, 1999.  </vt:lpstr>
    </vt:vector>
  </TitlesOfParts>
  <Company>Choltice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Hana Ošlejšková</dc:creator>
  <cp:lastModifiedBy>Ošlejšková</cp:lastModifiedBy>
  <cp:revision>22</cp:revision>
  <dcterms:created xsi:type="dcterms:W3CDTF">2012-07-17T10:08:59Z</dcterms:created>
  <dcterms:modified xsi:type="dcterms:W3CDTF">2013-08-26T07:05:30Z</dcterms:modified>
</cp:coreProperties>
</file>