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69" r:id="rId4"/>
    <p:sldId id="257" r:id="rId5"/>
    <p:sldId id="259" r:id="rId6"/>
    <p:sldId id="260" r:id="rId7"/>
    <p:sldId id="261" r:id="rId8"/>
    <p:sldId id="262" r:id="rId9"/>
    <p:sldId id="263" r:id="rId10"/>
    <p:sldId id="267" r:id="rId11"/>
    <p:sldId id="264" r:id="rId12"/>
    <p:sldId id="266" r:id="rId13"/>
    <p:sldId id="270" r:id="rId14"/>
    <p:sldId id="271" r:id="rId15"/>
    <p:sldId id="258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8F2A-A40B-4D6B-82C9-1C175C4DD91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99ED6-CDB4-4558-B9AA-4584CF7F0B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8F2A-A40B-4D6B-82C9-1C175C4DD91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99ED6-CDB4-4558-B9AA-4584CF7F0B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8F2A-A40B-4D6B-82C9-1C175C4DD91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99ED6-CDB4-4558-B9AA-4584CF7F0B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8F2A-A40B-4D6B-82C9-1C175C4DD91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99ED6-CDB4-4558-B9AA-4584CF7F0B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8F2A-A40B-4D6B-82C9-1C175C4DD91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99ED6-CDB4-4558-B9AA-4584CF7F0B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8F2A-A40B-4D6B-82C9-1C175C4DD91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99ED6-CDB4-4558-B9AA-4584CF7F0B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8F2A-A40B-4D6B-82C9-1C175C4DD91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99ED6-CDB4-4558-B9AA-4584CF7F0B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8F2A-A40B-4D6B-82C9-1C175C4DD91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99ED6-CDB4-4558-B9AA-4584CF7F0B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8F2A-A40B-4D6B-82C9-1C175C4DD91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99ED6-CDB4-4558-B9AA-4584CF7F0BB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8F2A-A40B-4D6B-82C9-1C175C4DD91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99ED6-CDB4-4558-B9AA-4584CF7F0B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8F2A-A40B-4D6B-82C9-1C175C4DD91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99ED6-CDB4-4558-B9AA-4584CF7F0B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5D8F2A-A40B-4D6B-82C9-1C175C4DD91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599ED6-CDB4-4558-B9AA-4584CF7F0B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3/Harbour_seal.jpg/258px-Harbour_seal.jpg" TargetMode="External"/><Relationship Id="rId2" Type="http://schemas.openxmlformats.org/officeDocument/2006/relationships/hyperlink" Target="http://cs.wikipedia.org/wiki/Ploutvono&#382;ci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0/09/Sealionharem.jpg/280px-Sealionharem.jpg" TargetMode="External"/><Relationship Id="rId5" Type="http://schemas.openxmlformats.org/officeDocument/2006/relationships/hyperlink" Target="http://upload.wikimedia.org/wikipedia/commons/thumb/c/ce/Noaa-walrus22.jpg/278px-Noaa-walrus22.jpg" TargetMode="External"/><Relationship Id="rId4" Type="http://schemas.openxmlformats.org/officeDocument/2006/relationships/hyperlink" Target="http://upload.wikimedia.org/wikipedia/commons/thumb/e/ed/Mirounga_leonina_male.JPG/258px-Mirounga_leonina_male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1/African_Elephant_in_Kenya.jpg/258px-African_Elephant_in_Kenya.jpg" TargetMode="External"/><Relationship Id="rId2" Type="http://schemas.openxmlformats.org/officeDocument/2006/relationships/hyperlink" Target="http://upload.wikimedia.org/wikipedia/commons/thumb/2/26/African_Elephants_in_Sweetwater_National_Parks_Kenya.jpg/280px-African_Elephants_in_Sweetwater_National_Parks_Kenya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upload.wikimedia.org/wikipedia/commons/thumb/d/dc/Elphas_maximus_range.png/200px-Elphas_maximus_range.png" TargetMode="External"/><Relationship Id="rId4" Type="http://schemas.openxmlformats.org/officeDocument/2006/relationships/hyperlink" Target="http://upload.wikimedia.org/wikipedia/commons/thumb/a/ac/IndianElephant.jpg/283px-IndianElephan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2060849"/>
            <a:ext cx="7117180" cy="1944215"/>
          </a:xfrm>
        </p:spPr>
        <p:txBody>
          <a:bodyPr/>
          <a:lstStyle/>
          <a:p>
            <a:pPr algn="ctr"/>
            <a:r>
              <a:rPr lang="cs-CZ" b="1" i="1" u="sng" dirty="0" smtClean="0"/>
              <a:t>PLOUTVONOŽCI   CHOBOTNATCI</a:t>
            </a:r>
            <a:endParaRPr lang="cs-CZ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0"/>
            <a:ext cx="6624736" cy="2564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22363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5705604"/>
          </a:xfrm>
        </p:spPr>
        <p:txBody>
          <a:bodyPr/>
          <a:lstStyle/>
          <a:p>
            <a:r>
              <a:rPr lang="cs-CZ" sz="2800" dirty="0"/>
              <a:t>Základní škola Choltice, okres Pardubice - "Učíme se pro život"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Šablona: č. III/2 Inovace a zkvalitnění výuky pomocí ICT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Pořadové číslo: </a:t>
            </a:r>
            <a:r>
              <a:rPr lang="cs-CZ" sz="2800" dirty="0" smtClean="0"/>
              <a:t>35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Autor: Ošlejšková Hana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Ověření ve výuce: </a:t>
            </a:r>
            <a:r>
              <a:rPr lang="cs-CZ" sz="2800" dirty="0" smtClean="0"/>
              <a:t>8. </a:t>
            </a:r>
            <a:r>
              <a:rPr lang="cs-CZ" sz="2800" dirty="0"/>
              <a:t>třída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Datum ověření</a:t>
            </a:r>
            <a:r>
              <a:rPr lang="cs-CZ" sz="2800" dirty="0" smtClean="0"/>
              <a:t>: 12.12.2012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498795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836713"/>
            <a:ext cx="7117180" cy="2376263"/>
          </a:xfrm>
        </p:spPr>
        <p:txBody>
          <a:bodyPr/>
          <a:lstStyle/>
          <a:p>
            <a:r>
              <a:rPr lang="cs-CZ" sz="3200" b="1" u="sng" dirty="0" smtClean="0"/>
              <a:t>Metodika:</a:t>
            </a:r>
            <a:br>
              <a:rPr lang="cs-CZ" sz="3200" b="1" u="sng" dirty="0" smtClean="0"/>
            </a:br>
            <a:r>
              <a:rPr lang="cs-CZ" sz="2400" dirty="0" smtClean="0"/>
              <a:t>1. Prohlédněte si prezentaci a vyslechněte výklad.</a:t>
            </a:r>
            <a:br>
              <a:rPr lang="cs-CZ" sz="2400" dirty="0" smtClean="0"/>
            </a:br>
            <a:r>
              <a:rPr lang="cs-CZ" sz="2400" dirty="0" smtClean="0"/>
              <a:t>2. Odpovězte na otázky.</a:t>
            </a:r>
            <a:br>
              <a:rPr lang="cs-CZ" sz="2400" dirty="0" smtClean="0"/>
            </a:br>
            <a:r>
              <a:rPr lang="cs-CZ" sz="2400" dirty="0" smtClean="0"/>
              <a:t>3. Odpovědi si zkontrolujte.</a:t>
            </a:r>
            <a:endParaRPr lang="cs-CZ" sz="32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3789040"/>
            <a:ext cx="7117180" cy="2232248"/>
          </a:xfrm>
        </p:spPr>
        <p:txBody>
          <a:bodyPr>
            <a:normAutofit/>
          </a:bodyPr>
          <a:lstStyle/>
          <a:p>
            <a:r>
              <a:rPr lang="cs-CZ" sz="2800" b="1" u="sng" dirty="0" smtClean="0"/>
              <a:t>Klíčová slova:</a:t>
            </a:r>
          </a:p>
          <a:p>
            <a:r>
              <a:rPr lang="cs-CZ" sz="2400" dirty="0" smtClean="0"/>
              <a:t>Tuleň, rypouš, mrož, lachtan, migrace, hierarchie, slon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88115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548681"/>
            <a:ext cx="7117180" cy="792087"/>
          </a:xfrm>
        </p:spPr>
        <p:txBody>
          <a:bodyPr/>
          <a:lstStyle/>
          <a:p>
            <a:r>
              <a:rPr lang="cs-CZ" u="sng" dirty="0" smtClean="0"/>
              <a:t>Obecná charakteristika:</a:t>
            </a:r>
            <a:endParaRPr lang="cs-CZ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1628800"/>
            <a:ext cx="7117180" cy="4010000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Končetiny přeměněny v ploutve.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Teplokrevní.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Rodí živá mláďata a kojí je.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Dobří plavci.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Velká vrstva podkožního tuku.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Uzavíratelné ušní a nosní dírky.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Živí se rybami.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Dělí se na</a:t>
            </a:r>
            <a:r>
              <a:rPr lang="cs-CZ" dirty="0" smtClean="0"/>
              <a:t>: </a:t>
            </a:r>
            <a:r>
              <a:rPr lang="cs-CZ" dirty="0" err="1" smtClean="0"/>
              <a:t>tuleňovité</a:t>
            </a:r>
            <a:r>
              <a:rPr lang="cs-CZ" dirty="0" smtClean="0"/>
              <a:t>, lachtanovité a </a:t>
            </a:r>
            <a:r>
              <a:rPr lang="cs-CZ" dirty="0" err="1" smtClean="0"/>
              <a:t>mrožovité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82297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Tuleň obecný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Žije na severní polokouli.</a:t>
            </a:r>
          </a:p>
          <a:p>
            <a:r>
              <a:rPr lang="cs-CZ" dirty="0" smtClean="0"/>
              <a:t>Plazí se po břiše.</a:t>
            </a:r>
          </a:p>
          <a:p>
            <a:r>
              <a:rPr lang="cs-CZ" dirty="0" smtClean="0"/>
              <a:t>Živí se rybami.</a:t>
            </a:r>
          </a:p>
          <a:p>
            <a:r>
              <a:rPr lang="cs-CZ" dirty="0" smtClean="0"/>
              <a:t>Výborný zrak.</a:t>
            </a:r>
          </a:p>
          <a:p>
            <a:r>
              <a:rPr lang="cs-CZ" dirty="0" smtClean="0"/>
              <a:t>Nemá ušní boltce.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614612"/>
            <a:ext cx="3836172" cy="2542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94520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Rypouš sloní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Žije v blízkosti Antarktidy.</a:t>
            </a:r>
          </a:p>
          <a:p>
            <a:r>
              <a:rPr lang="cs-CZ" dirty="0" smtClean="0"/>
              <a:t>Většinu času tráví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 moři.</a:t>
            </a:r>
          </a:p>
          <a:p>
            <a:r>
              <a:rPr lang="cs-CZ" dirty="0" smtClean="0"/>
              <a:t>Živí se rybami a hlavonožci.</a:t>
            </a:r>
          </a:p>
          <a:p>
            <a:r>
              <a:rPr lang="cs-CZ" dirty="0" smtClean="0"/>
              <a:t>Dokáží nafouknout rypák a vydávají zvuky.</a:t>
            </a:r>
          </a:p>
          <a:p>
            <a:r>
              <a:rPr lang="cs-CZ" dirty="0" smtClean="0"/>
              <a:t>Bojují údery těla.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348880"/>
            <a:ext cx="4253061" cy="2901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048737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Mrož lední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Samec má velké kly.</a:t>
            </a:r>
          </a:p>
          <a:p>
            <a:r>
              <a:rPr lang="cs-CZ" dirty="0" smtClean="0"/>
              <a:t>Živí se korýši a měkkýši.</a:t>
            </a:r>
          </a:p>
          <a:p>
            <a:r>
              <a:rPr lang="cs-CZ" dirty="0" smtClean="0"/>
              <a:t>Nejlepším smyslem je hmat.</a:t>
            </a:r>
          </a:p>
          <a:p>
            <a:r>
              <a:rPr lang="cs-CZ" dirty="0" smtClean="0"/>
              <a:t>Společenské zvíře - hierarchie.</a:t>
            </a:r>
          </a:p>
          <a:p>
            <a:r>
              <a:rPr lang="cs-CZ" dirty="0" smtClean="0"/>
              <a:t>Migrace.</a:t>
            </a:r>
          </a:p>
          <a:p>
            <a:r>
              <a:rPr lang="cs-CZ" dirty="0" smtClean="0"/>
              <a:t>Mláďata umí po narození plavat.</a:t>
            </a:r>
          </a:p>
          <a:p>
            <a:r>
              <a:rPr lang="cs-CZ" dirty="0" smtClean="0"/>
              <a:t>Uši bez ušních klapek.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81175"/>
            <a:ext cx="3368030" cy="2095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7379" y="4077073"/>
            <a:ext cx="1502775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585726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Lachtan hřivnatý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Samcům se říká lvoun.</a:t>
            </a:r>
          </a:p>
          <a:p>
            <a:r>
              <a:rPr lang="cs-CZ" dirty="0" smtClean="0"/>
              <a:t>Nemigruje.</a:t>
            </a:r>
          </a:p>
          <a:p>
            <a:r>
              <a:rPr lang="cs-CZ" dirty="0" smtClean="0"/>
              <a:t>Živí se rybami, tučňáky, hlavonožci.</a:t>
            </a:r>
          </a:p>
          <a:p>
            <a:r>
              <a:rPr lang="cs-CZ" dirty="0" smtClean="0"/>
              <a:t>V období rozmnožování nepřijímají potravu.</a:t>
            </a:r>
          </a:p>
          <a:p>
            <a:r>
              <a:rPr lang="cs-CZ" dirty="0" smtClean="0"/>
              <a:t>Velmi dobrý plavec.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16832"/>
            <a:ext cx="3814478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193723"/>
            <a:ext cx="1905000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770524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96752"/>
            <a:ext cx="7125113" cy="2232248"/>
          </a:xfrm>
        </p:spPr>
        <p:txBody>
          <a:bodyPr/>
          <a:lstStyle/>
          <a:p>
            <a:pPr algn="ctr"/>
            <a:r>
              <a:rPr lang="cs-CZ" b="1" u="sng" dirty="0" smtClean="0"/>
              <a:t>CHOBOTNATCI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6987315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117178" cy="1008112"/>
          </a:xfrm>
        </p:spPr>
        <p:txBody>
          <a:bodyPr/>
          <a:lstStyle/>
          <a:p>
            <a:pPr algn="l"/>
            <a:r>
              <a:rPr lang="cs-CZ" u="sng" dirty="0" smtClean="0"/>
              <a:t>Charakteristické znaky:</a:t>
            </a:r>
            <a:endParaRPr lang="cs-CZ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9443" y="1988840"/>
            <a:ext cx="7117178" cy="3648941"/>
          </a:xfrm>
        </p:spPr>
        <p:txBody>
          <a:bodyPr/>
          <a:lstStyle/>
          <a:p>
            <a:pPr marL="285750" indent="-285750" algn="l">
              <a:buFont typeface="Arial" pitchFamily="34" charset="0"/>
              <a:buChar char="•"/>
            </a:pPr>
            <a:r>
              <a:rPr lang="cs-CZ" dirty="0" smtClean="0"/>
              <a:t>Býložravci.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dirty="0" smtClean="0"/>
              <a:t>Řezáky prodloužené v kly – zabíjeni pro ně.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dirty="0" smtClean="0"/>
              <a:t>Chobot vznikl z nosu a horního pysku. K příjmu potravy a očistě těla.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dirty="0" smtClean="0"/>
              <a:t>Lysá, tlustá kůže. Silná vrstva podkožního tuku.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dirty="0" smtClean="0"/>
              <a:t>Žijí v Africe a jihovýchodní Asii.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dirty="0" smtClean="0"/>
              <a:t>Ohroženi změnami biotopu a lovem pytláky.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dirty="0" smtClean="0"/>
              <a:t>Vytvořeny národní parky na ochranu.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804276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Slon africký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Největší suchozemské zvíře.</a:t>
            </a:r>
          </a:p>
          <a:p>
            <a:r>
              <a:rPr lang="cs-CZ" dirty="0" smtClean="0"/>
              <a:t>Doba březosti 660 dní.</a:t>
            </a:r>
          </a:p>
          <a:p>
            <a:r>
              <a:rPr lang="cs-CZ" dirty="0" smtClean="0"/>
              <a:t>Teplo odvádí ušními boltci.</a:t>
            </a:r>
          </a:p>
          <a:p>
            <a:r>
              <a:rPr lang="cs-CZ" dirty="0" smtClean="0"/>
              <a:t>Dobrý čich, sluch (vnímá ultrazvuky), registruje změny atmosférického tlaku.</a:t>
            </a:r>
          </a:p>
          <a:p>
            <a:r>
              <a:rPr lang="cs-CZ" dirty="0" smtClean="0"/>
              <a:t>Dokonalá mateřská péče (až o 3 různě stará mláďata).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9728" y="1484784"/>
            <a:ext cx="3323729" cy="2172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0675" y="3657078"/>
            <a:ext cx="2824472" cy="2123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6657158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Slon indický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Asie.</a:t>
            </a:r>
          </a:p>
          <a:p>
            <a:r>
              <a:rPr lang="cs-CZ" dirty="0" smtClean="0"/>
              <a:t>Je menší a má menší uši než slon africký.</a:t>
            </a:r>
          </a:p>
          <a:p>
            <a:r>
              <a:rPr lang="cs-CZ" dirty="0" smtClean="0"/>
              <a:t>Žije ve skupinách.</a:t>
            </a:r>
          </a:p>
          <a:p>
            <a:r>
              <a:rPr lang="cs-CZ" dirty="0" smtClean="0"/>
              <a:t>Migrace.</a:t>
            </a:r>
          </a:p>
          <a:p>
            <a:r>
              <a:rPr lang="cs-CZ" dirty="0" smtClean="0"/>
              <a:t>Využíváni na práci, drezúra v cirkusech, dopravní prostředek.</a:t>
            </a:r>
          </a:p>
          <a:p>
            <a:r>
              <a:rPr lang="cs-CZ" dirty="0" smtClean="0"/>
              <a:t>Osamělí tuláci a samice </a:t>
            </a:r>
            <a:r>
              <a:rPr lang="cs-CZ" dirty="0" smtClean="0"/>
              <a:t>              s </a:t>
            </a:r>
            <a:r>
              <a:rPr lang="cs-CZ" dirty="0" smtClean="0"/>
              <a:t>mláďaty jsou člověku nebezpečné.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72816"/>
            <a:ext cx="3665931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81128"/>
            <a:ext cx="1905000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2672698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Vyjmenujte 4 druhy ploutvonožců.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Vyjmenujte 2 druhy chobotnatců.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Čím se liší slon africký od indického?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Čím udržují sloni stálou tělesnou teplotu?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Proč jsou sloni ohroženi?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Čím se živí většina ploutvonožců?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 je možné, že v chladu žijící kytovci nezmrznou?</a:t>
            </a: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Čím se liší lachtan od tuleně?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Čím se živí chobotnatci?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781075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Odpovědi: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cs-CZ" dirty="0" smtClean="0"/>
              <a:t>Tuleň obecný, lachtan hřivnatý, mrož lední, rypouš sloní.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Slon africký a slon indický.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Africký má větší uši a je vyšší, indický se dá ochočit.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Ušima – je tam bohatá síť vlásečnic, pohybem se krev ochlazuje.</a:t>
            </a:r>
            <a:endParaRPr lang="cs-CZ" dirty="0"/>
          </a:p>
          <a:p>
            <a:pPr>
              <a:buFont typeface="+mj-lt"/>
              <a:buAutoNum type="arabicPeriod"/>
            </a:pPr>
            <a:r>
              <a:rPr lang="cs-CZ" dirty="0" smtClean="0"/>
              <a:t>Změnou biomu a lovem pro slonovinu.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Rybami a měkkýši.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Mají velkou vrstvu podkožního tuku.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Tuleň nemá ušní boltce.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Rostlinnou potravou.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49290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4985524"/>
          </a:xfrm>
        </p:spPr>
        <p:txBody>
          <a:bodyPr/>
          <a:lstStyle/>
          <a:p>
            <a:r>
              <a:rPr lang="cs-CZ" sz="2400" u="sng" dirty="0"/>
              <a:t>Zdroje:</a:t>
            </a:r>
            <a:br>
              <a:rPr lang="cs-CZ" sz="2400" u="sng" dirty="0"/>
            </a:br>
            <a:r>
              <a:rPr lang="cs-CZ" sz="1800" u="sng" dirty="0">
                <a:hlinkClick r:id="rId2"/>
              </a:rPr>
              <a:t>http://</a:t>
            </a:r>
            <a:r>
              <a:rPr lang="cs-CZ" sz="1800" u="sng" dirty="0" smtClean="0">
                <a:hlinkClick r:id="rId2"/>
              </a:rPr>
              <a:t>cs.wikipedia.org/wiki/Ploutvonožci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3"/>
              </a:rPr>
              <a:t>http://</a:t>
            </a:r>
            <a:r>
              <a:rPr lang="cs-CZ" sz="1800" u="sng" dirty="0" smtClean="0">
                <a:hlinkClick r:id="rId3"/>
              </a:rPr>
              <a:t>upload.wikimedia.org/wikipedia/commons/thumb/7/73/Harbour_seal.jpg/258px-Harbour_seal.jpg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4"/>
              </a:rPr>
              <a:t>http://</a:t>
            </a:r>
            <a:r>
              <a:rPr lang="cs-CZ" sz="1800" u="sng" dirty="0" smtClean="0">
                <a:hlinkClick r:id="rId4"/>
              </a:rPr>
              <a:t>upload.wikimedia.org/wikipedia/commons/thumb/e/ed/Mirounga_leonina_male.JPG/258px-Mirounga_leonina_male.JPG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5"/>
              </a:rPr>
              <a:t>http://</a:t>
            </a:r>
            <a:r>
              <a:rPr lang="cs-CZ" sz="1800" u="sng" dirty="0" smtClean="0">
                <a:hlinkClick r:id="rId5"/>
              </a:rPr>
              <a:t>upload.wikimedia.org/wikipedia/commons/thumb/c/ce/Noaa-walrus22.jpg/278px-Noaa-walrus22.jpg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/>
              <a:t>http://</a:t>
            </a:r>
            <a:br>
              <a:rPr lang="cs-CZ" sz="1800" u="sng" dirty="0"/>
            </a:br>
            <a:r>
              <a:rPr lang="cs-CZ" sz="1800" u="sng" dirty="0">
                <a:hlinkClick r:id="rId6"/>
              </a:rPr>
              <a:t>http://</a:t>
            </a:r>
            <a:r>
              <a:rPr lang="cs-CZ" sz="1800" u="sng" dirty="0" smtClean="0">
                <a:hlinkClick r:id="rId6"/>
              </a:rPr>
              <a:t>upload.wikimedia.org/wikipedia/commons/thumb/0/09/Sealionharem.jpg/280px-Sealionharem.jpg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/>
              <a:t>http://upload.wikimedia.org/wikipedia/commons/thumb/0/09/Otaria_flavescens_distribution.png/200px-Otaria_flavescens_distribution.png</a:t>
            </a: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2400" u="sng" dirty="0" smtClean="0"/>
              <a:t/>
            </a:r>
            <a:br>
              <a:rPr lang="cs-CZ" sz="2400" u="sng" dirty="0" smtClean="0"/>
            </a:b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xmlns="" val="311227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522998" cy="4049420"/>
          </a:xfrm>
        </p:spPr>
        <p:txBody>
          <a:bodyPr/>
          <a:lstStyle/>
          <a:p>
            <a:r>
              <a:rPr lang="cs-CZ" sz="2400" u="sng" dirty="0"/>
              <a:t>Zdroje:</a:t>
            </a:r>
            <a:br>
              <a:rPr lang="cs-CZ" sz="2400" u="sng" dirty="0"/>
            </a:br>
            <a:r>
              <a:rPr lang="cs-CZ" sz="1800" u="sng" dirty="0">
                <a:hlinkClick r:id="rId2"/>
              </a:rPr>
              <a:t>http://</a:t>
            </a:r>
            <a:r>
              <a:rPr lang="cs-CZ" sz="1800" u="sng" dirty="0" smtClean="0">
                <a:hlinkClick r:id="rId2"/>
              </a:rPr>
              <a:t>upload.wikimedia.org/wikipedia/commons/thumb/2/26/African_Elephants_in_Sweetwater_National_Parks_Kenya.jpg/280px-African_Elephants_in_Sweetwater_National_Parks_Kenya.jpg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3"/>
              </a:rPr>
              <a:t>http://</a:t>
            </a:r>
            <a:r>
              <a:rPr lang="cs-CZ" sz="1800" u="sng" dirty="0" smtClean="0">
                <a:hlinkClick r:id="rId3"/>
              </a:rPr>
              <a:t>upload.wikimedia.org/wikipedia/commons/thumb/4/41/African_Elephant_in_Kenya.jpg/258px-African_Elephant_in_Kenya.jpg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4"/>
              </a:rPr>
              <a:t>http://</a:t>
            </a:r>
            <a:r>
              <a:rPr lang="cs-CZ" sz="1800" u="sng" dirty="0" smtClean="0">
                <a:hlinkClick r:id="rId4"/>
              </a:rPr>
              <a:t>upload.wikimedia.org/wikipedia/commons/thumb/a/ac/IndianElephant.jpg/283px-IndianElephant.jpg</a:t>
            </a: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>
                <a:hlinkClick r:id="rId5"/>
              </a:rPr>
              <a:t>http://</a:t>
            </a:r>
            <a:r>
              <a:rPr lang="cs-CZ" sz="1800" u="sng" dirty="0" smtClean="0">
                <a:hlinkClick r:id="rId5"/>
              </a:rPr>
              <a:t>upload.wikimedia.org/wikipedia/commons/thumb/d/dc/Elphas_maximus_range.png/200px-Elphas_maximus_range.png</a:t>
            </a: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dirty="0"/>
              <a:t>Kantorek, J.; Jurčák, J.; Froněk, J.; et al. </a:t>
            </a:r>
            <a:r>
              <a:rPr lang="cs-CZ" sz="1800" i="1" dirty="0"/>
              <a:t>Přírodopis 8</a:t>
            </a:r>
            <a:r>
              <a:rPr lang="cs-CZ" sz="1800" dirty="0"/>
              <a:t>; </a:t>
            </a:r>
            <a:r>
              <a:rPr lang="cs-CZ" sz="1800" dirty="0" err="1"/>
              <a:t>Prodos</a:t>
            </a:r>
            <a:r>
              <a:rPr lang="cs-CZ" sz="1800" dirty="0"/>
              <a:t>: Olomouc, 1999. </a:t>
            </a:r>
            <a:br>
              <a:rPr lang="cs-CZ" sz="1800" dirty="0"/>
            </a:br>
            <a:endParaRPr lang="cs-CZ" sz="1800" u="sng" dirty="0"/>
          </a:p>
        </p:txBody>
      </p:sp>
    </p:spTree>
    <p:extLst>
      <p:ext uri="{BB962C8B-B14F-4D97-AF65-F5344CB8AC3E}">
        <p14:creationId xmlns:p14="http://schemas.microsoft.com/office/powerpoint/2010/main" xmlns="" val="294138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104</TotalTime>
  <Words>471</Words>
  <Application>Microsoft Office PowerPoint</Application>
  <PresentationFormat>Předvádění na obrazovce (4:3)</PresentationFormat>
  <Paragraphs>85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Summer</vt:lpstr>
      <vt:lpstr>PLOUTVONOŽCI   CHOBOTNATCI</vt:lpstr>
      <vt:lpstr>Základní škola Choltice, okres Pardubice - "Učíme se pro život"  Šablona: č. III/2 Inovace a zkvalitnění výuky pomocí ICT  Pořadové číslo: 35  Autor: Ošlejšková Hana  Ověření ve výuce: 8. třída  Datum ověření: 12.12.2012 </vt:lpstr>
      <vt:lpstr>Metodika: 1. Prohlédněte si prezentaci a vyslechněte výklad. 2. Odpovězte na otázky. 3. Odpovědi si zkontrolujte.</vt:lpstr>
      <vt:lpstr>Obecná charakteristika:</vt:lpstr>
      <vt:lpstr>Tuleň obecný</vt:lpstr>
      <vt:lpstr>Rypouš sloní</vt:lpstr>
      <vt:lpstr>Mrož lední</vt:lpstr>
      <vt:lpstr>Lachtan hřivnatý</vt:lpstr>
      <vt:lpstr>CHOBOTNATCI</vt:lpstr>
      <vt:lpstr>Charakteristické znaky:</vt:lpstr>
      <vt:lpstr>Slon africký</vt:lpstr>
      <vt:lpstr>Slon indický</vt:lpstr>
      <vt:lpstr>Otázky:</vt:lpstr>
      <vt:lpstr>Odpovědi:</vt:lpstr>
      <vt:lpstr>Zdroje: http://cs.wikipedia.org/wiki/Ploutvonožci http://upload.wikimedia.org/wikipedia/commons/thumb/7/73/Harbour_seal.jpg/258px-Harbour_seal.jpg http://upload.wikimedia.org/wikipedia/commons/thumb/e/ed/Mirounga_leonina_male.JPG/258px-Mirounga_leonina_male.JPG http://upload.wikimedia.org/wikipedia/commons/thumb/c/ce/Noaa-walrus22.jpg/278px-Noaa-walrus22.jpg http:// http://upload.wikimedia.org/wikipedia/commons/thumb/0/09/Sealionharem.jpg/280px-Sealionharem.jpg http://upload.wikimedia.org/wikipedia/commons/thumb/0/09/Otaria_flavescens_distribution.png/200px-Otaria_flavescens_distribution.png  </vt:lpstr>
      <vt:lpstr>Zdroje: http://upload.wikimedia.org/wikipedia/commons/thumb/2/26/African_Elephants_in_Sweetwater_National_Parks_Kenya.jpg/280px-African_Elephants_in_Sweetwater_National_Parks_Kenya.jpg http://upload.wikimedia.org/wikipedia/commons/thumb/4/41/African_Elephant_in_Kenya.jpg/258px-African_Elephant_in_Kenya.jpg http://upload.wikimedia.org/wikipedia/commons/thumb/a/ac/IndianElephant.jpg/283px-IndianElephant.jpg http://upload.wikimedia.org/wikipedia/commons/thumb/d/dc/Elphas_maximus_range.png/200px-Elphas_maximus_range.png Kantorek, J.; Jurčák, J.; Froněk, J.; et al. Přírodopis 8; Prodos: Olomouc, 1999.  </vt:lpstr>
    </vt:vector>
  </TitlesOfParts>
  <Company>Choltice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PLOUTVONOŽCI</dc:title>
  <dc:creator>Hana Ošlejšková</dc:creator>
  <cp:lastModifiedBy>Dum</cp:lastModifiedBy>
  <cp:revision>14</cp:revision>
  <dcterms:created xsi:type="dcterms:W3CDTF">2012-07-18T11:36:34Z</dcterms:created>
  <dcterms:modified xsi:type="dcterms:W3CDTF">2013-08-26T09:13:54Z</dcterms:modified>
</cp:coreProperties>
</file>