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8" r:id="rId2"/>
    <p:sldId id="259" r:id="rId3"/>
    <p:sldId id="262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57" r:id="rId16"/>
  </p:sldIdLst>
  <p:sldSz cx="9144000" cy="6858000" type="screen4x3"/>
  <p:notesSz cx="6754813" cy="9845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52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6164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96D5F0-A79E-4FDF-853B-763C28872306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8188"/>
            <a:ext cx="4922837" cy="3692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482" y="4676696"/>
            <a:ext cx="5403850" cy="44305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6164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C4F375-A677-4B0B-8C01-1DF68A5CE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484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xjI8nvUqLFo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MwuNqcKUxto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7-J5tB3aHJw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thumbs.dreamstime.com/z/johann-strauss-20706456.jpg" TargetMode="External"/><Relationship Id="rId2" Type="http://schemas.openxmlformats.org/officeDocument/2006/relationships/hyperlink" Target="http://www.youtube.com/watch?v=9hpSNsQ_6aI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OeiqS1P53Fw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GPsc_Su7_d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3QTNAXF3d7Q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youtube.com/watch?v=9RGtWQtGaj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7cVioRhCgY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GtvWSyefth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reamstime.com/royalty-free-stock-image-johann-strauss-image20706456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commons.wikimedia.org/wiki/File:%D0%9A%D0%BE%D1%82%D0%B0%D1%80%D0%B1%D0%B8%D0%BD%D1%81%D0%BA%D0%B8%D0%B9_%D0%92%D0%BE%D0%B4%D1%8F%D0%BD%D0%B0%D1%8F-%D0%BD%D0%B8%D0%BC%D1%84%D0%B0.jpg" TargetMode="External"/><Relationship Id="rId12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Prodan%C3%A1_nev%C4%9Bsta_-_9.12.1982_(V.Soukupov%C3%A1,_B._Mar%C5%A1%C3%ADk,_Z._Jehli%C4%8Dkov%C3%A1,_B._V%C3%ADtkov%C3%A1,_J._Jindr%C3%A1k)_(foto_Old%C5%99ich_Pernica).jpg" TargetMode="External"/><Relationship Id="rId11" Type="http://schemas.openxmlformats.org/officeDocument/2006/relationships/hyperlink" Target="http://openphoto.net/" TargetMode="External"/><Relationship Id="rId5" Type="http://schemas.openxmlformats.org/officeDocument/2006/relationships/hyperlink" Target="http://commons.wikimedia.org/wiki/File:Divadlo_Krumlov.JPG?uselang=cs" TargetMode="External"/><Relationship Id="rId10" Type="http://schemas.openxmlformats.org/officeDocument/2006/relationships/hyperlink" Target="http://commons.wikimedia.org/wiki/File:Praha_Obecni_Dum_Sal_Smetanuv.jpg" TargetMode="External"/><Relationship Id="rId4" Type="http://schemas.openxmlformats.org/officeDocument/2006/relationships/hyperlink" Target="http://cs.wikipedia.org/" TargetMode="External"/><Relationship Id="rId9" Type="http://schemas.openxmlformats.org/officeDocument/2006/relationships/hyperlink" Target="http://commons.wikimedia.org/wiki/File:Ogneva_Natali_bale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HUDBA NA JEVIŠTI</a:t>
            </a:r>
            <a:b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4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25206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02510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Hudba na jevišti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pojmy jevištní hudba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Orientovat se v hudební terminologii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40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03. 01.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4720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na jevišti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Hudební vystoupení jsou nejčastěji uskutečňována na </a:t>
            </a:r>
            <a:r>
              <a:rPr lang="cs-CZ" dirty="0" smtClean="0"/>
              <a:t>koncertech </a:t>
            </a:r>
            <a:r>
              <a:rPr lang="cs-CZ" dirty="0"/>
              <a:t>v různých halách </a:t>
            </a:r>
            <a:r>
              <a:rPr lang="cs-CZ" dirty="0" smtClean="0"/>
              <a:t>(sportovních </a:t>
            </a:r>
            <a:r>
              <a:rPr lang="cs-CZ" dirty="0"/>
              <a:t>nebo koncertních).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Hudba </a:t>
            </a:r>
            <a:r>
              <a:rPr lang="cs-CZ" dirty="0"/>
              <a:t>se ale vyskytuje i na jevišti například v divadlech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Zvuky v divadelním </a:t>
            </a:r>
            <a:r>
              <a:rPr lang="cs-CZ" dirty="0" smtClean="0"/>
              <a:t>představení </a:t>
            </a:r>
            <a:r>
              <a:rPr lang="cs-CZ" dirty="0"/>
              <a:t>se nazývají </a:t>
            </a:r>
            <a:r>
              <a:rPr lang="cs-CZ" dirty="0" smtClean="0"/>
              <a:t> </a:t>
            </a:r>
            <a:r>
              <a:rPr lang="cs-CZ" dirty="0"/>
              <a:t>scénická hudba.</a:t>
            </a:r>
          </a:p>
        </p:txBody>
      </p:sp>
    </p:spTree>
    <p:extLst>
      <p:ext uri="{BB962C8B-B14F-4D97-AF65-F5344CB8AC3E}">
        <p14:creationId xmlns:p14="http://schemas.microsoft.com/office/powerpoint/2010/main" val="1224042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jevištní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Opera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Árie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Dueta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Opereta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Muzikál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Balet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Melodram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Recitativ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Pantomima 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Hudební revue </a:t>
            </a:r>
          </a:p>
        </p:txBody>
      </p:sp>
      <p:pic>
        <p:nvPicPr>
          <p:cNvPr id="1026" name="Picture 2" descr="File:Divadlo Krumlo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12776"/>
            <a:ext cx="5760000" cy="4320000"/>
          </a:xfrm>
          <a:prstGeom prst="rect">
            <a:avLst/>
          </a:prstGeom>
          <a:noFill/>
          <a:effectLst>
            <a:glow rad="1016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7772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/>
              <a:t>Opera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umělecká forma spojující dramatické divadelní představení s </a:t>
            </a:r>
            <a:r>
              <a:rPr lang="cs-CZ" dirty="0" smtClean="0"/>
              <a:t>hudbou. 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H</a:t>
            </a:r>
            <a:r>
              <a:rPr lang="cs-CZ" dirty="0" smtClean="0"/>
              <a:t>erci </a:t>
            </a:r>
            <a:r>
              <a:rPr lang="cs-CZ" dirty="0"/>
              <a:t>text (</a:t>
            </a:r>
            <a:r>
              <a:rPr lang="cs-CZ" i="1" dirty="0"/>
              <a:t>libreto</a:t>
            </a:r>
            <a:r>
              <a:rPr lang="cs-CZ" dirty="0"/>
              <a:t>) zcela či zčásti zpívají za instrumentálního doprovodu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2"/>
              </a:rPr>
              <a:t>Prodaná nevěsta</a:t>
            </a:r>
            <a:endParaRPr lang="cs-CZ" dirty="0"/>
          </a:p>
        </p:txBody>
      </p:sp>
      <p:pic>
        <p:nvPicPr>
          <p:cNvPr id="2050" name="Picture 2" descr="File:Prodaná nev&amp;ecaron;sta - 9.12.1982 (V.Soukupová, B. Maršík, Z. Jehli&amp;ccaron;ková, B. Vítková, J. Jindrák) (foto Old&amp;rcaron;ich Pernica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717032"/>
            <a:ext cx="3872268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361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árie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Árie je obecný </a:t>
            </a:r>
            <a:r>
              <a:rPr lang="cs-CZ" dirty="0"/>
              <a:t>pojem pro všechny sólové zpěvy v opeře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Árie označuje </a:t>
            </a:r>
            <a:r>
              <a:rPr lang="cs-CZ" dirty="0"/>
              <a:t>samostatný hudební kus pro jeden hlas s orchestrálním </a:t>
            </a:r>
            <a:r>
              <a:rPr lang="cs-CZ" dirty="0" smtClean="0"/>
              <a:t>doprovodem.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2"/>
              </a:rPr>
              <a:t>Měsíčku na nebi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3074" name="Picture 2" descr="File:&amp;Kcy;&amp;ocy;&amp;tcy;&amp;acy;&amp;rcy;&amp;bcy;&amp;icy;&amp;ncy;&amp;scy;&amp;kcy;&amp;icy;&amp;jcy; &amp;Vcy;&amp;ocy;&amp;dcy;&amp;yacy;&amp;ncy;&amp;acy;&amp;yacy;-&amp;ncy;&amp;icy;&amp;mcy;&amp;fcy;&amp;acy;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721" y="3789040"/>
            <a:ext cx="4731005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796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dueta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/>
              <a:t>Duet</a:t>
            </a:r>
            <a:r>
              <a:rPr lang="cs-CZ" dirty="0"/>
              <a:t> je hudební skladba pro dva hlasy nebo pro dva nástroje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it-IT" dirty="0" smtClean="0">
                <a:hlinkClick r:id="rId2"/>
              </a:rPr>
              <a:t>Yveta Simonová a Milan Chladil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199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opereta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/>
              <a:t>Opereta</a:t>
            </a:r>
            <a:r>
              <a:rPr lang="cs-CZ" dirty="0"/>
              <a:t> je hudebně-dramatický divadelní útvar zábavního rázu, v němž se střídá mluvené slovo se zpěvem.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Jedná se </a:t>
            </a:r>
            <a:r>
              <a:rPr lang="cs-CZ" dirty="0"/>
              <a:t>o </a:t>
            </a:r>
            <a:r>
              <a:rPr lang="cs-CZ" dirty="0" smtClean="0"/>
              <a:t>kombinaci </a:t>
            </a:r>
            <a:r>
              <a:rPr lang="cs-CZ" dirty="0"/>
              <a:t>divadelní činohry s operou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2"/>
              </a:rPr>
              <a:t>Johann </a:t>
            </a:r>
            <a:r>
              <a:rPr lang="cs-CZ" dirty="0" err="1" smtClean="0">
                <a:hlinkClick r:id="rId2"/>
              </a:rPr>
              <a:t>Strauss</a:t>
            </a:r>
            <a:r>
              <a:rPr lang="cs-CZ" dirty="0" smtClean="0">
                <a:hlinkClick r:id="rId2"/>
              </a:rPr>
              <a:t> - Netopýr</a:t>
            </a:r>
            <a:endParaRPr lang="cs-CZ" dirty="0"/>
          </a:p>
        </p:txBody>
      </p:sp>
      <p:pic>
        <p:nvPicPr>
          <p:cNvPr id="1026" name="Picture 2" descr="Johann Strauss Royalty Free Stock Image - Image: 20706456">
            <a:hlinkClick r:id="rId3" tooltip="Download Johann Strauss Royalty Free Stock Image - Image: 20706456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89040"/>
            <a:ext cx="3810000" cy="272415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81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muzikál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/>
              <a:t>Muzikál</a:t>
            </a:r>
            <a:r>
              <a:rPr lang="cs-CZ" dirty="0"/>
              <a:t> je syntetický dramatický žánr, jenž spojuje literaturu, hudbu a tanec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pt-BR" dirty="0" smtClean="0">
                <a:hlinkClick r:id="rId2"/>
              </a:rPr>
              <a:t>Kleopatra - Teď královnou jsem já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1793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/>
              <a:t>Balet</a:t>
            </a:r>
            <a:r>
              <a:rPr lang="cs-CZ" dirty="0"/>
              <a:t> je forma scénického tance, která využívá choreografii. Balet může být samostatné dílo, nebo může být součástí opery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2"/>
              </a:rPr>
              <a:t>Petr </a:t>
            </a:r>
            <a:r>
              <a:rPr lang="cs-CZ" dirty="0" err="1" smtClean="0">
                <a:hlinkClick r:id="rId2"/>
              </a:rPr>
              <a:t>Iljič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Čajkosvkij</a:t>
            </a:r>
            <a:r>
              <a:rPr lang="cs-CZ" dirty="0" smtClean="0">
                <a:hlinkClick r:id="rId2"/>
              </a:rPr>
              <a:t> – Louskáček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File:Ogneva Natali bale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645024"/>
            <a:ext cx="2260800" cy="288000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849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melodram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/>
              <a:t>Melodram</a:t>
            </a:r>
            <a:r>
              <a:rPr lang="cs-CZ" dirty="0"/>
              <a:t> je skladba, ve které je namísto zpěvu použita recitace za doprovodu hudby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2"/>
              </a:rPr>
              <a:t>Hana Zagorová – Prázdniny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6098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recitativ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Recitativ je </a:t>
            </a:r>
            <a:r>
              <a:rPr lang="cs-CZ" dirty="0"/>
              <a:t>styl zpěvu, používaný především v operách, oratoriích a kantátách, při němž pěvec napodobuje rytmus běžné řeči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2"/>
              </a:rPr>
              <a:t>Bedřich Smetana – Hubička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File:Praha Obecni Dum Sal Smetanuv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749" y="3717032"/>
            <a:ext cx="4430768" cy="288000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6721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pantomima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Pantomima je </a:t>
            </a:r>
            <a:r>
              <a:rPr lang="cs-CZ" dirty="0"/>
              <a:t>divadelní způsob vyjádření pomocí mimiky a gestikulace s prvky </a:t>
            </a:r>
            <a:r>
              <a:rPr lang="cs-CZ" dirty="0" smtClean="0"/>
              <a:t>tance.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V</a:t>
            </a:r>
            <a:r>
              <a:rPr lang="cs-CZ" dirty="0" smtClean="0"/>
              <a:t>še probíhá bez </a:t>
            </a:r>
            <a:r>
              <a:rPr lang="cs-CZ" dirty="0"/>
              <a:t>použití hlasu.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Herci </a:t>
            </a:r>
            <a:r>
              <a:rPr lang="cs-CZ" dirty="0"/>
              <a:t>se nazývají </a:t>
            </a:r>
            <a:r>
              <a:rPr lang="cs-CZ" dirty="0" smtClean="0"/>
              <a:t>mimové.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2"/>
              </a:rPr>
              <a:t>pasáž z filmu Paříži, miluji 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5269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revue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Revue je hudebně-dramatický žánr zábavného charakteru s jednoduchým dějem, ve kterém se střídají mluvené, hudební, písňové a taneční herecké </a:t>
            </a:r>
            <a:r>
              <a:rPr lang="cs-CZ" dirty="0" smtClean="0"/>
              <a:t>výstupy.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J.Suchý</a:t>
            </a:r>
            <a:r>
              <a:rPr lang="cs-CZ" dirty="0"/>
              <a:t>, </a:t>
            </a:r>
            <a:r>
              <a:rPr lang="cs-CZ" dirty="0" err="1"/>
              <a:t>J.Šlitr</a:t>
            </a:r>
            <a:r>
              <a:rPr lang="cs-CZ" dirty="0"/>
              <a:t>: Zuzana je sama doma. Jonáš a </a:t>
            </a:r>
            <a:r>
              <a:rPr lang="cs-CZ" dirty="0" err="1"/>
              <a:t>tingl-tangl</a:t>
            </a:r>
            <a:r>
              <a:rPr lang="cs-CZ" dirty="0"/>
              <a:t> (aj. revue divadla Semafor</a:t>
            </a:r>
            <a:r>
              <a:rPr lang="cs-CZ" dirty="0" smtClean="0"/>
              <a:t>).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2"/>
              </a:rPr>
              <a:t>Zuzana je sama doma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683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3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400" dirty="0" smtClean="0">
                <a:hlinkClick r:id="rId4"/>
              </a:rPr>
              <a:t>http</a:t>
            </a:r>
            <a:r>
              <a:rPr lang="cs-CZ" sz="3400" dirty="0">
                <a:hlinkClick r:id="rId4"/>
              </a:rPr>
              <a:t>://</a:t>
            </a:r>
            <a:r>
              <a:rPr lang="cs-CZ" sz="3400" dirty="0" smtClean="0">
                <a:hlinkClick r:id="rId4"/>
              </a:rPr>
              <a:t>cs.wikipedia.org/</a:t>
            </a:r>
            <a:endParaRPr lang="cs-CZ" sz="3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400" dirty="0">
                <a:hlinkClick r:id="rId5"/>
              </a:rPr>
              <a:t>http://</a:t>
            </a:r>
            <a:r>
              <a:rPr lang="cs-CZ" sz="3400" dirty="0" smtClean="0">
                <a:hlinkClick r:id="rId5"/>
              </a:rPr>
              <a:t>commons.wikimedia.org/wiki/File:Divadlo_Krumlov.JPG?uselang=cs</a:t>
            </a:r>
            <a:endParaRPr lang="cs-CZ" sz="3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400" dirty="0">
                <a:hlinkClick r:id="rId6"/>
              </a:rPr>
              <a:t>http://commons.wikimedia.org/wiki/File:Prodan%C3%A1_nev%C4%9Bsta_-_9.12.1982_(V.Soukupov%C3%A1,_B._Mar%C5%A1%C3%ADk,_Z._Jehli%C4%8Dkov%C3%A1,_B._V%C3%ADtkov%C3%A1,_J._Jindr%C3%A1k)_(foto_Old%C5%99ich_Pernica).</a:t>
            </a:r>
            <a:r>
              <a:rPr lang="cs-CZ" sz="3400" dirty="0" smtClean="0">
                <a:hlinkClick r:id="rId6"/>
              </a:rPr>
              <a:t>jpg</a:t>
            </a:r>
            <a:endParaRPr lang="cs-CZ" sz="3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400" dirty="0">
                <a:hlinkClick r:id="rId7"/>
              </a:rPr>
              <a:t>http://commons.wikimedia.org/wiki/File:%D0%9A%D0%BE%D1%82%D0%B0%D1%80%D0%B1%D0%B8%D0%BD%D1%81%D0%BA%D0%B8%D0%B9_%D0%92%D0%BE%D0%B4%D1%8F%D0%BD%D0%B0%D1%8F-%</a:t>
            </a:r>
            <a:r>
              <a:rPr lang="cs-CZ" sz="3400" dirty="0" smtClean="0">
                <a:hlinkClick r:id="rId7"/>
              </a:rPr>
              <a:t>D0%BD%D0%B8%D0%BC%D1%84%D0%B0.jpg</a:t>
            </a:r>
            <a:endParaRPr lang="cs-CZ" sz="3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400" dirty="0">
                <a:hlinkClick r:id="rId8"/>
              </a:rPr>
              <a:t>http://</a:t>
            </a:r>
            <a:r>
              <a:rPr lang="cs-CZ" sz="3400" dirty="0" smtClean="0">
                <a:hlinkClick r:id="rId8"/>
              </a:rPr>
              <a:t>www.dreamstime.com/royalty-free-stock-image-johann-strauss-image20706456</a:t>
            </a:r>
            <a:endParaRPr lang="cs-CZ" sz="3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400" dirty="0">
                <a:hlinkClick r:id="rId9"/>
              </a:rPr>
              <a:t>http://</a:t>
            </a:r>
            <a:r>
              <a:rPr lang="cs-CZ" sz="3400" dirty="0" smtClean="0">
                <a:hlinkClick r:id="rId9"/>
              </a:rPr>
              <a:t>commons.wikimedia.org/wiki/File:Ogneva_Natali_balet.jpg</a:t>
            </a:r>
            <a:endParaRPr lang="cs-CZ" sz="3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400" dirty="0">
                <a:hlinkClick r:id="rId10"/>
              </a:rPr>
              <a:t>http://</a:t>
            </a:r>
            <a:r>
              <a:rPr lang="cs-CZ" sz="3400" dirty="0" smtClean="0">
                <a:hlinkClick r:id="rId10"/>
              </a:rPr>
              <a:t>commons.wikimedia.org/wiki/File:Praha_Obecni_Dum_Sal_Smetanuv.jpg</a:t>
            </a:r>
            <a:endParaRPr lang="cs-CZ" sz="3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3400" dirty="0" smtClean="0">
                <a:hlinkClick r:id="rId11"/>
              </a:rPr>
              <a:t>http</a:t>
            </a:r>
            <a:r>
              <a:rPr lang="cs-CZ" sz="3400" dirty="0">
                <a:hlinkClick r:id="rId11"/>
              </a:rPr>
              <a:t>://</a:t>
            </a:r>
            <a:r>
              <a:rPr lang="cs-CZ" sz="3400" dirty="0" smtClean="0">
                <a:hlinkClick r:id="rId11"/>
              </a:rPr>
              <a:t>openphoto.net/</a:t>
            </a:r>
            <a:endParaRPr lang="cs-CZ" sz="34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3400" dirty="0"/>
          </a:p>
          <a:p>
            <a:pPr marL="285750" indent="-285750">
              <a:buFont typeface="Arial" pitchFamily="34" charset="0"/>
              <a:buChar char="•"/>
            </a:pPr>
            <a:endParaRPr lang="cs-CZ" sz="34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34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3000" dirty="0">
                <a:solidFill>
                  <a:prstClr val="black"/>
                </a:solidFill>
                <a:latin typeface="Arial"/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</a:t>
            </a:r>
            <a:r>
              <a:rPr lang="cs-CZ" sz="3000" dirty="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30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0778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334</TotalTime>
  <Words>611</Words>
  <Application>Microsoft Office PowerPoint</Application>
  <PresentationFormat>Předvádění na obrazovce (4:3)</PresentationFormat>
  <Paragraphs>112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HUDEBNÍ VÝCHOVA  HUDBA NA JEVIŠTI </vt:lpstr>
      <vt:lpstr>Prezentace aplikace PowerPoint</vt:lpstr>
      <vt:lpstr>Hudba na jevišti</vt:lpstr>
      <vt:lpstr>Druhy jevištní hudby</vt:lpstr>
      <vt:lpstr>opera</vt:lpstr>
      <vt:lpstr>árie</vt:lpstr>
      <vt:lpstr>dueta</vt:lpstr>
      <vt:lpstr>opereta</vt:lpstr>
      <vt:lpstr>muzikál</vt:lpstr>
      <vt:lpstr>balet</vt:lpstr>
      <vt:lpstr>melodram</vt:lpstr>
      <vt:lpstr>recitativ</vt:lpstr>
      <vt:lpstr>pantomima</vt:lpstr>
      <vt:lpstr>Hudební revue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VÝCHOVA  HUDBA NA JEVIŠTI</dc:title>
  <dc:creator>Ivuška</dc:creator>
  <cp:lastModifiedBy>franzova</cp:lastModifiedBy>
  <cp:revision>26</cp:revision>
  <cp:lastPrinted>2013-01-09T11:13:07Z</cp:lastPrinted>
  <dcterms:created xsi:type="dcterms:W3CDTF">2011-07-10T07:31:38Z</dcterms:created>
  <dcterms:modified xsi:type="dcterms:W3CDTF">2013-08-26T08:54:32Z</dcterms:modified>
</cp:coreProperties>
</file>