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57" r:id="rId4"/>
    <p:sldId id="260" r:id="rId5"/>
    <p:sldId id="259" r:id="rId6"/>
    <p:sldId id="261" r:id="rId7"/>
    <p:sldId id="262" r:id="rId8"/>
    <p:sldId id="263" r:id="rId9"/>
    <p:sldId id="258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6D9C5-7531-4992-A40C-340E1C491C71}" type="datetimeFigureOut">
              <a:rPr lang="cs-CZ" smtClean="0"/>
              <a:pPr/>
              <a:t>1.8.2012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BF112E4-D5CE-4040-9DB5-F95968C678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6D9C5-7531-4992-A40C-340E1C491C71}" type="datetimeFigureOut">
              <a:rPr lang="cs-CZ" smtClean="0"/>
              <a:pPr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FBF112E4-D5CE-4040-9DB5-F95968C678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6D9C5-7531-4992-A40C-340E1C491C71}" type="datetimeFigureOut">
              <a:rPr lang="cs-CZ" smtClean="0"/>
              <a:pPr/>
              <a:t>1.8.2012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BF112E4-D5CE-4040-9DB5-F95968C678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C16D9C5-7531-4992-A40C-340E1C491C71}" type="datetimeFigureOut">
              <a:rPr lang="cs-CZ" smtClean="0"/>
              <a:pPr/>
              <a:t>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F112E4-D5CE-4040-9DB5-F95968C678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6D9C5-7531-4992-A40C-340E1C491C71}" type="datetimeFigureOut">
              <a:rPr lang="cs-CZ" smtClean="0"/>
              <a:pPr/>
              <a:t>1.8.2012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FBF112E4-D5CE-4040-9DB5-F95968C678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6D9C5-7531-4992-A40C-340E1C491C71}" type="datetimeFigureOut">
              <a:rPr lang="cs-CZ" smtClean="0"/>
              <a:pPr/>
              <a:t>1.8.2012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FBF112E4-D5CE-4040-9DB5-F95968C678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6D9C5-7531-4992-A40C-340E1C491C71}" type="datetimeFigureOut">
              <a:rPr lang="cs-CZ" smtClean="0"/>
              <a:pPr/>
              <a:t>1.8.2012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BF112E4-D5CE-4040-9DB5-F95968C678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BF112E4-D5CE-4040-9DB5-F95968C678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6D9C5-7531-4992-A40C-340E1C491C71}" type="datetimeFigureOut">
              <a:rPr lang="cs-CZ" smtClean="0"/>
              <a:pPr/>
              <a:t>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FBF112E4-D5CE-4040-9DB5-F95968C678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C16D9C5-7531-4992-A40C-340E1C491C71}" type="datetimeFigureOut">
              <a:rPr lang="cs-CZ" smtClean="0"/>
              <a:pPr/>
              <a:t>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6D9C5-7531-4992-A40C-340E1C491C71}" type="datetimeFigureOut">
              <a:rPr lang="cs-CZ" smtClean="0"/>
              <a:pPr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F112E4-D5CE-4040-9DB5-F95968C678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FBF112E4-D5CE-4040-9DB5-F95968C678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6D9C5-7531-4992-A40C-340E1C491C71}" type="datetimeFigureOut">
              <a:rPr lang="cs-CZ" smtClean="0"/>
              <a:pPr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C16D9C5-7531-4992-A40C-340E1C491C71}" type="datetimeFigureOut">
              <a:rPr lang="cs-CZ" smtClean="0"/>
              <a:pPr/>
              <a:t>1.8.2012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BF112E4-D5CE-4040-9DB5-F95968C678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United_States_(orthographic_projection).svg" TargetMode="External"/><Relationship Id="rId2" Type="http://schemas.openxmlformats.org/officeDocument/2006/relationships/hyperlink" Target="http://upload.wikimedia.org/wikipedia/en/5/50/English-as-Official-Language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LocationNewZealand.png" TargetMode="External"/><Relationship Id="rId5" Type="http://schemas.openxmlformats.org/officeDocument/2006/relationships/hyperlink" Target="http://cs.wikipedia.org/wiki/Soubor:EU_location_IRL.png" TargetMode="External"/><Relationship Id="rId4" Type="http://schemas.openxmlformats.org/officeDocument/2006/relationships/hyperlink" Target="http://cs.wikipedia.org/wiki/Soubor:EU_location_UK.pn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ENGLISH  SPEAKING COUNTRIES</a:t>
            </a:r>
            <a:endParaRPr lang="cs-CZ" b="1" dirty="0"/>
          </a:p>
        </p:txBody>
      </p:sp>
      <p:pic>
        <p:nvPicPr>
          <p:cNvPr id="1026" name="Picture 2" descr="C:\Users\Martina\AppData\Local\Microsoft\Windows\Temporary Internet Files\Content.IE5\BW4LMQ1Y\MP9004007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132856"/>
            <a:ext cx="7200800" cy="447094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172400" y="6309320"/>
            <a:ext cx="742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VY_22_INOVACE_AJR.05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dirty="0" smtClean="0"/>
              <a:t>Autor: Martina </a:t>
            </a:r>
            <a:r>
              <a:rPr lang="cs-CZ" sz="2400" dirty="0" err="1" smtClean="0"/>
              <a:t>Majtánová</a:t>
            </a:r>
            <a:endParaRPr lang="cs-CZ" sz="2400" dirty="0" smtClean="0"/>
          </a:p>
          <a:p>
            <a:r>
              <a:rPr lang="cs-CZ" sz="2400" dirty="0" smtClean="0"/>
              <a:t>Datum vytvoření: březen 2012</a:t>
            </a:r>
          </a:p>
          <a:p>
            <a:r>
              <a:rPr lang="cs-CZ" sz="2400" dirty="0" smtClean="0"/>
              <a:t>Ročník: </a:t>
            </a:r>
            <a:r>
              <a:rPr lang="cs-CZ" sz="2400" dirty="0" err="1" smtClean="0"/>
              <a:t>II.stupeň</a:t>
            </a:r>
            <a:r>
              <a:rPr lang="cs-CZ" sz="2400" dirty="0" smtClean="0"/>
              <a:t> (7. – 8.ročník)</a:t>
            </a:r>
          </a:p>
          <a:p>
            <a:r>
              <a:rPr lang="cs-CZ" sz="2400" dirty="0" smtClean="0"/>
              <a:t>Vzdělávací oblast: Jazyk a jazyková komunikace</a:t>
            </a:r>
          </a:p>
          <a:p>
            <a:r>
              <a:rPr lang="cs-CZ" sz="2400" dirty="0" smtClean="0"/>
              <a:t>Vzdělávací obor: Anglický jazyk</a:t>
            </a:r>
          </a:p>
          <a:p>
            <a:r>
              <a:rPr lang="cs-CZ" sz="2400" dirty="0" smtClean="0"/>
              <a:t>Tematický okruh: Reálie</a:t>
            </a:r>
          </a:p>
          <a:p>
            <a:r>
              <a:rPr lang="cs-CZ" sz="2400" dirty="0" smtClean="0"/>
              <a:t>Téma: Anglicky mluvící země</a:t>
            </a:r>
          </a:p>
          <a:p>
            <a:endParaRPr lang="cs-CZ" dirty="0"/>
          </a:p>
        </p:txBody>
      </p:sp>
      <p:pic>
        <p:nvPicPr>
          <p:cNvPr id="4" name="Picture 28" descr="http://www.zssvat.cz/wp-content/uploads/2010/10/logo-eu-2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27835" y="5085184"/>
            <a:ext cx="5688330" cy="1079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908720"/>
            <a:ext cx="9144000" cy="44310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100392" y="6309320"/>
            <a:ext cx="7713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95536" y="5301208"/>
            <a:ext cx="842493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 smtClean="0"/>
              <a:t>Next to Chinese, English is the </a:t>
            </a:r>
            <a:r>
              <a:rPr lang="en-US" sz="3600" b="1" dirty="0" smtClean="0">
                <a:solidFill>
                  <a:srgbClr val="FF0000"/>
                </a:solidFill>
              </a:rPr>
              <a:t>2nd</a:t>
            </a:r>
            <a:r>
              <a:rPr lang="en-US" sz="2400" b="1" dirty="0" smtClean="0">
                <a:solidFill>
                  <a:srgbClr val="FF0000"/>
                </a:solidFill>
              </a:rPr>
              <a:t> </a:t>
            </a:r>
            <a:r>
              <a:rPr lang="en-US" sz="2400" b="1" dirty="0" smtClean="0"/>
              <a:t>most widely spoken language in the world. 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1112168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100" b="1" dirty="0" smtClean="0"/>
              <a:t>C</a:t>
            </a:r>
            <a:r>
              <a:rPr lang="en-US" sz="3100" b="1" dirty="0" err="1" smtClean="0"/>
              <a:t>ountries</a:t>
            </a:r>
            <a:r>
              <a:rPr lang="en-US" sz="3100" b="1" dirty="0" smtClean="0"/>
              <a:t> where English is an official </a:t>
            </a:r>
            <a:r>
              <a:rPr lang="en-US" sz="3600" b="1" dirty="0" smtClean="0"/>
              <a:t>language</a:t>
            </a:r>
            <a:br>
              <a:rPr lang="en-US" sz="3600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United</a:t>
            </a:r>
            <a:r>
              <a:rPr lang="cs-CZ" b="1" dirty="0" smtClean="0"/>
              <a:t> </a:t>
            </a:r>
            <a:r>
              <a:rPr lang="cs-CZ" b="1" dirty="0" err="1" smtClean="0"/>
              <a:t>Kingdom</a:t>
            </a:r>
            <a:endParaRPr lang="cs-CZ" b="1" dirty="0" smtClean="0"/>
          </a:p>
          <a:p>
            <a:r>
              <a:rPr lang="cs-CZ" b="1" dirty="0" err="1" smtClean="0"/>
              <a:t>The</a:t>
            </a:r>
            <a:r>
              <a:rPr lang="cs-CZ" b="1" dirty="0" smtClean="0"/>
              <a:t> USA </a:t>
            </a:r>
          </a:p>
          <a:p>
            <a:r>
              <a:rPr lang="cs-CZ" b="1" dirty="0" err="1" smtClean="0"/>
              <a:t>Ireland</a:t>
            </a:r>
            <a:r>
              <a:rPr lang="cs-CZ" b="1" dirty="0" smtClean="0"/>
              <a:t> </a:t>
            </a:r>
          </a:p>
          <a:p>
            <a:r>
              <a:rPr lang="cs-CZ" b="1" dirty="0" err="1" smtClean="0"/>
              <a:t>Canada</a:t>
            </a:r>
            <a:endParaRPr lang="cs-CZ" b="1" dirty="0" smtClean="0"/>
          </a:p>
          <a:p>
            <a:r>
              <a:rPr lang="cs-CZ" b="1" dirty="0" err="1" smtClean="0"/>
              <a:t>Australia</a:t>
            </a:r>
            <a:endParaRPr lang="cs-CZ" b="1" dirty="0" smtClean="0"/>
          </a:p>
          <a:p>
            <a:r>
              <a:rPr lang="cs-CZ" b="1" dirty="0" smtClean="0"/>
              <a:t>New </a:t>
            </a:r>
            <a:r>
              <a:rPr lang="cs-CZ" b="1" dirty="0" err="1" smtClean="0"/>
              <a:t>Zealand</a:t>
            </a:r>
            <a:endParaRPr lang="cs-CZ" b="1" dirty="0" smtClean="0"/>
          </a:p>
          <a:p>
            <a:r>
              <a:rPr lang="cs-CZ" b="1" dirty="0" smtClean="0"/>
              <a:t> </a:t>
            </a:r>
            <a:r>
              <a:rPr lang="cs-CZ" b="1" dirty="0" err="1" smtClean="0"/>
              <a:t>South</a:t>
            </a:r>
            <a:r>
              <a:rPr lang="cs-CZ" b="1" dirty="0" smtClean="0"/>
              <a:t> </a:t>
            </a:r>
            <a:r>
              <a:rPr lang="cs-CZ" b="1" dirty="0" err="1" smtClean="0"/>
              <a:t>Africa</a:t>
            </a:r>
            <a:endParaRPr lang="cs-CZ" b="1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Malta</a:t>
            </a:r>
          </a:p>
          <a:p>
            <a:r>
              <a:rPr lang="cs-CZ" dirty="0" smtClean="0"/>
              <a:t>Trinidad </a:t>
            </a:r>
            <a:r>
              <a:rPr lang="cs-CZ" dirty="0" err="1" smtClean="0"/>
              <a:t>and</a:t>
            </a:r>
            <a:r>
              <a:rPr lang="cs-CZ" dirty="0" smtClean="0"/>
              <a:t> Tobago</a:t>
            </a:r>
          </a:p>
          <a:p>
            <a:r>
              <a:rPr lang="cs-CZ" dirty="0" smtClean="0"/>
              <a:t> Belize</a:t>
            </a:r>
          </a:p>
          <a:p>
            <a:r>
              <a:rPr lang="cs-CZ" dirty="0" smtClean="0"/>
              <a:t>Guyana</a:t>
            </a:r>
          </a:p>
          <a:p>
            <a:r>
              <a:rPr lang="cs-CZ" dirty="0" smtClean="0"/>
              <a:t>Jamaica</a:t>
            </a:r>
          </a:p>
          <a:p>
            <a:r>
              <a:rPr lang="cs-CZ" dirty="0" smtClean="0"/>
              <a:t>India</a:t>
            </a:r>
          </a:p>
          <a:p>
            <a:r>
              <a:rPr lang="cs-CZ" dirty="0" smtClean="0"/>
              <a:t>Ghana</a:t>
            </a:r>
          </a:p>
          <a:p>
            <a:r>
              <a:rPr lang="cs-CZ" dirty="0" err="1" smtClean="0"/>
              <a:t>Kenya</a:t>
            </a:r>
            <a:endParaRPr lang="cs-CZ" dirty="0" smtClean="0"/>
          </a:p>
          <a:p>
            <a:r>
              <a:rPr lang="cs-CZ" dirty="0" err="1" smtClean="0"/>
              <a:t>Nigeria</a:t>
            </a:r>
            <a:endParaRPr lang="cs-CZ" dirty="0" smtClean="0"/>
          </a:p>
          <a:p>
            <a:r>
              <a:rPr lang="cs-CZ" dirty="0" err="1" smtClean="0"/>
              <a:t>Hong</a:t>
            </a:r>
            <a:r>
              <a:rPr lang="cs-CZ" dirty="0" smtClean="0"/>
              <a:t> </a:t>
            </a:r>
            <a:r>
              <a:rPr lang="cs-CZ" dirty="0" smtClean="0"/>
              <a:t>Kong 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dirty="0" err="1" smtClean="0">
                <a:solidFill>
                  <a:srgbClr val="FF0000"/>
                </a:solidFill>
              </a:rPr>
              <a:t>How</a:t>
            </a:r>
            <a:r>
              <a:rPr lang="cs-CZ" sz="4400" b="1" dirty="0" smtClean="0">
                <a:solidFill>
                  <a:srgbClr val="FF0000"/>
                </a:solidFill>
              </a:rPr>
              <a:t> many?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In </a:t>
            </a:r>
            <a:r>
              <a:rPr lang="cs-CZ" sz="4400" dirty="0" err="1" smtClean="0"/>
              <a:t>fact</a:t>
            </a:r>
            <a:r>
              <a:rPr lang="cs-CZ" sz="4400" dirty="0" smtClean="0"/>
              <a:t>, </a:t>
            </a:r>
            <a:r>
              <a:rPr lang="cs-CZ" sz="4400" dirty="0" err="1" smtClean="0"/>
              <a:t>there</a:t>
            </a:r>
            <a:r>
              <a:rPr lang="cs-CZ" sz="4400" dirty="0" smtClean="0"/>
              <a:t> are </a:t>
            </a:r>
            <a:r>
              <a:rPr lang="cs-CZ" sz="4400" b="1" dirty="0" smtClean="0">
                <a:solidFill>
                  <a:srgbClr val="FF0000"/>
                </a:solidFill>
              </a:rPr>
              <a:t>56</a:t>
            </a:r>
            <a:r>
              <a:rPr lang="cs-CZ" sz="4400" dirty="0" smtClean="0"/>
              <a:t> sovereign </a:t>
            </a:r>
            <a:r>
              <a:rPr lang="cs-CZ" sz="4400" dirty="0" err="1" smtClean="0"/>
              <a:t>countries</a:t>
            </a:r>
            <a:r>
              <a:rPr lang="cs-CZ" sz="4400" dirty="0" smtClean="0"/>
              <a:t> </a:t>
            </a:r>
            <a:r>
              <a:rPr lang="cs-CZ" sz="4400" dirty="0" err="1" smtClean="0"/>
              <a:t>where</a:t>
            </a:r>
            <a:r>
              <a:rPr lang="cs-CZ" sz="4400" dirty="0" smtClean="0"/>
              <a:t> </a:t>
            </a:r>
            <a:r>
              <a:rPr lang="cs-CZ" sz="4400" dirty="0" err="1" smtClean="0"/>
              <a:t>people</a:t>
            </a:r>
            <a:r>
              <a:rPr lang="cs-CZ" sz="4400" dirty="0" smtClean="0"/>
              <a:t> </a:t>
            </a:r>
            <a:r>
              <a:rPr lang="cs-CZ" sz="4400" dirty="0" err="1" smtClean="0"/>
              <a:t>speak</a:t>
            </a:r>
            <a:r>
              <a:rPr lang="cs-CZ" sz="4400" dirty="0" smtClean="0"/>
              <a:t> </a:t>
            </a:r>
            <a:r>
              <a:rPr lang="cs-CZ" sz="4400" dirty="0" err="1" smtClean="0"/>
              <a:t>English</a:t>
            </a:r>
            <a:r>
              <a:rPr lang="cs-CZ" sz="4400" dirty="0" smtClean="0"/>
              <a:t> as </a:t>
            </a:r>
            <a:r>
              <a:rPr lang="cs-CZ" sz="4400" dirty="0" err="1" smtClean="0"/>
              <a:t>their</a:t>
            </a:r>
            <a:r>
              <a:rPr lang="cs-CZ" sz="4400" dirty="0" smtClean="0"/>
              <a:t> </a:t>
            </a:r>
            <a:r>
              <a:rPr lang="cs-CZ" sz="4400" dirty="0" err="1" smtClean="0"/>
              <a:t>mother</a:t>
            </a:r>
            <a:r>
              <a:rPr lang="cs-CZ" sz="4400" dirty="0" smtClean="0"/>
              <a:t> </a:t>
            </a:r>
            <a:r>
              <a:rPr lang="cs-CZ" sz="4400" dirty="0" err="1" smtClean="0"/>
              <a:t>language</a:t>
            </a:r>
            <a:r>
              <a:rPr lang="cs-CZ" sz="4400" dirty="0" smtClean="0"/>
              <a:t>.</a:t>
            </a:r>
            <a:endParaRPr lang="cs-CZ" sz="4400" dirty="0"/>
          </a:p>
        </p:txBody>
      </p:sp>
      <p:pic>
        <p:nvPicPr>
          <p:cNvPr id="3074" name="Picture 2" descr="C:\Users\Martina\AppData\Local\Microsoft\Windows\Temporary Internet Files\Content.IE5\NM0CHSAD\MP90043093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3501008"/>
            <a:ext cx="4098950" cy="317348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7812360" y="6309320"/>
            <a:ext cx="7697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Can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you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identify</a:t>
            </a:r>
            <a:r>
              <a:rPr lang="cs-CZ" b="1" dirty="0" smtClean="0">
                <a:solidFill>
                  <a:srgbClr val="FF0000"/>
                </a:solidFill>
              </a:rPr>
              <a:t> these </a:t>
            </a:r>
            <a:r>
              <a:rPr lang="cs-CZ" b="1" dirty="0" err="1" smtClean="0">
                <a:solidFill>
                  <a:srgbClr val="FF0000"/>
                </a:solidFill>
              </a:rPr>
              <a:t>countries</a:t>
            </a:r>
            <a:r>
              <a:rPr lang="cs-CZ" b="1" dirty="0" smtClean="0">
                <a:solidFill>
                  <a:srgbClr val="FF0000"/>
                </a:solidFill>
              </a:rPr>
              <a:t>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772816"/>
            <a:ext cx="9144000" cy="44310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539552" y="1340768"/>
            <a:ext cx="2016224" cy="504056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211960" y="2636912"/>
            <a:ext cx="2016224" cy="504056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91880" y="1844824"/>
            <a:ext cx="2016224" cy="504056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4005064"/>
            <a:ext cx="2016224" cy="504056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483768" y="5589240"/>
            <a:ext cx="2016224" cy="504056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948264" y="6165304"/>
            <a:ext cx="2016224" cy="504056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004048" y="5661248"/>
            <a:ext cx="2016224" cy="504056"/>
          </a:xfrm>
          <a:prstGeom prst="rect">
            <a:avLst/>
          </a:prstGeom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ovací šipka 13"/>
          <p:cNvCxnSpPr/>
          <p:nvPr/>
        </p:nvCxnSpPr>
        <p:spPr>
          <a:xfrm>
            <a:off x="1259632" y="1844824"/>
            <a:ext cx="0" cy="50405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 flipV="1">
            <a:off x="1115616" y="2996952"/>
            <a:ext cx="288032" cy="1008112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3491880" y="2348880"/>
            <a:ext cx="72008" cy="36004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H="1" flipV="1">
            <a:off x="3779912" y="2708920"/>
            <a:ext cx="360040" cy="216024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V="1">
            <a:off x="3707904" y="5373216"/>
            <a:ext cx="648072" cy="216024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V="1">
            <a:off x="6156176" y="5085184"/>
            <a:ext cx="792088" cy="576064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7812360" y="5733256"/>
            <a:ext cx="360040" cy="432048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dirty="0" err="1" smtClean="0">
                <a:solidFill>
                  <a:srgbClr val="FF0000"/>
                </a:solidFill>
              </a:rPr>
              <a:t>Can</a:t>
            </a:r>
            <a:r>
              <a:rPr lang="cs-CZ" sz="4400" b="1" dirty="0" smtClean="0">
                <a:solidFill>
                  <a:srgbClr val="FF0000"/>
                </a:solidFill>
              </a:rPr>
              <a:t> </a:t>
            </a:r>
            <a:r>
              <a:rPr lang="cs-CZ" sz="4400" b="1" dirty="0" err="1" smtClean="0">
                <a:solidFill>
                  <a:srgbClr val="FF0000"/>
                </a:solidFill>
              </a:rPr>
              <a:t>you</a:t>
            </a:r>
            <a:r>
              <a:rPr lang="cs-CZ" sz="4400" b="1" dirty="0" smtClean="0">
                <a:solidFill>
                  <a:srgbClr val="FF0000"/>
                </a:solidFill>
              </a:rPr>
              <a:t> </a:t>
            </a:r>
            <a:r>
              <a:rPr lang="cs-CZ" sz="4400" b="1" dirty="0" err="1" smtClean="0">
                <a:solidFill>
                  <a:srgbClr val="FF0000"/>
                </a:solidFill>
              </a:rPr>
              <a:t>match</a:t>
            </a:r>
            <a:r>
              <a:rPr lang="cs-CZ" sz="4400" b="1" dirty="0" smtClean="0">
                <a:solidFill>
                  <a:srgbClr val="FF0000"/>
                </a:solidFill>
              </a:rPr>
              <a:t> </a:t>
            </a:r>
            <a:r>
              <a:rPr lang="cs-CZ" sz="4400" b="1" dirty="0" err="1" smtClean="0">
                <a:solidFill>
                  <a:srgbClr val="FF0000"/>
                </a:solidFill>
              </a:rPr>
              <a:t>them</a:t>
            </a:r>
            <a:r>
              <a:rPr lang="cs-CZ" sz="4400" b="1" dirty="0" smtClean="0">
                <a:solidFill>
                  <a:srgbClr val="FF0000"/>
                </a:solidFill>
              </a:rPr>
              <a:t>?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732240" y="5373216"/>
            <a:ext cx="2016224" cy="576064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South</a:t>
            </a:r>
            <a:r>
              <a:rPr lang="cs-CZ" sz="2000" dirty="0" smtClean="0"/>
              <a:t> </a:t>
            </a:r>
            <a:r>
              <a:rPr lang="cs-CZ" sz="2000" dirty="0" err="1" smtClean="0"/>
              <a:t>Africa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539552" y="3645024"/>
            <a:ext cx="1368152" cy="576064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Canada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395536" y="1916832"/>
            <a:ext cx="2592288" cy="576064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United</a:t>
            </a:r>
            <a:r>
              <a:rPr lang="cs-CZ" sz="2000" dirty="0" smtClean="0"/>
              <a:t> </a:t>
            </a:r>
            <a:r>
              <a:rPr lang="cs-CZ" sz="2000" dirty="0" err="1" smtClean="0"/>
              <a:t>Kingdom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3707904" y="3212976"/>
            <a:ext cx="1440160" cy="576064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Ireland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5508104" y="1628800"/>
            <a:ext cx="2448272" cy="576064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United</a:t>
            </a:r>
            <a:r>
              <a:rPr lang="cs-CZ" sz="2000" dirty="0" smtClean="0"/>
              <a:t> </a:t>
            </a:r>
            <a:r>
              <a:rPr lang="cs-CZ" sz="2000" dirty="0" err="1" smtClean="0"/>
              <a:t>States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4139952" y="4581128"/>
            <a:ext cx="1728192" cy="576064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Australia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395536" y="5373216"/>
            <a:ext cx="1728192" cy="576064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New </a:t>
            </a:r>
            <a:r>
              <a:rPr lang="cs-CZ" sz="2000" dirty="0" err="1" smtClean="0"/>
              <a:t>Zealand</a:t>
            </a:r>
            <a:endParaRPr lang="cs-CZ" sz="2000" dirty="0"/>
          </a:p>
        </p:txBody>
      </p:sp>
      <p:sp>
        <p:nvSpPr>
          <p:cNvPr id="12" name="Výbuch 2 11"/>
          <p:cNvSpPr/>
          <p:nvPr/>
        </p:nvSpPr>
        <p:spPr>
          <a:xfrm>
            <a:off x="2771800" y="2060848"/>
            <a:ext cx="3744416" cy="914400"/>
          </a:xfrm>
          <a:prstGeom prst="irregularSeal2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Wellington</a:t>
            </a:r>
            <a:endParaRPr lang="cs-CZ" sz="2000" dirty="0"/>
          </a:p>
        </p:txBody>
      </p:sp>
      <p:sp>
        <p:nvSpPr>
          <p:cNvPr id="13" name="Výbuch 2 12"/>
          <p:cNvSpPr/>
          <p:nvPr/>
        </p:nvSpPr>
        <p:spPr>
          <a:xfrm>
            <a:off x="1403648" y="908720"/>
            <a:ext cx="2448272" cy="914400"/>
          </a:xfrm>
          <a:prstGeom prst="irregularSeal2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Dublin</a:t>
            </a:r>
            <a:endParaRPr lang="cs-CZ" sz="2000" dirty="0"/>
          </a:p>
        </p:txBody>
      </p:sp>
      <p:sp>
        <p:nvSpPr>
          <p:cNvPr id="14" name="Výbuch 2 13"/>
          <p:cNvSpPr/>
          <p:nvPr/>
        </p:nvSpPr>
        <p:spPr>
          <a:xfrm>
            <a:off x="179512" y="2492896"/>
            <a:ext cx="2736304" cy="914400"/>
          </a:xfrm>
          <a:prstGeom prst="irregularSeal2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Pretoria</a:t>
            </a:r>
            <a:endParaRPr lang="cs-CZ" sz="2000" dirty="0"/>
          </a:p>
        </p:txBody>
      </p:sp>
      <p:sp>
        <p:nvSpPr>
          <p:cNvPr id="15" name="Výbuch 2 14"/>
          <p:cNvSpPr/>
          <p:nvPr/>
        </p:nvSpPr>
        <p:spPr>
          <a:xfrm>
            <a:off x="323528" y="4365104"/>
            <a:ext cx="2952328" cy="914400"/>
          </a:xfrm>
          <a:prstGeom prst="irregularSeal2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000" dirty="0" smtClean="0"/>
          </a:p>
          <a:p>
            <a:pPr algn="ctr"/>
            <a:r>
              <a:rPr lang="cs-CZ" sz="2000" dirty="0" err="1" smtClean="0"/>
              <a:t>Canberra</a:t>
            </a:r>
            <a:endParaRPr lang="cs-CZ" sz="2000" dirty="0" smtClean="0"/>
          </a:p>
          <a:p>
            <a:pPr algn="ctr"/>
            <a:endParaRPr lang="cs-CZ" dirty="0"/>
          </a:p>
        </p:txBody>
      </p:sp>
      <p:sp>
        <p:nvSpPr>
          <p:cNvPr id="16" name="Výbuch 2 15"/>
          <p:cNvSpPr/>
          <p:nvPr/>
        </p:nvSpPr>
        <p:spPr>
          <a:xfrm>
            <a:off x="6084168" y="4077072"/>
            <a:ext cx="2520280" cy="914400"/>
          </a:xfrm>
          <a:prstGeom prst="irregularSeal2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Otawa</a:t>
            </a:r>
            <a:endParaRPr lang="cs-CZ" sz="2000" dirty="0"/>
          </a:p>
        </p:txBody>
      </p:sp>
      <p:sp>
        <p:nvSpPr>
          <p:cNvPr id="17" name="Výbuch 2 16"/>
          <p:cNvSpPr/>
          <p:nvPr/>
        </p:nvSpPr>
        <p:spPr>
          <a:xfrm>
            <a:off x="6660232" y="2132856"/>
            <a:ext cx="2483768" cy="914400"/>
          </a:xfrm>
          <a:prstGeom prst="irregularSeal2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London</a:t>
            </a:r>
            <a:endParaRPr lang="cs-CZ" sz="2000" dirty="0"/>
          </a:p>
        </p:txBody>
      </p:sp>
      <p:sp>
        <p:nvSpPr>
          <p:cNvPr id="18" name="Výbuch 2 17"/>
          <p:cNvSpPr/>
          <p:nvPr/>
        </p:nvSpPr>
        <p:spPr>
          <a:xfrm>
            <a:off x="2699792" y="5517232"/>
            <a:ext cx="3960440" cy="1080120"/>
          </a:xfrm>
          <a:prstGeom prst="irregularSeal2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Washington D.C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dirty="0" err="1" smtClean="0">
                <a:solidFill>
                  <a:srgbClr val="FF0000"/>
                </a:solidFill>
              </a:rPr>
              <a:t>What</a:t>
            </a:r>
            <a:r>
              <a:rPr lang="cs-CZ" sz="4400" b="1" dirty="0" smtClean="0">
                <a:solidFill>
                  <a:srgbClr val="FF0000"/>
                </a:solidFill>
              </a:rPr>
              <a:t> country </a:t>
            </a:r>
            <a:r>
              <a:rPr lang="cs-CZ" sz="4400" b="1" dirty="0" err="1" smtClean="0">
                <a:solidFill>
                  <a:srgbClr val="FF0000"/>
                </a:solidFill>
              </a:rPr>
              <a:t>is</a:t>
            </a:r>
            <a:r>
              <a:rPr lang="cs-CZ" sz="4400" b="1" dirty="0" smtClean="0">
                <a:solidFill>
                  <a:srgbClr val="FF0000"/>
                </a:solidFill>
              </a:rPr>
              <a:t> </a:t>
            </a:r>
            <a:r>
              <a:rPr lang="cs-CZ" sz="4400" b="1" dirty="0" err="1" smtClean="0">
                <a:solidFill>
                  <a:srgbClr val="FF0000"/>
                </a:solidFill>
              </a:rPr>
              <a:t>it</a:t>
            </a:r>
            <a:r>
              <a:rPr lang="cs-CZ" sz="4400" b="1" dirty="0" smtClean="0">
                <a:solidFill>
                  <a:srgbClr val="FF0000"/>
                </a:solidFill>
              </a:rPr>
              <a:t>?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412776"/>
            <a:ext cx="158417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187624" y="2996952"/>
            <a:ext cx="57579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Obr.4</a:t>
            </a:r>
            <a:endParaRPr lang="cs-CZ" sz="1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2492896"/>
            <a:ext cx="1568400" cy="156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2915816" y="4005064"/>
            <a:ext cx="57099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Obr.5</a:t>
            </a:r>
            <a:endParaRPr lang="cs-CZ" sz="12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4149080"/>
            <a:ext cx="1568401" cy="15684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1547664" y="5733256"/>
            <a:ext cx="57579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Obr.6</a:t>
            </a:r>
            <a:endParaRPr lang="cs-CZ" sz="12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 t="14458" r="42169"/>
          <a:stretch>
            <a:fillRect/>
          </a:stretch>
        </p:blipFill>
        <p:spPr bwMode="auto">
          <a:xfrm>
            <a:off x="7380312" y="1412776"/>
            <a:ext cx="1512168" cy="1677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8316416" y="2996952"/>
            <a:ext cx="56618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Obr.7</a:t>
            </a:r>
            <a:endParaRPr lang="cs-CZ" sz="1200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/>
          <a:srcRect l="15035" t="36140" r="50000" b="18500"/>
          <a:stretch>
            <a:fillRect/>
          </a:stretch>
        </p:blipFill>
        <p:spPr bwMode="auto">
          <a:xfrm>
            <a:off x="5292080" y="2060848"/>
            <a:ext cx="1628181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6372200" y="3645024"/>
            <a:ext cx="58060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Obr.8</a:t>
            </a:r>
            <a:endParaRPr lang="cs-CZ" sz="1200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/>
          <a:srcRect l="12165" r="42649"/>
          <a:stretch>
            <a:fillRect/>
          </a:stretch>
        </p:blipFill>
        <p:spPr bwMode="auto">
          <a:xfrm>
            <a:off x="6372200" y="4149080"/>
            <a:ext cx="1440160" cy="1465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7236296" y="5589240"/>
            <a:ext cx="57579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Obr.9</a:t>
            </a:r>
            <a:endParaRPr lang="cs-CZ" sz="1200" dirty="0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131840" y="4581128"/>
            <a:ext cx="1584177" cy="15841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/>
          <p:nvPr/>
        </p:nvSpPr>
        <p:spPr>
          <a:xfrm>
            <a:off x="4067944" y="6165304"/>
            <a:ext cx="64953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Obr.10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Obr.2 [cit.2012-03-01] Dostupný pod licencí public </a:t>
            </a:r>
            <a:r>
              <a:rPr lang="cs-CZ" dirty="0" err="1" smtClean="0"/>
              <a:t>domain</a:t>
            </a:r>
            <a:r>
              <a:rPr lang="cs-CZ" dirty="0" smtClean="0"/>
              <a:t>. Autor </a:t>
            </a:r>
            <a:r>
              <a:rPr lang="cs-CZ" dirty="0" err="1" smtClean="0"/>
              <a:t>Wtmitchell</a:t>
            </a:r>
            <a:r>
              <a:rPr lang="cs-CZ" dirty="0" smtClean="0"/>
              <a:t>. </a:t>
            </a:r>
            <a:r>
              <a:rPr lang="cs-CZ" dirty="0" smtClean="0">
                <a:hlinkClick r:id="rId2"/>
              </a:rPr>
              <a:t>http://upload.wikimedia.org/wikipedia/en/5/50/English-as-Official-Language.png</a:t>
            </a:r>
            <a:endParaRPr lang="cs-CZ" dirty="0" smtClean="0"/>
          </a:p>
          <a:p>
            <a:r>
              <a:rPr lang="cs-CZ" dirty="0" smtClean="0"/>
              <a:t>Obr.4 [cit.2012-03-01]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. Autor </a:t>
            </a:r>
            <a:r>
              <a:rPr lang="cs-CZ" dirty="0" err="1" smtClean="0"/>
              <a:t>Keepscases</a:t>
            </a:r>
            <a:r>
              <a:rPr lang="cs-CZ" dirty="0" smtClean="0"/>
              <a:t>. http://cs.wikipedia.org/wiki/Soubor:South_Africa_%28orthographic_projection%29.svg</a:t>
            </a:r>
          </a:p>
          <a:p>
            <a:r>
              <a:rPr lang="cs-CZ" dirty="0" smtClean="0"/>
              <a:t>Obr.5 [cit.2012-03-01] Dostupný pod licencí public </a:t>
            </a:r>
            <a:r>
              <a:rPr lang="cs-CZ" dirty="0" err="1" smtClean="0"/>
              <a:t>domain</a:t>
            </a:r>
            <a:r>
              <a:rPr lang="cs-CZ" dirty="0" smtClean="0"/>
              <a:t>. Autor </a:t>
            </a:r>
            <a:r>
              <a:rPr lang="cs-CZ" dirty="0" err="1" smtClean="0"/>
              <a:t>Ssolbergj</a:t>
            </a:r>
            <a:r>
              <a:rPr lang="cs-CZ" dirty="0" smtClean="0"/>
              <a:t>. http://cs.wikipedia.org/wiki/Soubor:Australia_%28orthographic_projection%29.svg </a:t>
            </a:r>
          </a:p>
          <a:p>
            <a:r>
              <a:rPr lang="cs-CZ" dirty="0" smtClean="0"/>
              <a:t>Obr.6 [cit.2012-03-01] Dostupný pod licencí public </a:t>
            </a:r>
            <a:r>
              <a:rPr lang="cs-CZ" dirty="0" err="1" smtClean="0"/>
              <a:t>domain</a:t>
            </a:r>
            <a:r>
              <a:rPr lang="cs-CZ" dirty="0" smtClean="0"/>
              <a:t>. Autor </a:t>
            </a:r>
            <a:r>
              <a:rPr lang="cs-CZ" dirty="0" err="1" smtClean="0"/>
              <a:t>Ssolbergj</a:t>
            </a:r>
            <a:r>
              <a:rPr lang="cs-CZ" dirty="0" smtClean="0"/>
              <a:t>. </a:t>
            </a:r>
            <a:r>
              <a:rPr lang="cs-CZ" dirty="0" smtClean="0">
                <a:hlinkClick r:id="rId3"/>
              </a:rPr>
              <a:t>http://cs.wikipedia.org/wiki/Soubor:United_States_%28orthographic_projection%29.svg</a:t>
            </a:r>
            <a:endParaRPr lang="cs-CZ" dirty="0" smtClean="0"/>
          </a:p>
          <a:p>
            <a:r>
              <a:rPr lang="cs-CZ" dirty="0" smtClean="0"/>
              <a:t>Obr.7 [cit.2012-03-01]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. Autor David </a:t>
            </a:r>
            <a:r>
              <a:rPr lang="cs-CZ" dirty="0" err="1" smtClean="0"/>
              <a:t>Liuzzo</a:t>
            </a:r>
            <a:r>
              <a:rPr lang="cs-CZ" dirty="0" smtClean="0"/>
              <a:t>. </a:t>
            </a:r>
            <a:r>
              <a:rPr lang="cs-CZ" dirty="0" smtClean="0">
                <a:hlinkClick r:id="rId4"/>
              </a:rPr>
              <a:t>http://cs.wikipedia.org/wiki/Soubor:EU_location_UK.png</a:t>
            </a:r>
            <a:endParaRPr lang="cs-CZ" dirty="0" smtClean="0"/>
          </a:p>
          <a:p>
            <a:r>
              <a:rPr lang="cs-CZ" dirty="0" smtClean="0"/>
              <a:t>Obr.8 [cit.2012-03-01]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. Autor David </a:t>
            </a:r>
            <a:r>
              <a:rPr lang="cs-CZ" dirty="0" err="1" smtClean="0"/>
              <a:t>Liuzzo</a:t>
            </a:r>
            <a:r>
              <a:rPr lang="cs-CZ" dirty="0" smtClean="0"/>
              <a:t>. </a:t>
            </a:r>
            <a:r>
              <a:rPr lang="cs-CZ" dirty="0" smtClean="0">
                <a:hlinkClick r:id="rId5"/>
              </a:rPr>
              <a:t>http://cs.wikipedia.org/wiki/Soubor:EU_location_IRL.png</a:t>
            </a:r>
            <a:endParaRPr lang="cs-CZ" dirty="0" smtClean="0"/>
          </a:p>
          <a:p>
            <a:r>
              <a:rPr lang="cs-CZ" dirty="0" smtClean="0"/>
              <a:t>Obr.9 [cit.2012-03-01]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. </a:t>
            </a:r>
            <a:r>
              <a:rPr lang="cs-CZ" dirty="0" smtClean="0">
                <a:hlinkClick r:id="rId6"/>
              </a:rPr>
              <a:t>http://cs.wikipedia.org/wiki/Soubor:LocationNewZealand.png</a:t>
            </a:r>
            <a:endParaRPr lang="cs-CZ" dirty="0" smtClean="0"/>
          </a:p>
          <a:p>
            <a:r>
              <a:rPr lang="cs-CZ" dirty="0" smtClean="0"/>
              <a:t>Obr.10 [cit.2012-03-01] Dostupný pod licencí public </a:t>
            </a:r>
            <a:r>
              <a:rPr lang="cs-CZ" dirty="0" err="1" smtClean="0"/>
              <a:t>domain</a:t>
            </a:r>
            <a:r>
              <a:rPr lang="cs-CZ" dirty="0" smtClean="0"/>
              <a:t>. Autor </a:t>
            </a:r>
            <a:r>
              <a:rPr lang="cs-CZ" dirty="0" err="1" smtClean="0"/>
              <a:t>Ssolbergj</a:t>
            </a:r>
            <a:r>
              <a:rPr lang="cs-CZ" dirty="0" smtClean="0"/>
              <a:t>. http://cs.wikipedia.org/wiki/Soubor:Canada_%28orthographic_projection%29.svg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dirty="0" smtClean="0"/>
              <a:t>Prezentace slouží k základní orientaci v geografii anglicky mluvících zemí.</a:t>
            </a:r>
          </a:p>
          <a:p>
            <a:endParaRPr lang="cs-CZ" sz="3600" dirty="0" smtClean="0"/>
          </a:p>
          <a:p>
            <a:r>
              <a:rPr lang="cs-CZ" sz="2000" dirty="0" smtClean="0"/>
              <a:t>Cíl: žák určí polohu nejdůležitějších anglicky mluvících zemí na mapě světa, vyjmenuje je a přiřadí jejich hlavní města, uvede příklad dalších zemí,kde je angličtina rodným jazykem, uvědomí si důležitost angličtiny jako globálního jazyka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United</a:t>
            </a:r>
            <a:r>
              <a:rPr lang="cs-CZ" sz="2000" dirty="0" smtClean="0"/>
              <a:t> </a:t>
            </a:r>
            <a:r>
              <a:rPr lang="cs-CZ" sz="2000" dirty="0" err="1" smtClean="0"/>
              <a:t>Kingdom</a:t>
            </a:r>
            <a:r>
              <a:rPr lang="cs-CZ" sz="2000" dirty="0" smtClean="0"/>
              <a:t> – London – obr.7</a:t>
            </a:r>
          </a:p>
          <a:p>
            <a:r>
              <a:rPr lang="cs-CZ" sz="2000" dirty="0" err="1" smtClean="0"/>
              <a:t>The</a:t>
            </a:r>
            <a:r>
              <a:rPr lang="cs-CZ" sz="2000" dirty="0" smtClean="0"/>
              <a:t> USA – Washington D.C. – obr.6</a:t>
            </a:r>
          </a:p>
          <a:p>
            <a:r>
              <a:rPr lang="cs-CZ" sz="2000" dirty="0" err="1" smtClean="0"/>
              <a:t>Canada</a:t>
            </a:r>
            <a:r>
              <a:rPr lang="cs-CZ" sz="2000" dirty="0" smtClean="0"/>
              <a:t> – </a:t>
            </a:r>
            <a:r>
              <a:rPr lang="cs-CZ" sz="2000" dirty="0" err="1" smtClean="0"/>
              <a:t>Otawa</a:t>
            </a:r>
            <a:r>
              <a:rPr lang="cs-CZ" sz="2000" dirty="0" smtClean="0"/>
              <a:t> – obr.10</a:t>
            </a:r>
          </a:p>
          <a:p>
            <a:r>
              <a:rPr lang="cs-CZ" sz="2000" dirty="0" err="1" smtClean="0"/>
              <a:t>Australia</a:t>
            </a:r>
            <a:r>
              <a:rPr lang="cs-CZ" sz="2000" dirty="0" smtClean="0"/>
              <a:t> – </a:t>
            </a:r>
            <a:r>
              <a:rPr lang="cs-CZ" sz="2000" dirty="0" err="1" smtClean="0"/>
              <a:t>Canberra</a:t>
            </a:r>
            <a:r>
              <a:rPr lang="cs-CZ" sz="2000" dirty="0" smtClean="0"/>
              <a:t> – obr.5</a:t>
            </a:r>
          </a:p>
          <a:p>
            <a:r>
              <a:rPr lang="cs-CZ" sz="2000" dirty="0" err="1" smtClean="0"/>
              <a:t>South</a:t>
            </a:r>
            <a:r>
              <a:rPr lang="cs-CZ" sz="2000" dirty="0" smtClean="0"/>
              <a:t> </a:t>
            </a:r>
            <a:r>
              <a:rPr lang="cs-CZ" sz="2000" dirty="0" err="1" smtClean="0"/>
              <a:t>Africa</a:t>
            </a:r>
            <a:r>
              <a:rPr lang="cs-CZ" sz="2000" dirty="0" smtClean="0"/>
              <a:t> – Pretoria – obr.4</a:t>
            </a:r>
          </a:p>
          <a:p>
            <a:r>
              <a:rPr lang="cs-CZ" sz="2000" dirty="0" smtClean="0"/>
              <a:t>New </a:t>
            </a:r>
            <a:r>
              <a:rPr lang="cs-CZ" sz="2000" dirty="0" err="1" smtClean="0"/>
              <a:t>Zealand</a:t>
            </a:r>
            <a:r>
              <a:rPr lang="cs-CZ" sz="2000" dirty="0" smtClean="0"/>
              <a:t> – Wellington – obr.9</a:t>
            </a:r>
          </a:p>
          <a:p>
            <a:r>
              <a:rPr lang="cs-CZ" sz="2000" dirty="0" err="1" smtClean="0"/>
              <a:t>Ireland</a:t>
            </a:r>
            <a:r>
              <a:rPr lang="cs-CZ" sz="2000" smtClean="0"/>
              <a:t> – Dublin – obr.8</a:t>
            </a: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114</TotalTime>
  <Words>382</Words>
  <Application>Microsoft Office PowerPoint</Application>
  <PresentationFormat>Předvádění na obrazovce (4:3)</PresentationFormat>
  <Paragraphs>79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ENGLISH  SPEAKING COUNTRIES</vt:lpstr>
      <vt:lpstr>VY_22_INOVACE_AJR.05</vt:lpstr>
      <vt:lpstr>Prezentace aplikace PowerPoint</vt:lpstr>
      <vt:lpstr>           Countries where English is an official language </vt:lpstr>
      <vt:lpstr>How many?</vt:lpstr>
      <vt:lpstr>Can you identify these countries?</vt:lpstr>
      <vt:lpstr>Can you match them?</vt:lpstr>
      <vt:lpstr>What country is it?</vt:lpstr>
      <vt:lpstr>Reference</vt:lpstr>
      <vt:lpstr>Anotace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ENGLISH  SPEAKING COUNTRIES</dc:title>
  <dc:creator>Martina</dc:creator>
  <cp:lastModifiedBy>Martina</cp:lastModifiedBy>
  <cp:revision>17</cp:revision>
  <dcterms:created xsi:type="dcterms:W3CDTF">2012-03-01T14:37:39Z</dcterms:created>
  <dcterms:modified xsi:type="dcterms:W3CDTF">2012-08-01T08:51:14Z</dcterms:modified>
</cp:coreProperties>
</file>