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1" r:id="rId2"/>
    <p:sldId id="260" r:id="rId3"/>
    <p:sldId id="256" r:id="rId4"/>
    <p:sldId id="257" r:id="rId5"/>
    <p:sldId id="259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7CF39BA-A530-4185-8E8B-C21A3FA21004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DBAB8E7-DA94-4B5C-BD56-EFFC1C4BD78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76"/>
            <a:ext cx="9144000" cy="1214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105389949"/>
              </p:ext>
            </p:extLst>
          </p:nvPr>
        </p:nvGraphicFramePr>
        <p:xfrm>
          <a:off x="1115616" y="1196752"/>
          <a:ext cx="7278502" cy="437059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Rostlinná buňka.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4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Rostliny</a:t>
            </a:r>
            <a:r>
              <a:rPr lang="cs-CZ" dirty="0" smtClean="0">
                <a:latin typeface="Arial" charset="0"/>
                <a:cs typeface="Arial" charset="0"/>
              </a:rPr>
              <a:t> je seznámit žáky se základními biologickými termíny v návaznosti na pochopení dalších složitějších témat Organologie rostlin 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Obecná biologie a ekologie na </a:t>
            </a:r>
            <a:r>
              <a:rPr lang="cs-CZ" dirty="0">
                <a:latin typeface="Arial" charset="0"/>
                <a:cs typeface="Arial" charset="0"/>
              </a:rPr>
              <a:t>naší SŠ.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téma </a:t>
            </a:r>
            <a:r>
              <a:rPr lang="cs-CZ" u="sng" dirty="0" smtClean="0">
                <a:latin typeface="Arial" charset="0"/>
                <a:cs typeface="Arial" charset="0"/>
              </a:rPr>
              <a:t>Rostlinná buňka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ROSTLINNÁ  BUŇKA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Stavba a struktura rostlinné buňky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Rostlinná buňka a její části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2000240"/>
            <a:ext cx="3429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1" name="Přímá spojovací šipka 10"/>
          <p:cNvCxnSpPr/>
          <p:nvPr/>
        </p:nvCxnSpPr>
        <p:spPr>
          <a:xfrm>
            <a:off x="2214546" y="2357430"/>
            <a:ext cx="1628780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 flipH="1">
            <a:off x="756201" y="3109670"/>
            <a:ext cx="1672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mitochondrie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4348" y="228599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jádro a jadérko</a:t>
            </a:r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5286380" y="2786058"/>
            <a:ext cx="178595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000892" y="2928934"/>
            <a:ext cx="1143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vakuola</a:t>
            </a:r>
          </a:p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29454" y="3929066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chloroplast</a:t>
            </a:r>
            <a:endParaRPr lang="cs-CZ" dirty="0"/>
          </a:p>
        </p:txBody>
      </p:sp>
      <p:cxnSp>
        <p:nvCxnSpPr>
          <p:cNvPr id="29" name="Přímá spojovací šipka 28"/>
          <p:cNvCxnSpPr/>
          <p:nvPr/>
        </p:nvCxnSpPr>
        <p:spPr>
          <a:xfrm rot="10800000" flipV="1">
            <a:off x="1571604" y="3429000"/>
            <a:ext cx="2000264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14282" y="4000504"/>
            <a:ext cx="24288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hladké  endoplazmatické retikulum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57950" y="1785926"/>
            <a:ext cx="19288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hrubé endoplazmatické retikulum</a:t>
            </a:r>
            <a:endParaRPr lang="cs-CZ" dirty="0"/>
          </a:p>
        </p:txBody>
      </p:sp>
      <p:cxnSp>
        <p:nvCxnSpPr>
          <p:cNvPr id="35" name="Přímá spojovací šipka 34"/>
          <p:cNvCxnSpPr/>
          <p:nvPr/>
        </p:nvCxnSpPr>
        <p:spPr>
          <a:xfrm rot="16200000" flipH="1">
            <a:off x="4679157" y="4107661"/>
            <a:ext cx="1285884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857884" y="528638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Golgiho</a:t>
            </a:r>
            <a:r>
              <a:rPr lang="cs-CZ" dirty="0" smtClean="0"/>
              <a:t> systém</a:t>
            </a:r>
            <a:endParaRPr lang="cs-CZ" dirty="0"/>
          </a:p>
        </p:txBody>
      </p:sp>
      <p:cxnSp>
        <p:nvCxnSpPr>
          <p:cNvPr id="41" name="Přímá spojovací šipka 40"/>
          <p:cNvCxnSpPr/>
          <p:nvPr/>
        </p:nvCxnSpPr>
        <p:spPr>
          <a:xfrm rot="5400000">
            <a:off x="3214678" y="4500570"/>
            <a:ext cx="121444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643306" y="5357826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buněčná stěna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500166" y="514351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cytoplazma</a:t>
            </a:r>
            <a:endParaRPr lang="cs-CZ" dirty="0"/>
          </a:p>
        </p:txBody>
      </p:sp>
      <p:cxnSp>
        <p:nvCxnSpPr>
          <p:cNvPr id="47" name="Přímá spojovací šipka 46"/>
          <p:cNvCxnSpPr/>
          <p:nvPr/>
        </p:nvCxnSpPr>
        <p:spPr>
          <a:xfrm rot="10800000" flipV="1">
            <a:off x="2214546" y="3000372"/>
            <a:ext cx="1071570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endCxn id="27" idx="1"/>
          </p:cNvCxnSpPr>
          <p:nvPr/>
        </p:nvCxnSpPr>
        <p:spPr>
          <a:xfrm>
            <a:off x="5643570" y="3643314"/>
            <a:ext cx="1285884" cy="4704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flipV="1">
            <a:off x="4429124" y="2071678"/>
            <a:ext cx="2000264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>
            <a:endCxn id="45" idx="0"/>
          </p:cNvCxnSpPr>
          <p:nvPr/>
        </p:nvCxnSpPr>
        <p:spPr>
          <a:xfrm rot="10800000" flipV="1">
            <a:off x="2285984" y="3643314"/>
            <a:ext cx="2000264" cy="1500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Stavba a struktura rostlinné buňky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Rostlinná buňka je eukaryotická.</a:t>
            </a:r>
          </a:p>
          <a:p>
            <a:pPr marL="0" indent="0">
              <a:buNone/>
            </a:pPr>
            <a:r>
              <a:rPr lang="cs-CZ" dirty="0" smtClean="0"/>
              <a:t>Od prokaryotické se liší velikostí, strukturou jádra a jaderných chromozomů, obsahuje velké množství </a:t>
            </a:r>
            <a:r>
              <a:rPr lang="cs-CZ" dirty="0" err="1" smtClean="0"/>
              <a:t>biomembránových</a:t>
            </a:r>
            <a:r>
              <a:rPr lang="cs-CZ" dirty="0" smtClean="0"/>
              <a:t> organel: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/>
              <a:t>Jádro</a:t>
            </a:r>
            <a:r>
              <a:rPr lang="cs-CZ" dirty="0" smtClean="0"/>
              <a:t> – zřetelně ohraničeno od okolní cytoplazmy, na povrchu je </a:t>
            </a:r>
            <a:r>
              <a:rPr lang="cs-CZ" u="sng" dirty="0" smtClean="0"/>
              <a:t>blána jaderná</a:t>
            </a:r>
            <a:r>
              <a:rPr lang="cs-CZ" dirty="0" smtClean="0"/>
              <a:t>, uvnitř </a:t>
            </a:r>
            <a:r>
              <a:rPr lang="cs-CZ" u="sng" dirty="0" smtClean="0"/>
              <a:t>karyoplazma</a:t>
            </a:r>
            <a:r>
              <a:rPr lang="cs-CZ" dirty="0" smtClean="0"/>
              <a:t> a v ní </a:t>
            </a:r>
            <a:r>
              <a:rPr lang="cs-CZ" u="sng" dirty="0" smtClean="0"/>
              <a:t>chromozomy(DNA)</a:t>
            </a:r>
            <a:r>
              <a:rPr lang="cs-CZ" dirty="0" smtClean="0"/>
              <a:t>, </a:t>
            </a:r>
            <a:r>
              <a:rPr lang="cs-CZ" u="sng" dirty="0" smtClean="0"/>
              <a:t>jadérko</a:t>
            </a:r>
            <a:r>
              <a:rPr lang="cs-CZ" dirty="0" smtClean="0"/>
              <a:t>(jedno nebo několik)  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/>
              <a:t>Mitochondrie</a:t>
            </a:r>
            <a:r>
              <a:rPr lang="cs-CZ" dirty="0" smtClean="0"/>
              <a:t> – buněčné dýchání, tyčinkovité až vláknité útvary, až několik set v buňce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/>
              <a:t>Endoplazmatické retikulum</a:t>
            </a:r>
            <a:r>
              <a:rPr lang="cs-CZ" dirty="0" smtClean="0"/>
              <a:t> – místo syntézy buněčných bílkovin - hrubé ER, hladké ER – syntéza glykolipidů</a:t>
            </a:r>
          </a:p>
          <a:p>
            <a:pPr>
              <a:buFont typeface="Arial" pitchFamily="34" charset="0"/>
              <a:buChar char="•"/>
            </a:pPr>
            <a:r>
              <a:rPr lang="cs-CZ" u="sng" dirty="0" smtClean="0"/>
              <a:t>Golgiho systém</a:t>
            </a:r>
            <a:r>
              <a:rPr lang="cs-CZ" dirty="0" smtClean="0"/>
              <a:t> – soustava měchýřků, biochemické reakce upravující látky, jež jsou vyměšovány z buňky</a:t>
            </a:r>
          </a:p>
          <a:p>
            <a:pPr>
              <a:buFont typeface="Arial" pitchFamily="34" charset="0"/>
              <a:buChar char="•"/>
            </a:pPr>
            <a:endParaRPr lang="cs-CZ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Lyzozomy – nejsou přítomny v rostlinných buňkách, obsahují trávicí enzymy</a:t>
            </a:r>
          </a:p>
          <a:p>
            <a:r>
              <a:rPr lang="cs-CZ" dirty="0" smtClean="0"/>
              <a:t>Vakuoly – organely rostlinných buněk, tonoplast = biomembrána oddělující vakuolu od cytoplazmy, uvnitř – buněčná šťáva</a:t>
            </a:r>
          </a:p>
          <a:p>
            <a:r>
              <a:rPr lang="cs-CZ" dirty="0" smtClean="0"/>
              <a:t>Plastidy – zelené chloroplasty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barevné chromoplasty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bezbarvé </a:t>
            </a:r>
            <a:r>
              <a:rPr lang="cs-CZ" dirty="0" err="1" smtClean="0"/>
              <a:t>leukoplasty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0581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ano či ne: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6287488"/>
              </p:ext>
            </p:extLst>
          </p:nvPr>
        </p:nvGraphicFramePr>
        <p:xfrm>
          <a:off x="467544" y="2780928"/>
          <a:ext cx="82296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Typ buňky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Jádro buněčné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cytoplazma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Buněčná stěna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vakuola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chloroplast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rostlinná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živočišná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7179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212745"/>
                </a:solidFill>
              </a:rPr>
              <a:t>Doplň ano či ne</a:t>
            </a:r>
            <a:r>
              <a:rPr lang="cs-CZ" dirty="0" smtClean="0">
                <a:solidFill>
                  <a:srgbClr val="212745"/>
                </a:solidFill>
              </a:rPr>
              <a:t>:</a:t>
            </a:r>
            <a:br>
              <a:rPr lang="cs-CZ" dirty="0" smtClean="0">
                <a:solidFill>
                  <a:srgbClr val="212745"/>
                </a:solidFill>
              </a:rPr>
            </a:br>
            <a:r>
              <a:rPr lang="cs-CZ" dirty="0" smtClean="0">
                <a:solidFill>
                  <a:srgbClr val="212745"/>
                </a:solidFill>
              </a:rPr>
              <a:t>Správné odpovědi</a:t>
            </a:r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86287488"/>
              </p:ext>
            </p:extLst>
          </p:nvPr>
        </p:nvGraphicFramePr>
        <p:xfrm>
          <a:off x="467544" y="2780928"/>
          <a:ext cx="8229600" cy="138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Typ buňky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Jádro buněčné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cytoplazma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Buněčná stěna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vakuola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chloroplast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rostlinná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živočišná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019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A7EA52"/>
              </a:buClr>
            </a:pPr>
            <a:r>
              <a:rPr lang="cs-CZ" dirty="0" smtClean="0">
                <a:solidFill>
                  <a:prstClr val="black"/>
                </a:solidFill>
              </a:rPr>
              <a:t>JELÍNEK</a:t>
            </a:r>
            <a:r>
              <a:rPr lang="cs-CZ" dirty="0">
                <a:solidFill>
                  <a:prstClr val="black"/>
                </a:solidFill>
              </a:rPr>
              <a:t>, Jan. </a:t>
            </a:r>
            <a:r>
              <a:rPr lang="cs-CZ" i="1" dirty="0">
                <a:solidFill>
                  <a:prstClr val="black"/>
                </a:solidFill>
              </a:rPr>
              <a:t>Biologie pro gymnázia</a:t>
            </a:r>
            <a:r>
              <a:rPr lang="cs-CZ" dirty="0">
                <a:solidFill>
                  <a:prstClr val="black"/>
                </a:solidFill>
              </a:rPr>
              <a:t>. Olomouc: Olomouc, 1980, ISBN 80-7182-070-9. </a:t>
            </a:r>
          </a:p>
          <a:p>
            <a:pPr lvl="0">
              <a:buClr>
                <a:srgbClr val="A7EA52"/>
              </a:buClr>
            </a:pPr>
            <a:r>
              <a:rPr lang="cs-CZ" dirty="0">
                <a:solidFill>
                  <a:prstClr val="black"/>
                </a:solidFill>
              </a:rPr>
              <a:t>BENEŠOVÁ, Marika. </a:t>
            </a:r>
            <a:r>
              <a:rPr lang="cs-CZ" i="1" dirty="0">
                <a:solidFill>
                  <a:prstClr val="black"/>
                </a:solidFill>
              </a:rPr>
              <a:t>Odmaturuj z biologie</a:t>
            </a:r>
            <a:r>
              <a:rPr lang="cs-CZ" dirty="0">
                <a:solidFill>
                  <a:prstClr val="black"/>
                </a:solidFill>
              </a:rPr>
              <a:t>. Brno: </a:t>
            </a:r>
            <a:r>
              <a:rPr lang="cs-CZ" dirty="0" err="1">
                <a:solidFill>
                  <a:prstClr val="black"/>
                </a:solidFill>
              </a:rPr>
              <a:t>Didaktis</a:t>
            </a:r>
            <a:r>
              <a:rPr lang="cs-CZ" dirty="0">
                <a:solidFill>
                  <a:prstClr val="black"/>
                </a:solidFill>
              </a:rPr>
              <a:t>, 1980, ISBN 80-86285-67-7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A7EA52"/>
              </a:buClr>
            </a:pPr>
            <a:r>
              <a:rPr lang="cs-CZ" dirty="0">
                <a:solidFill>
                  <a:prstClr val="black"/>
                </a:solidFill>
              </a:rPr>
              <a:t>NEZNÁMÝ, Neznámý. http://teamcarterlces.com/cell_song.htm [online]. [cit. 3.4.2013]. Dostupný na WWW: http://teamcarterlces.com/cell_song.htm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334</TotalTime>
  <Words>395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ROSTLINNÁ  BUŇKA</vt:lpstr>
      <vt:lpstr>Rostlinná buňka a její části</vt:lpstr>
      <vt:lpstr>Stavba a struktura rostlinné buňky</vt:lpstr>
      <vt:lpstr>Prezentace aplikace PowerPoint</vt:lpstr>
      <vt:lpstr>Doplň ano či ne:</vt:lpstr>
      <vt:lpstr>Doplň ano či ne: Správné odpovědi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ROSTLINNÁ  BUŇKA</dc:title>
  <dc:creator>Andrea</dc:creator>
  <cp:lastModifiedBy>brogowskaandrea</cp:lastModifiedBy>
  <cp:revision>37</cp:revision>
  <dcterms:created xsi:type="dcterms:W3CDTF">2012-09-02T10:18:46Z</dcterms:created>
  <dcterms:modified xsi:type="dcterms:W3CDTF">2013-04-03T07:13:06Z</dcterms:modified>
</cp:coreProperties>
</file>