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5" r:id="rId12"/>
    <p:sldId id="268" r:id="rId13"/>
    <p:sldId id="269" r:id="rId14"/>
    <p:sldId id="26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9655" autoAdjust="0"/>
  </p:normalViewPr>
  <p:slideViewPr>
    <p:cSldViewPr>
      <p:cViewPr varScale="1">
        <p:scale>
          <a:sx n="107" d="100"/>
          <a:sy n="107" d="100"/>
        </p:scale>
        <p:origin x="-90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093B7-08A7-4908-9645-1B58CF5FCD0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B9113-8B1D-48B5-82BB-B7A0E01EC9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093B7-08A7-4908-9645-1B58CF5FCD0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B9113-8B1D-48B5-82BB-B7A0E01EC9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093B7-08A7-4908-9645-1B58CF5FCD0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B9113-8B1D-48B5-82BB-B7A0E01EC9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093B7-08A7-4908-9645-1B58CF5FCD0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B9113-8B1D-48B5-82BB-B7A0E01EC9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093B7-08A7-4908-9645-1B58CF5FCD0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B9113-8B1D-48B5-82BB-B7A0E01EC9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093B7-08A7-4908-9645-1B58CF5FCD0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B9113-8B1D-48B5-82BB-B7A0E01EC9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093B7-08A7-4908-9645-1B58CF5FCD0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B9113-8B1D-48B5-82BB-B7A0E01EC9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093B7-08A7-4908-9645-1B58CF5FCD0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B9113-8B1D-48B5-82BB-B7A0E01EC9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093B7-08A7-4908-9645-1B58CF5FCD0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26B9113-8B1D-48B5-82BB-B7A0E01EC95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093B7-08A7-4908-9645-1B58CF5FCD0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B9113-8B1D-48B5-82BB-B7A0E01EC9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093B7-08A7-4908-9645-1B58CF5FCD0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B9113-8B1D-48B5-82BB-B7A0E01EC9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46093B7-08A7-4908-9645-1B58CF5FCD0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26B9113-8B1D-48B5-82BB-B7A0E01EC95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-285776"/>
            <a:ext cx="9144000" cy="12144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1552766041"/>
              </p:ext>
            </p:extLst>
          </p:nvPr>
        </p:nvGraphicFramePr>
        <p:xfrm>
          <a:off x="1187624" y="1196752"/>
          <a:ext cx="7278502" cy="4323423"/>
        </p:xfrm>
        <a:graphic>
          <a:graphicData uri="http://schemas.openxmlformats.org/drawingml/2006/table">
            <a:tbl>
              <a:tblPr/>
              <a:tblGrid>
                <a:gridCol w="2345446"/>
                <a:gridCol w="4933056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Andrea 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Brogowská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Pletiva dělivá.Pletiva trvalá.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492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Rostliny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říjen 2012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381548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dirty="0" smtClean="0">
                <a:latin typeface="Arial" charset="0"/>
                <a:cs typeface="Arial" charset="0"/>
              </a:rPr>
              <a:t>Záměrem této sady výukových materiálů s názvem </a:t>
            </a:r>
            <a:r>
              <a:rPr lang="cs-CZ" u="sng" dirty="0" smtClean="0">
                <a:latin typeface="Arial" charset="0"/>
                <a:cs typeface="Arial" charset="0"/>
              </a:rPr>
              <a:t>Rostliny</a:t>
            </a:r>
            <a:r>
              <a:rPr lang="cs-CZ" dirty="0" smtClean="0">
                <a:latin typeface="Arial" charset="0"/>
                <a:cs typeface="Arial" charset="0"/>
              </a:rPr>
              <a:t> je seznámit žáky se základními biologickými termíny v návaznosti na pochopení dalších složitějších témat Organologie  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latin typeface="Arial" charset="0"/>
                <a:cs typeface="Arial" charset="0"/>
              </a:rPr>
              <a:t>Jednotlivé </a:t>
            </a:r>
            <a:r>
              <a:rPr lang="cs-CZ" dirty="0" err="1">
                <a:latin typeface="Arial" charset="0"/>
                <a:cs typeface="Arial" charset="0"/>
              </a:rPr>
              <a:t>DUMy</a:t>
            </a:r>
            <a:r>
              <a:rPr lang="cs-CZ" dirty="0">
                <a:latin typeface="Arial" charset="0"/>
                <a:cs typeface="Arial" charset="0"/>
              </a:rPr>
              <a:t> (prezentace) v této sadě popíší postupně tematické oblasti, které jsou probírány v </a:t>
            </a:r>
            <a:r>
              <a:rPr lang="cs-CZ" dirty="0" smtClean="0">
                <a:latin typeface="Arial" charset="0"/>
                <a:cs typeface="Arial" charset="0"/>
              </a:rPr>
              <a:t>předmětu Obecná biologie a ekologie na </a:t>
            </a:r>
            <a:r>
              <a:rPr lang="cs-CZ" dirty="0">
                <a:latin typeface="Arial" charset="0"/>
                <a:cs typeface="Arial" charset="0"/>
              </a:rPr>
              <a:t>naší SŠ. </a:t>
            </a:r>
          </a:p>
          <a:p>
            <a:pPr>
              <a:lnSpc>
                <a:spcPct val="90000"/>
              </a:lnSpc>
            </a:pPr>
            <a:r>
              <a:rPr lang="cs-CZ" dirty="0">
                <a:latin typeface="Arial" charset="0"/>
                <a:cs typeface="Arial" charset="0"/>
              </a:rPr>
              <a:t>Konkrétně tato prezentace je zaměřena </a:t>
            </a:r>
            <a:r>
              <a:rPr lang="cs-CZ" dirty="0" smtClean="0">
                <a:latin typeface="Arial" charset="0"/>
                <a:cs typeface="Arial" charset="0"/>
              </a:rPr>
              <a:t>na </a:t>
            </a:r>
            <a:r>
              <a:rPr lang="cs-CZ" u="sng" dirty="0" smtClean="0">
                <a:latin typeface="Arial" charset="0"/>
                <a:cs typeface="Arial" charset="0"/>
              </a:rPr>
              <a:t>Rostlinná pletiva dělivá</a:t>
            </a:r>
            <a:endParaRPr lang="cs-CZ" u="sng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23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Pletiva dělivá.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Pletiva dělivá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Pletiva dělivá (meristémy)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tvořena drobnými parenchymatickými buňkami s relativně velkými jádry</a:t>
            </a:r>
          </a:p>
          <a:p>
            <a:r>
              <a:rPr lang="cs-CZ" dirty="0" smtClean="0"/>
              <a:t>buňky se neustále dělí a umožňují růst rostliny po celý život</a:t>
            </a:r>
          </a:p>
          <a:p>
            <a:r>
              <a:rPr lang="cs-CZ" dirty="0" smtClean="0"/>
              <a:t>nacházejí se na vrcholcích stonků a v koře- nových špičkách – vrcholové dělivé pletivo</a:t>
            </a:r>
          </a:p>
          <a:p>
            <a:r>
              <a:rPr lang="cs-CZ" dirty="0" smtClean="0"/>
              <a:t>přeměňují se na pletiva trvalá, jež se v některých orgánech mohou znovu dělit a tím vznikají druhotná dělivá pletiva, např. kambium, jehož činností vzniká druhotné dřevo a lýko, felogen(korkotvorné pletivo) jehož činností vzniká druhotná kůra a kalus(hojivé pletivo)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Pletiva trvalá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tvořena rozlišenými buňkami dokonale uzpůsobenými k určitým funkcím, jejich buňky se již dále nedělí</a:t>
            </a:r>
          </a:p>
          <a:p>
            <a:r>
              <a:rPr lang="cs-CZ" dirty="0" smtClean="0"/>
              <a:t>rozdělujeme je na pletiva </a:t>
            </a:r>
            <a:r>
              <a:rPr lang="cs-CZ" u="sng" dirty="0" smtClean="0"/>
              <a:t>krycí</a:t>
            </a:r>
            <a:r>
              <a:rPr lang="cs-CZ" dirty="0" smtClean="0"/>
              <a:t>, </a:t>
            </a:r>
            <a:r>
              <a:rPr lang="cs-CZ" u="sng" dirty="0" smtClean="0"/>
              <a:t>vodivá</a:t>
            </a:r>
            <a:r>
              <a:rPr lang="cs-CZ" dirty="0" smtClean="0"/>
              <a:t> a </a:t>
            </a:r>
            <a:r>
              <a:rPr lang="cs-CZ" u="sng" dirty="0" smtClean="0"/>
              <a:t>základní</a:t>
            </a:r>
            <a:endParaRPr lang="cs-CZ" u="sng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Pletiva krycí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Rostlinné tělo vyšších rostlin kryje </a:t>
            </a:r>
            <a:r>
              <a:rPr lang="cs-CZ" u="sng" dirty="0" smtClean="0"/>
              <a:t>pokožka</a:t>
            </a:r>
            <a:r>
              <a:rPr lang="cs-CZ" dirty="0" smtClean="0"/>
              <a:t>, tvořená </a:t>
            </a:r>
            <a:r>
              <a:rPr lang="cs-CZ" dirty="0" err="1" smtClean="0"/>
              <a:t>dlaždicovitými</a:t>
            </a:r>
            <a:r>
              <a:rPr lang="cs-CZ" dirty="0" smtClean="0"/>
              <a:t> buňkami těsně k sobě přiléhajícími, bez chlorofylu. Chrání rostlinu před nadměrným vypařováním vody.</a:t>
            </a:r>
          </a:p>
          <a:p>
            <a:r>
              <a:rPr lang="cs-CZ" dirty="0" smtClean="0"/>
              <a:t>Vnější stěny buněk jsou ztloustlé a jsou kryty tenkou vrstvou </a:t>
            </a:r>
            <a:r>
              <a:rPr lang="cs-CZ" u="sng" dirty="0" smtClean="0"/>
              <a:t>kutikuly</a:t>
            </a:r>
            <a:r>
              <a:rPr lang="cs-CZ" dirty="0" smtClean="0"/>
              <a:t>, </a:t>
            </a:r>
            <a:r>
              <a:rPr lang="cs-CZ" sz="2800" dirty="0" smtClean="0"/>
              <a:t>tvořenou </a:t>
            </a:r>
            <a:r>
              <a:rPr lang="cs-CZ" sz="2800" dirty="0" err="1" smtClean="0"/>
              <a:t>kutinem</a:t>
            </a:r>
            <a:r>
              <a:rPr lang="cs-CZ" sz="2800" dirty="0" smtClean="0"/>
              <a:t>, látkou tukové povahy.</a:t>
            </a:r>
          </a:p>
          <a:p>
            <a:r>
              <a:rPr lang="cs-CZ" sz="2800" dirty="0" smtClean="0"/>
              <a:t>Rostlina však  musí s vnějším prostředím vyměňovat plyny a vodu. To jí umožňují </a:t>
            </a:r>
            <a:r>
              <a:rPr lang="cs-CZ" sz="2800" u="sng" dirty="0" smtClean="0"/>
              <a:t>průduchy</a:t>
            </a:r>
            <a:endParaRPr lang="cs-CZ" u="sng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Průduchy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928802"/>
            <a:ext cx="7239000" cy="31873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Chlupy</a:t>
            </a:r>
            <a:r>
              <a:rPr lang="cs-CZ" sz="4000" dirty="0" smtClean="0"/>
              <a:t>(</a:t>
            </a:r>
            <a:r>
              <a:rPr lang="cs-CZ" sz="4000" dirty="0" err="1" smtClean="0"/>
              <a:t>trichomy</a:t>
            </a:r>
            <a:r>
              <a:rPr lang="cs-CZ" sz="4000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Trichomy</a:t>
            </a:r>
            <a:r>
              <a:rPr lang="cs-CZ" dirty="0" smtClean="0"/>
              <a:t> krycí – především funkce ochranná</a:t>
            </a:r>
          </a:p>
          <a:p>
            <a:r>
              <a:rPr lang="cs-CZ" dirty="0" err="1" smtClean="0"/>
              <a:t>Trichomy</a:t>
            </a:r>
            <a:r>
              <a:rPr lang="cs-CZ" dirty="0" smtClean="0"/>
              <a:t> žláznaté – bývají zakončeny paličkou, ale také bývají štítkovité či miskovité. Vylučují vodné roztoky anorganických látek a cukrů, sliz, silice a pryskyřičnaté látky.</a:t>
            </a:r>
          </a:p>
          <a:p>
            <a:r>
              <a:rPr lang="cs-CZ" dirty="0" err="1" smtClean="0"/>
              <a:t>Trichomy</a:t>
            </a:r>
            <a:r>
              <a:rPr lang="cs-CZ" dirty="0" smtClean="0"/>
              <a:t> žahavé – jsou typem žláznatých chlupů, žahavá, jedovatá látka působící pálení a svědění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Různé druhy chlupů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837175" y="1935163"/>
            <a:ext cx="546965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Různé druhy chlupů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2357430"/>
            <a:ext cx="2371725" cy="192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00430" y="2214554"/>
            <a:ext cx="4357718" cy="4257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Různé druhy chlupů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3584" y="2236788"/>
            <a:ext cx="3856456" cy="2511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probraného </a:t>
            </a:r>
            <a:r>
              <a:rPr lang="cs-CZ" dirty="0" err="1" smtClean="0"/>
              <a:t>tematu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514350" indent="-514350">
              <a:buNone/>
            </a:pPr>
            <a:r>
              <a:rPr lang="cs-CZ" dirty="0" smtClean="0"/>
              <a:t>1. Průduch se otvírá  </a:t>
            </a:r>
          </a:p>
          <a:p>
            <a:pPr marL="514350" indent="-514350">
              <a:buNone/>
            </a:pPr>
            <a:r>
              <a:rPr lang="cs-CZ" dirty="0" smtClean="0"/>
              <a:t>    a)při zvýšení obsahu vody ve vakuolách svěracích buněk</a:t>
            </a:r>
          </a:p>
          <a:p>
            <a:pPr marL="514350" indent="-514350">
              <a:buNone/>
            </a:pPr>
            <a:r>
              <a:rPr lang="cs-CZ" dirty="0" smtClean="0"/>
              <a:t>    b)v důsledku sníženého obsahu vody ve vakuolách svěracích buněk</a:t>
            </a:r>
          </a:p>
          <a:p>
            <a:pPr marL="514350" indent="-514350">
              <a:buNone/>
            </a:pPr>
            <a:r>
              <a:rPr lang="cs-CZ" dirty="0" smtClean="0"/>
              <a:t>    c)jen zrána a večer, bez ohledu na obsah vody ve svěracích buňkách</a:t>
            </a:r>
          </a:p>
          <a:p>
            <a:pPr marL="514350" indent="-514350">
              <a:buNone/>
            </a:pPr>
            <a:r>
              <a:rPr lang="cs-CZ" dirty="0" smtClean="0"/>
              <a:t>    d)pouze v noci, kdy nehrozí nebezpečí nadměrné ztráty vody transpirací</a:t>
            </a:r>
          </a:p>
          <a:p>
            <a:pPr marL="514350" indent="-514350">
              <a:buNone/>
            </a:pPr>
            <a:r>
              <a:rPr lang="cs-CZ" dirty="0" smtClean="0"/>
              <a:t>2. K jednotlivým rostlinám přiřaďte odpovídající typ </a:t>
            </a:r>
            <a:r>
              <a:rPr lang="cs-CZ" dirty="0" err="1" smtClean="0"/>
              <a:t>trichomů</a:t>
            </a:r>
            <a:r>
              <a:rPr lang="cs-CZ" dirty="0" smtClean="0"/>
              <a:t>:</a:t>
            </a:r>
          </a:p>
          <a:p>
            <a:pPr marL="514350" indent="-514350">
              <a:buNone/>
            </a:pPr>
            <a:r>
              <a:rPr lang="cs-CZ" dirty="0" smtClean="0"/>
              <a:t>    1. violky                                 a)hvězdovité </a:t>
            </a:r>
            <a:r>
              <a:rPr lang="cs-CZ" dirty="0" err="1" smtClean="0"/>
              <a:t>trichomy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    2. kopřiva dvoudomá           b)přeslenitě větvené </a:t>
            </a:r>
            <a:r>
              <a:rPr lang="cs-CZ" dirty="0" err="1" smtClean="0"/>
              <a:t>trichomy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    3. hlošina úzkolistá              c)papily</a:t>
            </a:r>
          </a:p>
          <a:p>
            <a:pPr marL="514350" indent="-514350">
              <a:buNone/>
            </a:pPr>
            <a:r>
              <a:rPr lang="cs-CZ" dirty="0" smtClean="0"/>
              <a:t>    4. máta rolní                         d)žahavé </a:t>
            </a:r>
            <a:r>
              <a:rPr lang="cs-CZ" dirty="0" err="1" smtClean="0"/>
              <a:t>trichomy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    5.divizna velkokvětá            e)žláznaté </a:t>
            </a:r>
            <a:r>
              <a:rPr lang="cs-CZ" dirty="0" err="1" smtClean="0"/>
              <a:t>trichomy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 </a:t>
            </a:r>
          </a:p>
          <a:p>
            <a:pPr marL="514350" indent="-514350"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1. a)  </a:t>
            </a:r>
          </a:p>
          <a:p>
            <a:pPr>
              <a:buNone/>
            </a:pPr>
            <a:r>
              <a:rPr lang="cs-CZ" dirty="0" smtClean="0"/>
              <a:t>2. </a:t>
            </a:r>
            <a:r>
              <a:rPr lang="cs-CZ" smtClean="0"/>
              <a:t>1c)2d)3a)4e)5b)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JELÍNEK, Jan. </a:t>
            </a:r>
            <a:r>
              <a:rPr lang="cs-CZ" i="1" dirty="0" smtClean="0"/>
              <a:t>Biologie pro gymnázia</a:t>
            </a:r>
            <a:r>
              <a:rPr lang="cs-CZ" dirty="0" smtClean="0"/>
              <a:t>. Olomouc: </a:t>
            </a:r>
            <a:r>
              <a:rPr lang="cs-CZ" dirty="0" err="1" smtClean="0"/>
              <a:t>Olomouc</a:t>
            </a:r>
            <a:r>
              <a:rPr lang="cs-CZ" dirty="0" smtClean="0"/>
              <a:t>, 1980, ISBN 80-7182-070-9. </a:t>
            </a:r>
          </a:p>
          <a:p>
            <a:r>
              <a:rPr lang="cs-CZ" dirty="0" smtClean="0"/>
              <a:t>BENEŠOVÁ, Marika. </a:t>
            </a:r>
            <a:r>
              <a:rPr lang="cs-CZ" i="1" dirty="0" smtClean="0"/>
              <a:t>Odmaturuj z biologie</a:t>
            </a:r>
            <a:r>
              <a:rPr lang="cs-CZ" dirty="0" smtClean="0"/>
              <a:t>. Brno: </a:t>
            </a:r>
            <a:r>
              <a:rPr lang="cs-CZ" dirty="0" err="1" smtClean="0"/>
              <a:t>Didaktis</a:t>
            </a:r>
            <a:r>
              <a:rPr lang="cs-CZ" dirty="0" smtClean="0"/>
              <a:t>, 1980, ISBN 80-86285-67-7.</a:t>
            </a:r>
          </a:p>
          <a:p>
            <a:r>
              <a:rPr lang="cs-CZ" dirty="0"/>
              <a:t>NEZNÁMÝ, Neznámý. http://botanika.borec.cz/schemata/trichomy.jpg [online]. [cit. 4.4.2013]. Dostupný na WWW: http://botanika.borec.cz/schemata/trichomy.jpg </a:t>
            </a:r>
            <a:endParaRPr lang="cs-CZ" dirty="0" smtClean="0"/>
          </a:p>
          <a:p>
            <a:r>
              <a:rPr lang="cs-CZ" dirty="0"/>
              <a:t>NEZNÁMÝ, Neznámý. http://web2.mendelu.cz/af_211_multitext/obecna_botanika/preparaty/nakresy/pletiva_kryci/velke_kopriva.jpg [online]. [cit. 4.4.2013]. Dostupný na WWW: http://web2.mendelu.cz/af_211_multitext/obecna_botanika/preparaty/nakresy/pletiva_kryci/velke_kopriva.jpg </a:t>
            </a:r>
            <a:endParaRPr lang="cs-CZ" dirty="0" smtClean="0"/>
          </a:p>
          <a:p>
            <a:r>
              <a:rPr lang="cs-CZ" dirty="0"/>
              <a:t>NEZNÁMÝ, Neznámý. http://web2.mendelu.cz/af_211_multitext/obecna_botanika/preparaty/nakresy/pletiva_kryci/velke_divizna.jpg [online]. [cit. 4.4.2013]. Dostupný na WWW: http://web2.mendelu.cz/af_211_multitext/obecna_botanika/preparaty/nakresy/pletiva_kryci/velke_divizna.jpg </a:t>
            </a:r>
            <a:endParaRPr lang="cs-CZ" dirty="0" smtClean="0"/>
          </a:p>
          <a:p>
            <a:r>
              <a:rPr lang="cs-CZ" dirty="0"/>
              <a:t>NEZNÁMÝ, Neznámý. http://web2.mendelu.cz/af_211_multitext/obecna_botanika/preparaty/nakresy/pletiva_kryci/velke_pokozka_muskat.jpg [online]. [cit. 4.4.2013]. Dostupný na WWW: http://web2.mendelu.cz/af_211_multitext/obecna_botanika/preparaty/nakresy/pletiva_kryci/velke_pokozka_muskat.jpg </a:t>
            </a:r>
            <a:endParaRPr lang="cs-CZ" dirty="0" smtClean="0"/>
          </a:p>
          <a:p>
            <a:r>
              <a:rPr lang="cs-CZ" dirty="0"/>
              <a:t>NEZNÁMÝ, Neznámý. http://biomach.wz.cz/img_bot_pletiva2-pruduch.jpg [online]. [cit. 4.4.2013]. </a:t>
            </a:r>
            <a:r>
              <a:rPr lang="cs-CZ"/>
              <a:t>Dostupný na WWW: http://biomach.wz.cz/img_bot_pletiva2-pruduch.jpg 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171</TotalTime>
  <Words>614</Words>
  <Application>Microsoft Office PowerPoint</Application>
  <PresentationFormat>Předvádění na obrazovce (4:3)</PresentationFormat>
  <Paragraphs>65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Tok</vt:lpstr>
      <vt:lpstr>Prezentace aplikace PowerPoint</vt:lpstr>
      <vt:lpstr>ANOTACE</vt:lpstr>
      <vt:lpstr>Pletiva dělivá. </vt:lpstr>
      <vt:lpstr>Pletiva dělivá (meristémy)</vt:lpstr>
      <vt:lpstr>Pletiva trvalá</vt:lpstr>
      <vt:lpstr>Pletiva krycí</vt:lpstr>
      <vt:lpstr>Průduchy</vt:lpstr>
      <vt:lpstr>Chlupy(trichomy)</vt:lpstr>
      <vt:lpstr>Různé druhy chlupů</vt:lpstr>
      <vt:lpstr>Různé druhy chlupů</vt:lpstr>
      <vt:lpstr>Různé druhy chlupů</vt:lpstr>
      <vt:lpstr>Opakování probraného tematu</vt:lpstr>
      <vt:lpstr>Správné odpovědi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Andrea</dc:creator>
  <cp:lastModifiedBy>brogowskaandrea</cp:lastModifiedBy>
  <cp:revision>18</cp:revision>
  <dcterms:created xsi:type="dcterms:W3CDTF">2012-09-02T12:49:29Z</dcterms:created>
  <dcterms:modified xsi:type="dcterms:W3CDTF">2013-04-04T07:13:07Z</dcterms:modified>
</cp:coreProperties>
</file>