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6" r:id="rId10"/>
    <p:sldId id="267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92" autoAdjust="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799594-46B5-4DF5-A671-4056F46FE06B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B0DEEA-B968-4E31-A458-4E05A869ED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61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Uprostřed je cévní svazek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B0DEEA-B968-4E31-A458-4E05A869ED6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4BD25-66EA-4026-87DB-FB65D89D0095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F37D-E9C5-4A40-8BC6-FC9246EBF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4BD25-66EA-4026-87DB-FB65D89D0095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F37D-E9C5-4A40-8BC6-FC9246EBF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4BD25-66EA-4026-87DB-FB65D89D0095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F37D-E9C5-4A40-8BC6-FC9246EBF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4BD25-66EA-4026-87DB-FB65D89D0095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F37D-E9C5-4A40-8BC6-FC9246EBF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4BD25-66EA-4026-87DB-FB65D89D0095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F37D-E9C5-4A40-8BC6-FC9246EBF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4BD25-66EA-4026-87DB-FB65D89D0095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F37D-E9C5-4A40-8BC6-FC9246EBF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4BD25-66EA-4026-87DB-FB65D89D0095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F37D-E9C5-4A40-8BC6-FC9246EBF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4BD25-66EA-4026-87DB-FB65D89D0095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F37D-E9C5-4A40-8BC6-FC9246EBF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4BD25-66EA-4026-87DB-FB65D89D0095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CD0F37D-E9C5-4A40-8BC6-FC9246EBF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4BD25-66EA-4026-87DB-FB65D89D0095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F37D-E9C5-4A40-8BC6-FC9246EBF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4BD25-66EA-4026-87DB-FB65D89D0095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F37D-E9C5-4A40-8BC6-FC9246EBF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7C4BD25-66EA-4026-87DB-FB65D89D0095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D0F37D-E9C5-4A40-8BC6-FC9246EBF84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-285776"/>
            <a:ext cx="9144000" cy="1214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795750096"/>
              </p:ext>
            </p:extLst>
          </p:nvPr>
        </p:nvGraphicFramePr>
        <p:xfrm>
          <a:off x="1115616" y="1124744"/>
          <a:ext cx="7278502" cy="4467439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086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Andrea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Brogowská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Pletiva vodivá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32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Rostliny (1. ročník Krajinář)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dirty="0" smtClean="0">
                <a:latin typeface="Arial" charset="0"/>
                <a:cs typeface="Arial" charset="0"/>
              </a:rPr>
              <a:t>Rostliny</a:t>
            </a:r>
            <a:r>
              <a:rPr lang="cs-CZ" dirty="0" smtClean="0">
                <a:latin typeface="Arial" charset="0"/>
                <a:cs typeface="Arial" charset="0"/>
              </a:rPr>
              <a:t> je poskytnout žákům potřebné informace pro lepší orientaci v získávání znalostí a pochopení dalších složitějších témat týkajících se říše rostlin.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popíší postupně tematické oblasti, které jsou probírány v </a:t>
            </a:r>
            <a:r>
              <a:rPr lang="cs-CZ" dirty="0" smtClean="0">
                <a:latin typeface="Arial" charset="0"/>
                <a:cs typeface="Arial" charset="0"/>
              </a:rPr>
              <a:t>předmětu Obecná biologie a ekologie </a:t>
            </a:r>
            <a:r>
              <a:rPr lang="cs-CZ" dirty="0">
                <a:latin typeface="Arial" charset="0"/>
                <a:cs typeface="Arial" charset="0"/>
              </a:rPr>
              <a:t>na naší SŠ. </a:t>
            </a:r>
          </a:p>
          <a:p>
            <a:pPr>
              <a:lnSpc>
                <a:spcPct val="90000"/>
              </a:lnSpc>
            </a:pPr>
            <a:r>
              <a:rPr lang="cs-CZ" dirty="0">
                <a:latin typeface="Arial" charset="0"/>
                <a:cs typeface="Arial" charset="0"/>
              </a:rPr>
              <a:t>Konkrétně tato prezentace je zaměřena </a:t>
            </a:r>
            <a:r>
              <a:rPr lang="cs-CZ" dirty="0" smtClean="0">
                <a:latin typeface="Arial" charset="0"/>
                <a:cs typeface="Arial" charset="0"/>
              </a:rPr>
              <a:t>na téma </a:t>
            </a:r>
            <a:r>
              <a:rPr lang="cs-CZ" u="sng" dirty="0" smtClean="0">
                <a:latin typeface="Arial" charset="0"/>
                <a:cs typeface="Arial" charset="0"/>
              </a:rPr>
              <a:t>Pletiva vodivá . </a:t>
            </a:r>
            <a:endParaRPr lang="cs-CZ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Pletiva vodivá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Pletiva vodivá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Pletiva vodivá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Slouží k rozvádění různých látek rozpuštěných ve vodě do různých částí rostliny, procházejí jako provazce protáhlých buněk kořenem, stonkem a větvemi až do listů, kde se rozvětvují v podobě žilek = svazky cévní</a:t>
            </a:r>
          </a:p>
          <a:p>
            <a:r>
              <a:rPr lang="cs-CZ" dirty="0" smtClean="0"/>
              <a:t>Svazky cévní se rozdělují na část dřevní a část lýkovou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 dřevní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Tvoří ji cévy a </a:t>
            </a:r>
            <a:r>
              <a:rPr lang="cs-CZ" dirty="0" err="1" smtClean="0"/>
              <a:t>cévice</a:t>
            </a:r>
            <a:endParaRPr lang="cs-CZ" dirty="0" smtClean="0"/>
          </a:p>
          <a:p>
            <a:r>
              <a:rPr lang="cs-CZ" dirty="0" smtClean="0"/>
              <a:t>Cévy jsou trubicovité útvary, které vznikly spojením protáhlých buněk nad sebou. Jejich protoplast odumřel a jejich buněčné stěny se v místě styku rozpustily.</a:t>
            </a:r>
          </a:p>
          <a:p>
            <a:r>
              <a:rPr lang="cs-CZ" dirty="0" smtClean="0"/>
              <a:t>Cévy vedou z kořenů do stonku a do listů vodu s rozpuštěnými minerálními látkami = vzestupný transpirační proud.</a:t>
            </a:r>
          </a:p>
          <a:p>
            <a:r>
              <a:rPr lang="cs-CZ" dirty="0" err="1" smtClean="0"/>
              <a:t>Cévice</a:t>
            </a:r>
            <a:r>
              <a:rPr lang="cs-CZ" dirty="0" smtClean="0"/>
              <a:t> – protáhlé buňky se zdřevnatělými stěnami, různým způsobem ztloustlými. V místech vzájemného </a:t>
            </a:r>
            <a:r>
              <a:rPr lang="cs-CZ" dirty="0" err="1" smtClean="0"/>
              <a:t>stykujsou</a:t>
            </a:r>
            <a:r>
              <a:rPr lang="cs-CZ" dirty="0" smtClean="0"/>
              <a:t> příčné stěny zachované.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 lýková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Složena z živých protáhlých buněk</a:t>
            </a:r>
          </a:p>
          <a:p>
            <a:r>
              <a:rPr lang="cs-CZ" dirty="0" smtClean="0"/>
              <a:t>V plazmě neobsahují jádro a jejich příčné přepážky jsou proděravělé = sítkovice.</a:t>
            </a:r>
          </a:p>
          <a:p>
            <a:r>
              <a:rPr lang="cs-CZ" dirty="0" smtClean="0"/>
              <a:t>Uskutečňují transport sestupný = z listů vedou asimiláty do míst spotřeby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Typy vodivých svazků cévních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Jsou určovány podle vzájemné polohy části dřevní a lýkové.                   </a:t>
            </a:r>
          </a:p>
          <a:p>
            <a:r>
              <a:rPr lang="cs-CZ" dirty="0" smtClean="0"/>
              <a:t>Rozlišujeme vodivé svazky:</a:t>
            </a:r>
          </a:p>
          <a:p>
            <a:r>
              <a:rPr lang="cs-CZ" dirty="0" smtClean="0"/>
              <a:t>Bočné (kolaterální)</a:t>
            </a:r>
          </a:p>
          <a:p>
            <a:r>
              <a:rPr lang="cs-CZ" dirty="0" err="1" smtClean="0"/>
              <a:t>Dvojbočné</a:t>
            </a:r>
            <a:r>
              <a:rPr lang="cs-CZ" dirty="0" smtClean="0"/>
              <a:t> (</a:t>
            </a:r>
            <a:r>
              <a:rPr lang="cs-CZ" dirty="0" err="1" smtClean="0"/>
              <a:t>bikolaterální</a:t>
            </a:r>
            <a:r>
              <a:rPr lang="cs-CZ" dirty="0" smtClean="0"/>
              <a:t>)</a:t>
            </a:r>
          </a:p>
          <a:p>
            <a:r>
              <a:rPr lang="cs-CZ" dirty="0" smtClean="0"/>
              <a:t>Paprsčité (radiální)</a:t>
            </a:r>
          </a:p>
          <a:p>
            <a:r>
              <a:rPr lang="cs-CZ" dirty="0" smtClean="0"/>
              <a:t>Soustředné (koncentrické) – </a:t>
            </a:r>
            <a:r>
              <a:rPr lang="cs-CZ" dirty="0" err="1" smtClean="0"/>
              <a:t>dřevostředné</a:t>
            </a:r>
            <a:r>
              <a:rPr lang="cs-CZ" dirty="0" smtClean="0"/>
              <a:t> nebo </a:t>
            </a:r>
            <a:r>
              <a:rPr lang="cs-CZ" dirty="0" err="1" smtClean="0"/>
              <a:t>lýkostředné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Obrazová příloha vodivých svazků cévních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30288" y="2132856"/>
            <a:ext cx="2886075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09973" y="2060848"/>
            <a:ext cx="3400425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4437112"/>
            <a:ext cx="2352675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3964870"/>
            <a:ext cx="1905000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5857884" y="5643578"/>
            <a:ext cx="288018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Průřez listem kukuřice</a:t>
            </a:r>
          </a:p>
          <a:p>
            <a:r>
              <a:rPr lang="cs-CZ" dirty="0" smtClean="0"/>
              <a:t>Uprostřed je cévní svazek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probranému tématu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1.V kořenech vyšších rostlin jsou cévní svazky </a:t>
            </a:r>
          </a:p>
          <a:p>
            <a:pPr marL="0" indent="0">
              <a:buNone/>
            </a:pPr>
            <a:r>
              <a:rPr lang="cs-CZ" dirty="0" smtClean="0"/>
              <a:t>   a)soustředné b)paprsčité c)bočné d)</a:t>
            </a:r>
            <a:r>
              <a:rPr lang="cs-CZ" dirty="0" err="1" smtClean="0"/>
              <a:t>dvoubočné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2.Letokruhy jsou výsledkem činnosti</a:t>
            </a:r>
          </a:p>
          <a:p>
            <a:pPr marL="0" indent="0">
              <a:buNone/>
            </a:pPr>
            <a:r>
              <a:rPr lang="cs-CZ" dirty="0" smtClean="0"/>
              <a:t>   a)floému b)xylému c)</a:t>
            </a:r>
            <a:r>
              <a:rPr lang="cs-CZ" dirty="0" err="1" smtClean="0"/>
              <a:t>dermatogénu</a:t>
            </a:r>
            <a:r>
              <a:rPr lang="cs-CZ" dirty="0" smtClean="0"/>
              <a:t> d)kambia      </a:t>
            </a:r>
          </a:p>
          <a:p>
            <a:pPr marL="0" indent="0">
              <a:buNone/>
            </a:pPr>
            <a:r>
              <a:rPr lang="cs-CZ" dirty="0" smtClean="0"/>
              <a:t>   e)</a:t>
            </a:r>
            <a:r>
              <a:rPr lang="cs-CZ" dirty="0" err="1" smtClean="0"/>
              <a:t>felogénu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Transpirační proud</a:t>
            </a:r>
          </a:p>
          <a:p>
            <a:pPr marL="0" indent="0">
              <a:buNone/>
            </a:pPr>
            <a:r>
              <a:rPr lang="cs-CZ" dirty="0" smtClean="0"/>
              <a:t>   a)vede xylémem organické látky z kořene do listů</a:t>
            </a:r>
          </a:p>
          <a:p>
            <a:pPr marL="0" indent="0">
              <a:buNone/>
            </a:pPr>
            <a:r>
              <a:rPr lang="cs-CZ" dirty="0" smtClean="0"/>
              <a:t>   b)vede floémem produkty fotosyntézy z listů na místa</a:t>
            </a:r>
          </a:p>
          <a:p>
            <a:pPr marL="0" indent="0">
              <a:buNone/>
            </a:pPr>
            <a:r>
              <a:rPr lang="cs-CZ" dirty="0" smtClean="0"/>
              <a:t>     spotřeby</a:t>
            </a:r>
          </a:p>
          <a:p>
            <a:pPr marL="0" indent="0">
              <a:buNone/>
            </a:pPr>
            <a:r>
              <a:rPr lang="cs-CZ" dirty="0" smtClean="0"/>
              <a:t>   c)přivádí xylémem roztoky minerálních látek z půdního </a:t>
            </a:r>
          </a:p>
          <a:p>
            <a:pPr marL="0" indent="0">
              <a:buNone/>
            </a:pPr>
            <a:r>
              <a:rPr lang="cs-CZ" dirty="0" smtClean="0"/>
              <a:t>     prostředí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7288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</a:t>
            </a:r>
            <a:r>
              <a:rPr lang="cs-CZ" dirty="0" err="1" smtClean="0"/>
              <a:t>odpodědi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1.b)</a:t>
            </a:r>
          </a:p>
          <a:p>
            <a:pPr marL="0" indent="0">
              <a:buNone/>
            </a:pPr>
            <a:r>
              <a:rPr lang="cs-CZ" dirty="0" smtClean="0"/>
              <a:t>2.d)</a:t>
            </a:r>
          </a:p>
          <a:p>
            <a:pPr marL="0" indent="0">
              <a:buNone/>
            </a:pPr>
            <a:r>
              <a:rPr lang="cs-CZ" smtClean="0"/>
              <a:t>3.c)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29454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RNDr. Jan Jelínek, RNDr. Vladimír </a:t>
            </a:r>
            <a:r>
              <a:rPr lang="cs-CZ" dirty="0" err="1" smtClean="0"/>
              <a:t>Zicháček</a:t>
            </a:r>
            <a:r>
              <a:rPr lang="cs-CZ" dirty="0" smtClean="0"/>
              <a:t>, Biologie pro gymnázia, nakladatelství Olomouc, 1999</a:t>
            </a:r>
          </a:p>
          <a:p>
            <a:r>
              <a:rPr lang="cs-CZ" dirty="0" smtClean="0"/>
              <a:t>NEZNÁMÝ</a:t>
            </a:r>
            <a:r>
              <a:rPr lang="cs-CZ" dirty="0"/>
              <a:t>, Neznámý. </a:t>
            </a:r>
            <a:r>
              <a:rPr lang="cs-CZ" i="1" dirty="0"/>
              <a:t>9http://t0.gstatic.com/</a:t>
            </a:r>
            <a:r>
              <a:rPr lang="cs-CZ" i="1" dirty="0" err="1"/>
              <a:t>images?q</a:t>
            </a:r>
            <a:r>
              <a:rPr lang="cs-CZ" i="1" dirty="0"/>
              <a:t>=tbn:ANd9GcRGdYcIbNaXwkJBx0X1kZLyVslT3gSW78XiN82FrF3oB4H7Ax4uGTCHXW1hMDSE-5wBuL6FWA</a:t>
            </a:r>
            <a:r>
              <a:rPr lang="cs-CZ" dirty="0"/>
              <a:t> [online]. [cit. 21.3.2013]. Dostupný na WWW: 9http://t0.gstatic.com/</a:t>
            </a:r>
            <a:r>
              <a:rPr lang="cs-CZ" dirty="0" err="1"/>
              <a:t>images?q</a:t>
            </a:r>
            <a:r>
              <a:rPr lang="cs-CZ" dirty="0"/>
              <a:t>=tbn:ANd9GcRGdYcIbNaXwkJBx0X1kZLyVslT3gSW78XiN82FrF3oB4H7Ax4uGTCHXW1hMDSE-5wBuL6FWA </a:t>
            </a:r>
            <a:endParaRPr lang="cs-CZ" dirty="0" smtClean="0"/>
          </a:p>
          <a:p>
            <a:r>
              <a:rPr lang="cs-CZ" dirty="0" smtClean="0"/>
              <a:t>NEZNÁMÝ</a:t>
            </a:r>
            <a:r>
              <a:rPr lang="cs-CZ" dirty="0"/>
              <a:t>, Neznámý. </a:t>
            </a:r>
            <a:r>
              <a:rPr lang="cs-CZ" i="1" dirty="0"/>
              <a:t>http://t2.gstatic.com/images?q=tbn:ANd9GcQrG880bAWqHHuRkTflUMz7AiA-CBzZFIWTZ_HXR6qNedFlQguZ</a:t>
            </a:r>
            <a:r>
              <a:rPr lang="cs-CZ" dirty="0"/>
              <a:t> [online]. [cit. 21.3.2013]. Dostupný na WWW: http://t2.gstatic.com/images?q=tbn:ANd9GcQrG880bAWqHHuRkTflUMz7AiA-CBzZFIWTZ_HXR6qNedFlQguZ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245</TotalTime>
  <Words>477</Words>
  <Application>Microsoft Office PowerPoint</Application>
  <PresentationFormat>Předvádění na obrazovce (4:3)</PresentationFormat>
  <Paragraphs>65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ANOTACE</vt:lpstr>
      <vt:lpstr>Pletiva vodivá</vt:lpstr>
      <vt:lpstr>Pletiva vodivá</vt:lpstr>
      <vt:lpstr>Část dřevní</vt:lpstr>
      <vt:lpstr>Část lýková</vt:lpstr>
      <vt:lpstr>Typy vodivých svazků cévních</vt:lpstr>
      <vt:lpstr>Obrazová příloha vodivých svazků cévních</vt:lpstr>
      <vt:lpstr>Otázky k probranému tématu</vt:lpstr>
      <vt:lpstr>Správné odpodědi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Pletiva vodivá</dc:title>
  <dc:creator>Andrea</dc:creator>
  <cp:lastModifiedBy>reznickovakarla</cp:lastModifiedBy>
  <cp:revision>14</cp:revision>
  <dcterms:created xsi:type="dcterms:W3CDTF">2012-09-02T16:24:37Z</dcterms:created>
  <dcterms:modified xsi:type="dcterms:W3CDTF">2013-04-03T11:54:30Z</dcterms:modified>
</cp:coreProperties>
</file>