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7" r:id="rId2"/>
    <p:sldId id="258" r:id="rId3"/>
    <p:sldId id="256" r:id="rId4"/>
    <p:sldId id="266" r:id="rId5"/>
    <p:sldId id="270" r:id="rId6"/>
    <p:sldId id="271" r:id="rId7"/>
    <p:sldId id="268" r:id="rId8"/>
    <p:sldId id="267" r:id="rId9"/>
    <p:sldId id="269" r:id="rId10"/>
    <p:sldId id="272" r:id="rId11"/>
    <p:sldId id="273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39C01B-E629-4B93-B203-B89329BCF1AA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9EC27-75C8-4174-965D-6BB8C25C864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278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C91-A814-4F63-ADA7-4E7881D79356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C63FA-8E41-46F7-A50C-2F3EFF106C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C2684A3B-228D-4F74-B007-AFAD143B80D6}" type="datetimeFigureOut">
              <a:rPr lang="cs-CZ" smtClean="0"/>
              <a:pPr>
                <a:defRPr/>
              </a:pPr>
              <a:t>3.4.2013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F266909B-296F-4ADE-BDB7-BA0A1046FE1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-285750"/>
            <a:ext cx="9144000" cy="1214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prstClr val="white"/>
              </a:solidFill>
            </a:endParaRPr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591171699"/>
              </p:ext>
            </p:extLst>
          </p:nvPr>
        </p:nvGraphicFramePr>
        <p:xfrm>
          <a:off x="899592" y="1196752"/>
          <a:ext cx="7278688" cy="4024818"/>
        </p:xfrm>
        <a:graphic>
          <a:graphicData uri="http://schemas.openxmlformats.org/drawingml/2006/table">
            <a:tbl>
              <a:tblPr/>
              <a:tblGrid>
                <a:gridCol w="2952328"/>
                <a:gridCol w="4326360"/>
              </a:tblGrid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Andrea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Brogowská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7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24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Kořen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5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Rostliny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3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9" marR="91439" marT="45679" marB="456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říjen 2012</a:t>
                      </a:r>
                    </a:p>
                  </a:txBody>
                  <a:tcPr marL="91439" marR="91439" marT="45679" marB="456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625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855" y="-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26" name="Text Box 43"/>
          <p:cNvSpPr txBox="1">
            <a:spLocks noChangeArrowheads="1"/>
          </p:cNvSpPr>
          <p:nvPr/>
        </p:nvSpPr>
        <p:spPr bwMode="auto">
          <a:xfrm>
            <a:off x="468313" y="5876925"/>
            <a:ext cx="8348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cs-CZ" i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395922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latin typeface="Arial" charset="0"/>
                <a:cs typeface="Arial" charset="0"/>
              </a:rPr>
              <a:t>Záměrem této sady výukových materiálů s názvem </a:t>
            </a:r>
            <a:r>
              <a:rPr lang="cs-CZ" u="sng" dirty="0" smtClean="0">
                <a:latin typeface="Arial" charset="0"/>
                <a:cs typeface="Arial" charset="0"/>
              </a:rPr>
              <a:t>Rostliny</a:t>
            </a:r>
            <a:r>
              <a:rPr lang="cs-CZ" dirty="0" smtClean="0">
                <a:latin typeface="Arial" charset="0"/>
                <a:cs typeface="Arial" charset="0"/>
              </a:rPr>
              <a:t> je seznámit žáky se základními biologickými termíny v návaznosti na pochopení dalších složitějších témat  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latin typeface="Arial" charset="0"/>
                <a:cs typeface="Arial" charset="0"/>
              </a:rPr>
              <a:t>Jednotlivé </a:t>
            </a:r>
            <a:r>
              <a:rPr lang="cs-CZ" dirty="0" err="1">
                <a:latin typeface="Arial" charset="0"/>
                <a:cs typeface="Arial" charset="0"/>
              </a:rPr>
              <a:t>DUMy</a:t>
            </a:r>
            <a:r>
              <a:rPr lang="cs-CZ" dirty="0">
                <a:latin typeface="Arial" charset="0"/>
                <a:cs typeface="Arial" charset="0"/>
              </a:rPr>
              <a:t> (prezentace) v této sadě popíší postupně tematické oblasti, které jsou probírány v </a:t>
            </a:r>
            <a:r>
              <a:rPr lang="cs-CZ" dirty="0" smtClean="0">
                <a:latin typeface="Arial" charset="0"/>
                <a:cs typeface="Arial" charset="0"/>
              </a:rPr>
              <a:t>předmětu Obecná biologie a ekologie na </a:t>
            </a:r>
            <a:r>
              <a:rPr lang="cs-CZ" dirty="0">
                <a:latin typeface="Arial" charset="0"/>
                <a:cs typeface="Arial" charset="0"/>
              </a:rPr>
              <a:t>naší SŠ. 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>
                <a:latin typeface="Arial" charset="0"/>
                <a:cs typeface="Arial" charset="0"/>
              </a:rPr>
              <a:t>Konkrétně tato prezentace je zaměřena </a:t>
            </a:r>
            <a:r>
              <a:rPr lang="cs-CZ" dirty="0" smtClean="0">
                <a:latin typeface="Arial" charset="0"/>
                <a:cs typeface="Arial" charset="0"/>
              </a:rPr>
              <a:t>na téma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cs-CZ" dirty="0" smtClean="0">
                <a:latin typeface="Arial" charset="0"/>
                <a:cs typeface="Arial" charset="0"/>
              </a:rPr>
              <a:t>   </a:t>
            </a:r>
            <a:r>
              <a:rPr lang="cs-CZ" u="sng" dirty="0" smtClean="0">
                <a:latin typeface="Arial" charset="0"/>
                <a:cs typeface="Arial" charset="0"/>
              </a:rPr>
              <a:t>Kořen</a:t>
            </a:r>
            <a:endParaRPr lang="cs-CZ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01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Kořen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501008"/>
            <a:ext cx="7854696" cy="1752600"/>
          </a:xfrm>
        </p:spPr>
        <p:txBody>
          <a:bodyPr/>
          <a:lstStyle/>
          <a:p>
            <a:pPr algn="ctr"/>
            <a:r>
              <a:rPr lang="cs-CZ" dirty="0" smtClean="0"/>
              <a:t>Funkce kořene. Tvary kořene.</a:t>
            </a:r>
          </a:p>
          <a:p>
            <a:pPr algn="ctr"/>
            <a:r>
              <a:rPr lang="cs-CZ" dirty="0" smtClean="0"/>
              <a:t> Příčný a podélný řez kořenem. Modifikace kořene.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235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Kořen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68880"/>
            <a:ext cx="8229600" cy="4389120"/>
          </a:xfrm>
        </p:spPr>
        <p:txBody>
          <a:bodyPr/>
          <a:lstStyle/>
          <a:p>
            <a:r>
              <a:rPr lang="cs-CZ" dirty="0" smtClean="0"/>
              <a:t>zpravidla podzemní orgán</a:t>
            </a:r>
          </a:p>
          <a:p>
            <a:r>
              <a:rPr lang="cs-CZ" dirty="0" smtClean="0"/>
              <a:t>upevňuje rostlinu v substrátu</a:t>
            </a:r>
          </a:p>
          <a:p>
            <a:r>
              <a:rPr lang="cs-CZ" dirty="0" smtClean="0"/>
              <a:t>slouží k příjmu vody a v ní rozpuštěných minerálních látek</a:t>
            </a:r>
          </a:p>
          <a:p>
            <a:r>
              <a:rPr lang="cs-CZ" dirty="0" smtClean="0"/>
              <a:t>nenese listy, nemá kutikulu ani průduchy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39217"/>
            <a:ext cx="8229600" cy="4389120"/>
          </a:xfrm>
        </p:spPr>
        <p:txBody>
          <a:bodyPr/>
          <a:lstStyle/>
          <a:p>
            <a:r>
              <a:rPr lang="cs-CZ" dirty="0" smtClean="0"/>
              <a:t>nasávací</a:t>
            </a:r>
          </a:p>
          <a:p>
            <a:r>
              <a:rPr lang="cs-CZ" dirty="0" smtClean="0"/>
              <a:t>vodivá</a:t>
            </a:r>
          </a:p>
          <a:p>
            <a:r>
              <a:rPr lang="cs-CZ" dirty="0" smtClean="0"/>
              <a:t>mechanická</a:t>
            </a:r>
          </a:p>
          <a:p>
            <a:r>
              <a:rPr lang="cs-CZ" dirty="0" smtClean="0"/>
              <a:t>zásobní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6305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Tvary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212976"/>
            <a:ext cx="4381500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2205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Typy kořene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25327"/>
            <a:ext cx="7820025" cy="485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Podélný a příčný řez kořenem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20888"/>
            <a:ext cx="5924550" cy="34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Modifikace kořene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8261700"/>
              </p:ext>
            </p:extLst>
          </p:nvPr>
        </p:nvGraphicFramePr>
        <p:xfrm>
          <a:off x="2195736" y="1772816"/>
          <a:ext cx="4817676" cy="4726300"/>
        </p:xfrm>
        <a:graphic>
          <a:graphicData uri="http://schemas.openxmlformats.org/drawingml/2006/table">
            <a:tbl>
              <a:tblPr/>
              <a:tblGrid>
                <a:gridCol w="1204419"/>
                <a:gridCol w="1204419"/>
                <a:gridCol w="1204419"/>
                <a:gridCol w="1204419"/>
              </a:tblGrid>
              <a:tr h="214119">
                <a:tc>
                  <a:txBody>
                    <a:bodyPr/>
                    <a:lstStyle/>
                    <a:p>
                      <a:r>
                        <a:rPr lang="cs-CZ" sz="1100" dirty="0">
                          <a:effectLst/>
                        </a:rPr>
                        <a:t>Modifikace kořene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Popis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Změny funkce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Příklady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119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Kořenová hlíza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Zdužnatělý kořen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Zásobárna živin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Jiřinka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297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Příčepivé kořeny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Krátké kořínky na stonku (přidržovací)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Přidržují, upevňují rostlinu na opoře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Břečťan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297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Vzdušné kořeny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Provazové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Nevnikají do půdy, čerpají vzdušnou vlhkost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Monstera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708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Asimilační kořeny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Zploštělé, zelené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Asimilují za chybějící listy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Orchideje (tropické)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708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Dýchací kořeny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Vyrůstají z vody (bahnitého dna)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Dýchání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Tisovec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708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Chůdové, vzpěrné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Z kmene nad půdou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Zvyšují stabilitu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mangovník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708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Kořeny parazitů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S přísavkami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Čerpání živin z těla hostitele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Kokotice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7065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Kořeny poloparazitů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S přísavkami</a:t>
                      </a:r>
                    </a:p>
                    <a:p>
                      <a:r>
                        <a:rPr lang="cs-CZ" sz="1100">
                          <a:effectLst/>
                        </a:rPr>
                        <a:t/>
                      </a:r>
                      <a:br>
                        <a:rPr lang="cs-CZ" sz="1100">
                          <a:effectLst/>
                        </a:rPr>
                      </a:br>
                      <a:endParaRPr lang="cs-CZ" sz="1100">
                        <a:effectLst/>
                      </a:endParaRPr>
                    </a:p>
                    <a:p>
                      <a:r>
                        <a:rPr lang="cs-CZ" sz="1100">
                          <a:effectLst/>
                        </a:rPr>
                        <a:t/>
                      </a:r>
                      <a:br>
                        <a:rPr lang="cs-CZ" sz="1100">
                          <a:effectLst/>
                        </a:rPr>
                      </a:br>
                      <a:endParaRPr lang="cs-CZ" sz="1100">
                        <a:effectLst/>
                      </a:endParaRPr>
                    </a:p>
                    <a:p>
                      <a:r>
                        <a:rPr lang="cs-CZ" sz="1100">
                          <a:effectLst/>
                        </a:rPr>
                        <a:t>S čepy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Náhrada kořenového vlášení</a:t>
                      </a:r>
                    </a:p>
                    <a:p>
                      <a:r>
                        <a:rPr lang="cs-CZ" sz="1100">
                          <a:effectLst/>
                        </a:rPr>
                        <a:t/>
                      </a:r>
                      <a:br>
                        <a:rPr lang="cs-CZ" sz="1100">
                          <a:effectLst/>
                        </a:rPr>
                      </a:br>
                      <a:endParaRPr lang="cs-CZ" sz="1100">
                        <a:effectLst/>
                      </a:endParaRPr>
                    </a:p>
                    <a:p>
                      <a:r>
                        <a:rPr lang="cs-CZ" sz="1100">
                          <a:effectLst/>
                        </a:rPr>
                        <a:t>K čerpání živin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Světlík</a:t>
                      </a:r>
                    </a:p>
                    <a:p>
                      <a:r>
                        <a:rPr lang="cs-CZ" sz="1100">
                          <a:effectLst/>
                        </a:rPr>
                        <a:t/>
                      </a:r>
                      <a:br>
                        <a:rPr lang="cs-CZ" sz="1100">
                          <a:effectLst/>
                        </a:rPr>
                      </a:br>
                      <a:endParaRPr lang="cs-CZ" sz="1100">
                        <a:effectLst/>
                      </a:endParaRPr>
                    </a:p>
                    <a:p>
                      <a:r>
                        <a:rPr lang="cs-CZ" sz="1100">
                          <a:effectLst/>
                        </a:rPr>
                        <a:t/>
                      </a:r>
                      <a:br>
                        <a:rPr lang="cs-CZ" sz="1100">
                          <a:effectLst/>
                        </a:rPr>
                      </a:br>
                      <a:endParaRPr lang="cs-CZ" sz="1100">
                        <a:effectLst/>
                      </a:endParaRPr>
                    </a:p>
                    <a:p>
                      <a:r>
                        <a:rPr lang="cs-CZ" sz="1100">
                          <a:effectLst/>
                        </a:rPr>
                        <a:t>Jmelí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708"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Kořeny stahovací, kontraktilní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Zkracují se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>
                          <a:effectLst/>
                        </a:rPr>
                        <a:t>Zatahují rostlinu do půdy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100" dirty="0">
                          <a:effectLst/>
                        </a:rPr>
                        <a:t>Řepa cukrová, tulipán</a:t>
                      </a:r>
                    </a:p>
                  </a:txBody>
                  <a:tcPr marL="40147" marR="53530" marT="26765" marB="267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5390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probraného </a:t>
            </a:r>
            <a:r>
              <a:rPr lang="cs-CZ" dirty="0" smtClean="0"/>
              <a:t>tématu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1. Kořen je orgán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2000" dirty="0" smtClean="0"/>
              <a:t>a) zpravidla nadzemní, heterotrofní, který nikdy nenese listy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2000" dirty="0" smtClean="0"/>
              <a:t>b) zpravidla podzemní (někdy i nadzemní), vždy bez listů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c) vždy podzemní, který může nést i redukované šupinovité listy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2. Seřaďte části kořene v pořadí, jak za sebou následují od obvodu ke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středu:               </a:t>
            </a:r>
          </a:p>
          <a:p>
            <a:pPr marL="0" indent="0">
              <a:buNone/>
            </a:pPr>
            <a:r>
              <a:rPr lang="cs-CZ" sz="2000" dirty="0" smtClean="0"/>
              <a:t>    a)endodermis b)</a:t>
            </a:r>
            <a:r>
              <a:rPr lang="cs-CZ" sz="2000" dirty="0" err="1" smtClean="0"/>
              <a:t>rhizodermis</a:t>
            </a:r>
            <a:r>
              <a:rPr lang="cs-CZ" sz="2000" dirty="0" smtClean="0"/>
              <a:t> c)dřeň d)prvotní kůra e)kořenové vlásky</a:t>
            </a:r>
          </a:p>
          <a:p>
            <a:pPr marL="0" lvl="0" indent="0">
              <a:buClr>
                <a:srgbClr val="A7EA52"/>
              </a:buClr>
              <a:buNone/>
            </a:pPr>
            <a:r>
              <a:rPr lang="cs-CZ" sz="2000" dirty="0" smtClean="0"/>
              <a:t>    f) střední válec s cévním svazkem</a:t>
            </a:r>
          </a:p>
          <a:p>
            <a:pPr marL="0" lvl="0" indent="0">
              <a:buClr>
                <a:srgbClr val="A7EA52"/>
              </a:buClr>
              <a:buNone/>
            </a:pPr>
            <a:endParaRPr lang="cs-CZ" sz="2000" dirty="0" smtClean="0"/>
          </a:p>
          <a:p>
            <a:pPr marL="0" lvl="0" indent="0">
              <a:buClr>
                <a:srgbClr val="A7EA52"/>
              </a:buClr>
              <a:buNone/>
            </a:pPr>
            <a:r>
              <a:rPr lang="cs-CZ" sz="2000" dirty="0" smtClean="0">
                <a:solidFill>
                  <a:prstClr val="black"/>
                </a:solidFill>
              </a:rPr>
              <a:t>3.Pro </a:t>
            </a:r>
            <a:r>
              <a:rPr lang="cs-CZ" sz="2000" dirty="0">
                <a:solidFill>
                  <a:prstClr val="black"/>
                </a:solidFill>
              </a:rPr>
              <a:t>kořen se nepěstuje:</a:t>
            </a:r>
          </a:p>
          <a:p>
            <a:pPr marL="0" lvl="0" indent="0">
              <a:buClr>
                <a:srgbClr val="A7EA52"/>
              </a:buClr>
              <a:buNone/>
            </a:pP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smtClean="0">
                <a:solidFill>
                  <a:prstClr val="black"/>
                </a:solidFill>
              </a:rPr>
              <a:t>  a</a:t>
            </a:r>
            <a:r>
              <a:rPr lang="cs-CZ" sz="2000" dirty="0">
                <a:solidFill>
                  <a:prstClr val="black"/>
                </a:solidFill>
              </a:rPr>
              <a:t>) mrkev b) petržel c)</a:t>
            </a:r>
            <a:r>
              <a:rPr lang="cs-CZ" sz="2000" dirty="0" err="1">
                <a:solidFill>
                  <a:prstClr val="black"/>
                </a:solidFill>
              </a:rPr>
              <a:t>pastiňák</a:t>
            </a:r>
            <a:r>
              <a:rPr lang="cs-CZ" sz="2000" dirty="0">
                <a:solidFill>
                  <a:prstClr val="black"/>
                </a:solidFill>
              </a:rPr>
              <a:t> d)křen e) lilek brambor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3624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1.b)</a:t>
            </a:r>
          </a:p>
          <a:p>
            <a:pPr marL="0" indent="0">
              <a:buNone/>
            </a:pPr>
            <a:r>
              <a:rPr lang="cs-CZ" dirty="0" smtClean="0"/>
              <a:t>2.e)b)d)a)f)c)</a:t>
            </a:r>
          </a:p>
          <a:p>
            <a:pPr marL="0" indent="0">
              <a:buNone/>
            </a:pPr>
            <a:r>
              <a:rPr lang="cs-CZ" dirty="0" smtClean="0"/>
              <a:t>3. e)</a:t>
            </a:r>
          </a:p>
        </p:txBody>
      </p:sp>
    </p:spTree>
    <p:extLst>
      <p:ext uri="{BB962C8B-B14F-4D97-AF65-F5344CB8AC3E}">
        <p14:creationId xmlns:p14="http://schemas.microsoft.com/office/powerpoint/2010/main" val="1462068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JELÍNEK, Jan. </a:t>
            </a:r>
            <a:r>
              <a:rPr lang="cs-CZ" i="1" dirty="0"/>
              <a:t>Biologie pro gymnázia</a:t>
            </a:r>
            <a:r>
              <a:rPr lang="cs-CZ" dirty="0"/>
              <a:t>. Olomouc: Olomouc, 1980, ISBN 80-7182-070-9. </a:t>
            </a:r>
            <a:endParaRPr lang="cs-CZ" dirty="0" smtClean="0"/>
          </a:p>
          <a:p>
            <a:r>
              <a:rPr lang="cs-CZ" dirty="0"/>
              <a:t>BENEŠOVÁ, Marika. </a:t>
            </a:r>
            <a:r>
              <a:rPr lang="cs-CZ" i="1" dirty="0"/>
              <a:t>Odmaturuj z biologie</a:t>
            </a:r>
            <a:r>
              <a:rPr lang="cs-CZ" dirty="0"/>
              <a:t>. Brno: </a:t>
            </a:r>
            <a:r>
              <a:rPr lang="cs-CZ" dirty="0" err="1"/>
              <a:t>Didaktis</a:t>
            </a:r>
            <a:r>
              <a:rPr lang="cs-CZ" dirty="0"/>
              <a:t>, 1980, ISBN 80-86285-67-7</a:t>
            </a:r>
            <a:r>
              <a:rPr lang="cs-CZ" dirty="0" smtClean="0"/>
              <a:t>.</a:t>
            </a:r>
          </a:p>
          <a:p>
            <a:r>
              <a:rPr lang="pt-BR" dirty="0"/>
              <a:t>AUTOR NEZNÁMÝ. http://nd01.jxs.cz/515/306/3ff2651eb5_39191620_o2.jpg [online]. [cit. 11.2.2013]. Dostupný na WWW: http://nd01.jxs.cz/515/306/3ff2651eb5_39191620_o2.jpg </a:t>
            </a:r>
            <a:endParaRPr lang="cs-CZ" dirty="0" smtClean="0"/>
          </a:p>
          <a:p>
            <a:r>
              <a:rPr lang="pt-BR" dirty="0" smtClean="0"/>
              <a:t>AUTOR </a:t>
            </a:r>
            <a:r>
              <a:rPr lang="pt-BR" dirty="0"/>
              <a:t>NEZNÁMÝ. http://giobioobrazky.ic.cz/botanika/typy_korenu.JPG [online]. [cit. 11.2.2013]. Dostupný na WWW: http://giobioobrazky.ic.cz/botanika/typy_korenu.JPG </a:t>
            </a:r>
            <a:endParaRPr lang="cs-CZ" dirty="0" smtClean="0"/>
          </a:p>
          <a:p>
            <a:r>
              <a:rPr lang="pt-BR" dirty="0"/>
              <a:t>AUTOR NEZNÁMÝ. </a:t>
            </a:r>
            <a:r>
              <a:rPr lang="pt-BR" i="1" dirty="0"/>
              <a:t>http://www.velkaencyklopedie.estranky.cz/img/mid/460/tvary-korenu.jpg</a:t>
            </a:r>
            <a:r>
              <a:rPr lang="pt-BR" dirty="0"/>
              <a:t> [online]. [cit. 12.2.2013]. Dostupný na WWW: http://www.velkaencyklopedie.estranky.cz/img/mid/460/tvary-korenu.jpg </a:t>
            </a:r>
            <a:endParaRPr lang="cs-CZ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971600" y="3933056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516393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</TotalTime>
  <Words>491</Words>
  <Application>Microsoft Office PowerPoint</Application>
  <PresentationFormat>Předvádění na obrazovce (4:3)</PresentationFormat>
  <Paragraphs>108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Prezentace aplikace PowerPoint</vt:lpstr>
      <vt:lpstr>ANOTACE</vt:lpstr>
      <vt:lpstr>Kořen</vt:lpstr>
      <vt:lpstr>Kořen</vt:lpstr>
      <vt:lpstr>Funkce kořene</vt:lpstr>
      <vt:lpstr>Tvary kořene</vt:lpstr>
      <vt:lpstr>Typy kořene</vt:lpstr>
      <vt:lpstr>Podélný a příčný řez kořenem</vt:lpstr>
      <vt:lpstr>Modifikace kořene</vt:lpstr>
      <vt:lpstr>Opakování probraného tématu</vt:lpstr>
      <vt:lpstr>Správné odpovědi</vt:lpstr>
      <vt:lpstr>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brogowskaandrea</dc:creator>
  <cp:lastModifiedBy>reznickovakarla</cp:lastModifiedBy>
  <cp:revision>26</cp:revision>
  <dcterms:created xsi:type="dcterms:W3CDTF">2013-01-15T07:44:06Z</dcterms:created>
  <dcterms:modified xsi:type="dcterms:W3CDTF">2013-04-03T11:56:10Z</dcterms:modified>
</cp:coreProperties>
</file>