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6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C3F186-976D-4404-8D0E-4EEB29D1274C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49DC8AE-2618-42AA-BEF1-568C3FB0365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76"/>
            <a:ext cx="9144000" cy="1214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412838359"/>
              </p:ext>
            </p:extLst>
          </p:nvPr>
        </p:nvGraphicFramePr>
        <p:xfrm>
          <a:off x="719956" y="1196752"/>
          <a:ext cx="7704087" cy="4088510"/>
        </p:xfrm>
        <a:graphic>
          <a:graphicData uri="http://schemas.openxmlformats.org/drawingml/2006/table">
            <a:tbl>
              <a:tblPr/>
              <a:tblGrid>
                <a:gridCol w="2951127"/>
                <a:gridCol w="4752960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Látkové složení rostlinného těla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9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Rostliny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Rostliny</a:t>
            </a:r>
            <a:r>
              <a:rPr lang="cs-CZ" dirty="0" smtClean="0">
                <a:latin typeface="Arial" charset="0"/>
                <a:cs typeface="Arial" charset="0"/>
              </a:rPr>
              <a:t> je seznámit žáky se základními biologickými termíny v návaznosti na pochopení dalších složitějších témat  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Obecná biologie a ekologie na </a:t>
            </a:r>
            <a:r>
              <a:rPr lang="cs-CZ" dirty="0">
                <a:latin typeface="Arial" charset="0"/>
                <a:cs typeface="Arial" charset="0"/>
              </a:rPr>
              <a:t>naší SŠ.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Konkrétně </a:t>
            </a:r>
            <a:r>
              <a:rPr lang="cs-CZ" dirty="0">
                <a:latin typeface="Arial" charset="0"/>
                <a:cs typeface="Arial" charset="0"/>
              </a:rPr>
              <a:t>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na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 smtClean="0">
                <a:latin typeface="Arial" charset="0"/>
                <a:cs typeface="Arial" charset="0"/>
              </a:rPr>
              <a:t>   </a:t>
            </a:r>
            <a:r>
              <a:rPr lang="cs-CZ" u="sng" dirty="0" smtClean="0">
                <a:latin typeface="Arial" charset="0"/>
                <a:cs typeface="Arial" charset="0"/>
              </a:rPr>
              <a:t>Látkové složení rostlinného těla </a:t>
            </a:r>
            <a:endParaRPr lang="cs-CZ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Látkové složení rostlinného těla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a sušina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těla rostlin se skládají z vody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sušina = zbytek rostliny, z níž byla </a:t>
            </a:r>
            <a:r>
              <a:rPr lang="cs-CZ" dirty="0" err="1" smtClean="0"/>
              <a:t>odtraněna</a:t>
            </a:r>
            <a:r>
              <a:rPr lang="cs-CZ" dirty="0" smtClean="0"/>
              <a:t> voda (sušením při 105°C do konstantní hmotnosti)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obsah vody je u různých rostlin různý, ovlivněn prostředím, stářím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různé orgány mají různý obsah vody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Tabulka – obsah vody a sušiny v různých orgánech rostlin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1916832"/>
          <a:ext cx="8686800" cy="34069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44021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rostlina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hmotnostní % vody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hmotnostní % sušiny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locika salát, listy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zelí, listy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jahodník, plod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brambory, hlízy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pšenice, obilka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slunečnice, nažka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mák, semena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ořešák, semena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Obsah vody a sušiny v plodech, listech a větvičce jabloně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2564904"/>
          <a:ext cx="86868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orgán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hmotnostní % vody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hmotnostní % sušiny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větvička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Sušina rostlin je tvořena: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hlavně látkami </a:t>
            </a:r>
            <a:r>
              <a:rPr lang="cs-CZ" u="sng" dirty="0" smtClean="0"/>
              <a:t>ústrojnými (organickými)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 menší části látkami </a:t>
            </a:r>
            <a:r>
              <a:rPr lang="cs-CZ" u="sng" dirty="0" smtClean="0">
                <a:solidFill>
                  <a:schemeClr val="tx1"/>
                </a:solidFill>
              </a:rPr>
              <a:t>neústrojnými (anorganickými)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po spálení sušiny organické látky shoří, látky anorganické zůstanou v popelu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hmotnostní obsah popela se pohybuje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do 10 %</a:t>
            </a:r>
          </a:p>
          <a:p>
            <a:pPr>
              <a:buNone/>
            </a:pPr>
            <a:endParaRPr lang="cs-CZ" u="sng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0608" y="1590932"/>
            <a:ext cx="8686800" cy="466734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31840" y="548680"/>
            <a:ext cx="288032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tělo rostliny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1844824"/>
            <a:ext cx="237626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voda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2-98 %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80112" y="1844824"/>
            <a:ext cx="230425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sušina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98-2 %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3789040"/>
            <a:ext cx="2448272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látky organické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90%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bílkoviny, </a:t>
            </a:r>
            <a:r>
              <a:rPr lang="cs-CZ" dirty="0" err="1" smtClean="0">
                <a:solidFill>
                  <a:schemeClr val="tx1"/>
                </a:solidFill>
              </a:rPr>
              <a:t>cukry,tuky,org.kyselinybarviva,nukleové</a:t>
            </a:r>
            <a:r>
              <a:rPr lang="cs-CZ" dirty="0" smtClean="0">
                <a:solidFill>
                  <a:schemeClr val="tx1"/>
                </a:solidFill>
              </a:rPr>
              <a:t> kyseliny,vitamíny, silice, alkaloidy, třísloviny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39060" y="3155229"/>
            <a:ext cx="2088232" cy="3384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látky anorganické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10%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Při spálení uniknou C, H, O, jako voda a oxid uhličitý, V popelu zůstanou: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K, Na, Ca, Mg, </a:t>
            </a:r>
            <a:r>
              <a:rPr lang="cs-CZ" dirty="0" err="1" smtClean="0">
                <a:solidFill>
                  <a:schemeClr val="tx1"/>
                </a:solidFill>
              </a:rPr>
              <a:t>Fe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aj. jako sírany, chloridy, fosforečnany a křemičitany </a:t>
            </a:r>
            <a:endParaRPr lang="cs-CZ" dirty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707904" y="2132856"/>
            <a:ext cx="1872208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716016" y="2924944"/>
            <a:ext cx="201622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779912" y="4005064"/>
            <a:ext cx="2016224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4716016" y="2924944"/>
            <a:ext cx="0" cy="108012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4716016" y="1556792"/>
            <a:ext cx="0" cy="57606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6732240" y="2780928"/>
            <a:ext cx="0" cy="14401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probranému tématu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1.Sušinu tvoří:</a:t>
            </a:r>
          </a:p>
          <a:p>
            <a:pPr marL="0" indent="0">
              <a:buNone/>
            </a:pPr>
            <a:r>
              <a:rPr lang="cs-CZ" dirty="0" smtClean="0"/>
              <a:t>a)látky anorganické </a:t>
            </a:r>
          </a:p>
          <a:p>
            <a:pPr marL="0" indent="0">
              <a:buNone/>
            </a:pPr>
            <a:r>
              <a:rPr lang="cs-CZ" dirty="0" smtClean="0"/>
              <a:t>b)látky anorganické i organické</a:t>
            </a:r>
          </a:p>
          <a:p>
            <a:pPr marL="0" indent="0">
              <a:buNone/>
            </a:pPr>
            <a:r>
              <a:rPr lang="cs-CZ" dirty="0" smtClean="0"/>
              <a:t>c)pouze organické látky</a:t>
            </a:r>
          </a:p>
          <a:p>
            <a:pPr marL="0" indent="0">
              <a:buNone/>
            </a:pPr>
            <a:r>
              <a:rPr lang="cs-CZ" dirty="0" smtClean="0"/>
              <a:t>d)Minerální látky, organické a voda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 Z celkové hmotnosti sušiny připadá na nespalitelný zbytek, popel, v průměru:</a:t>
            </a:r>
          </a:p>
          <a:p>
            <a:pPr marL="0" indent="0">
              <a:buNone/>
            </a:pPr>
            <a:r>
              <a:rPr lang="cs-CZ" dirty="0" smtClean="0"/>
              <a:t>a)0,5% b)asi5% c)kolem15% d)25% e)50%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293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1.b) 2.b)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313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buClr>
                <a:srgbClr val="A7EA52"/>
              </a:buClr>
              <a:buSzPct val="95000"/>
              <a:buFont typeface="Wingdings 2"/>
              <a:buChar char=""/>
            </a:pPr>
            <a:r>
              <a:rPr lang="cs-CZ" sz="2600" dirty="0">
                <a:solidFill>
                  <a:prstClr val="black"/>
                </a:solidFill>
                <a:latin typeface="Constantia"/>
              </a:rPr>
              <a:t>JELÍNEK, Jan. </a:t>
            </a:r>
            <a:r>
              <a:rPr lang="cs-CZ" sz="2600" i="1" dirty="0">
                <a:solidFill>
                  <a:prstClr val="black"/>
                </a:solidFill>
                <a:latin typeface="Constantia"/>
              </a:rPr>
              <a:t>Biologie pro gymnázia</a:t>
            </a:r>
            <a:r>
              <a:rPr lang="cs-CZ" sz="2600" dirty="0">
                <a:solidFill>
                  <a:prstClr val="black"/>
                </a:solidFill>
                <a:latin typeface="Constantia"/>
              </a:rPr>
              <a:t>. Olomouc: Olomouc, 1980, ISBN 80-7182-070-9. </a:t>
            </a:r>
          </a:p>
          <a:p>
            <a:pPr marL="274320" lvl="0" indent="-274320">
              <a:buClr>
                <a:srgbClr val="A7EA52"/>
              </a:buClr>
              <a:buSzPct val="95000"/>
              <a:buFont typeface="Wingdings 2"/>
              <a:buChar char=""/>
            </a:pPr>
            <a:r>
              <a:rPr lang="cs-CZ" sz="2600" dirty="0">
                <a:solidFill>
                  <a:prstClr val="black"/>
                </a:solidFill>
                <a:latin typeface="Constantia"/>
              </a:rPr>
              <a:t>BENEŠOVÁ, Marika. </a:t>
            </a:r>
            <a:r>
              <a:rPr lang="cs-CZ" sz="2600" i="1" dirty="0">
                <a:solidFill>
                  <a:prstClr val="black"/>
                </a:solidFill>
                <a:latin typeface="Constantia"/>
              </a:rPr>
              <a:t>Odmaturuj z biologie</a:t>
            </a:r>
            <a:r>
              <a:rPr lang="cs-CZ" sz="2600" dirty="0">
                <a:solidFill>
                  <a:prstClr val="black"/>
                </a:solidFill>
                <a:latin typeface="Constantia"/>
              </a:rPr>
              <a:t>. Brno: </a:t>
            </a:r>
            <a:r>
              <a:rPr lang="cs-CZ" sz="2600" dirty="0" err="1">
                <a:solidFill>
                  <a:prstClr val="black"/>
                </a:solidFill>
                <a:latin typeface="Constantia"/>
              </a:rPr>
              <a:t>Didaktis</a:t>
            </a:r>
            <a:r>
              <a:rPr lang="cs-CZ" sz="2600" dirty="0">
                <a:solidFill>
                  <a:prstClr val="black"/>
                </a:solidFill>
                <a:latin typeface="Constantia"/>
              </a:rPr>
              <a:t>, 1980, ISBN 80-86285-67-7.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190</TotalTime>
  <Words>451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</vt:lpstr>
      <vt:lpstr>Látkové složení rostlinného těla</vt:lpstr>
      <vt:lpstr>Voda a sušina</vt:lpstr>
      <vt:lpstr>Tabulka – obsah vody a sušiny v různých orgánech rostlin </vt:lpstr>
      <vt:lpstr>Obsah vody a sušiny v plodech, listech a větvičce jabloně</vt:lpstr>
      <vt:lpstr>Sušina rostlin je tvořena:</vt:lpstr>
      <vt:lpstr>Prezentace aplikace PowerPoint</vt:lpstr>
      <vt:lpstr>Otázky k probranému tématu</vt:lpstr>
      <vt:lpstr>Správné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Andrea</dc:creator>
  <cp:lastModifiedBy>brogowskaandrea</cp:lastModifiedBy>
  <cp:revision>11</cp:revision>
  <dcterms:created xsi:type="dcterms:W3CDTF">2013-01-12T16:50:22Z</dcterms:created>
  <dcterms:modified xsi:type="dcterms:W3CDTF">2013-04-03T09:17:40Z</dcterms:modified>
</cp:coreProperties>
</file>