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1" r:id="rId6"/>
    <p:sldId id="262" r:id="rId7"/>
    <p:sldId id="263" r:id="rId8"/>
    <p:sldId id="266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96" y="-7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60FB0C-F0AD-435A-944C-9AB39FB5A56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531D556-9640-4BC6-96CE-486D24636C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173104898"/>
              </p:ext>
            </p:extLst>
          </p:nvPr>
        </p:nvGraphicFramePr>
        <p:xfrm>
          <a:off x="1003393" y="1196752"/>
          <a:ext cx="7278502" cy="429836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složení rostlinného těla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seznámit žáky se základními biologickými termíny v návaznosti na pochopení dalších složitějších témat  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na </a:t>
            </a:r>
            <a:r>
              <a:rPr lang="cs-CZ" dirty="0">
                <a:latin typeface="Arial" charset="0"/>
                <a:cs typeface="Arial" charset="0"/>
              </a:rPr>
              <a:t>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</a:t>
            </a:r>
            <a:r>
              <a:rPr lang="cs-CZ" dirty="0">
                <a:latin typeface="Arial" charset="0"/>
                <a:cs typeface="Arial" charset="0"/>
              </a:rPr>
              <a:t>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</a:t>
            </a:r>
            <a:r>
              <a:rPr lang="cs-CZ" u="sng" dirty="0" smtClean="0">
                <a:latin typeface="Arial" charset="0"/>
                <a:cs typeface="Arial" charset="0"/>
              </a:rPr>
              <a:t>Chemické složení těla rostlin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Chemické složení těla rostlin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Biogenní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jsou pro život rostliny nezbytné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mají velký význam pro výživu rostlin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rozlišují se </a:t>
            </a:r>
            <a:r>
              <a:rPr lang="cs-CZ" u="sng" dirty="0" err="1" smtClean="0"/>
              <a:t>makrobiogenní</a:t>
            </a:r>
            <a:r>
              <a:rPr lang="cs-CZ" u="sng" dirty="0" smtClean="0"/>
              <a:t> prvky </a:t>
            </a:r>
            <a:r>
              <a:rPr lang="cs-CZ" dirty="0" smtClean="0"/>
              <a:t>(výskyt ve velkém množství) a </a:t>
            </a:r>
            <a:r>
              <a:rPr lang="cs-CZ" u="sng" dirty="0" err="1" smtClean="0"/>
              <a:t>mikrobiogenní</a:t>
            </a:r>
            <a:r>
              <a:rPr lang="cs-CZ" u="sng" dirty="0" smtClean="0"/>
              <a:t>  prvky</a:t>
            </a:r>
            <a:r>
              <a:rPr lang="cs-CZ" dirty="0" smtClean="0"/>
              <a:t>(výskyt v malém množství)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Makrobiogenní</a:t>
            </a:r>
            <a:r>
              <a:rPr lang="cs-CZ" dirty="0" smtClean="0"/>
              <a:t> prvky:C, O, H, N, P, Ca, K, Mg, Cl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Mikrobiogenní</a:t>
            </a:r>
            <a:r>
              <a:rPr lang="cs-CZ" dirty="0" smtClean="0"/>
              <a:t>: </a:t>
            </a:r>
            <a:r>
              <a:rPr lang="cs-CZ" dirty="0" err="1" smtClean="0"/>
              <a:t>Fe</a:t>
            </a:r>
            <a:r>
              <a:rPr lang="cs-CZ" dirty="0" smtClean="0"/>
              <a:t>, B, </a:t>
            </a:r>
            <a:r>
              <a:rPr lang="cs-CZ" dirty="0" err="1" smtClean="0"/>
              <a:t>Cu</a:t>
            </a:r>
            <a:r>
              <a:rPr lang="cs-CZ" dirty="0" smtClean="0"/>
              <a:t>, </a:t>
            </a:r>
            <a:r>
              <a:rPr lang="cs-CZ" dirty="0" err="1" smtClean="0"/>
              <a:t>Mo</a:t>
            </a:r>
            <a:r>
              <a:rPr lang="cs-CZ" dirty="0" smtClean="0"/>
              <a:t>, </a:t>
            </a:r>
            <a:r>
              <a:rPr lang="cs-CZ" dirty="0" err="1" smtClean="0"/>
              <a:t>Mn</a:t>
            </a:r>
            <a:r>
              <a:rPr lang="cs-CZ" dirty="0" smtClean="0"/>
              <a:t>, </a:t>
            </a:r>
            <a:r>
              <a:rPr lang="cs-CZ" dirty="0" err="1" smtClean="0"/>
              <a:t>Zn</a:t>
            </a:r>
            <a:r>
              <a:rPr lang="cs-CZ" dirty="0" smtClean="0"/>
              <a:t>, Co, V 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pro Život postradatelné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př. Si, </a:t>
            </a:r>
            <a:r>
              <a:rPr lang="cs-CZ" dirty="0" err="1" smtClean="0"/>
              <a:t>Al</a:t>
            </a:r>
            <a:r>
              <a:rPr lang="cs-CZ" dirty="0" smtClean="0"/>
              <a:t>, Cd, </a:t>
            </a:r>
            <a:r>
              <a:rPr lang="cs-CZ" dirty="0" err="1" smtClean="0"/>
              <a:t>Pb</a:t>
            </a:r>
            <a:r>
              <a:rPr lang="cs-CZ" dirty="0" smtClean="0"/>
              <a:t> aj. – mohou se v tělech rostlin vyskytovat a hromadit, pro život postradatelné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ve větším množství mohou způsobit závadnost rostlin jako potravin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Významné organické látky rostlinného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u="sng" dirty="0" smtClean="0"/>
              <a:t>Bílkoviny</a:t>
            </a:r>
            <a:r>
              <a:rPr lang="cs-CZ" dirty="0" smtClean="0"/>
              <a:t> – funkce stavební, katalytická (enzymatická), zásobní (semena některých rostlin = významná složka potravin)</a:t>
            </a:r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Cukry</a:t>
            </a:r>
            <a:r>
              <a:rPr lang="cs-CZ" dirty="0" smtClean="0"/>
              <a:t> – funkce zásobní (glukóza a fruktóza v ovoci, sacharóza v bulvě řepy, škrob v plodech a hlízách), funkce stavební (celulóza = základní stavební složka buněčných stěn)</a:t>
            </a:r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Tuky</a:t>
            </a:r>
            <a:r>
              <a:rPr lang="cs-CZ" dirty="0" smtClean="0"/>
              <a:t> – funkce zásobní (semena řepky, lnu, slunečnice, máku aj.), stavební funkce(spolu s bílkovinami jsou základními složkami biomembrán)</a:t>
            </a:r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Nukleové kyseliny (DNA, RNA) </a:t>
            </a:r>
            <a:r>
              <a:rPr lang="cs-CZ" dirty="0" smtClean="0"/>
              <a:t>– genetické informace, přenos genetických informací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cap="none" dirty="0" smtClean="0"/>
              <a:t>V rostlinných buňkách jsou přítomny i jiné látky, např.: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dřevovina(lignin) – zpevňuje buněčné stěny buněk dřevin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barviva plastidů – nutná pro fotosyntézu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barviva vakuol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organické kyseliny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vitamíny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třísloviny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silice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alkaloidy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fytoncidy</a:t>
            </a:r>
            <a:r>
              <a:rPr lang="cs-CZ" dirty="0" smtClean="0"/>
              <a:t> – specifické funkce, které člověk využívá pro léčebné a kosmetické účely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probranému tématu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1.Makrobiogenním prvkem není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a)dusík b)hořčík c)síra d)zinek e)uhlík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f)vápník</a:t>
            </a:r>
          </a:p>
          <a:p>
            <a:pPr marL="0" indent="0">
              <a:buNone/>
            </a:pPr>
            <a:r>
              <a:rPr lang="cs-CZ" dirty="0" smtClean="0"/>
              <a:t>2. Biogenní prvky jsou – nejsou pro život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rostliny postradatelné  </a:t>
            </a:r>
          </a:p>
          <a:p>
            <a:pPr marL="0" indent="0">
              <a:buNone/>
            </a:pPr>
            <a:r>
              <a:rPr lang="cs-CZ" dirty="0" smtClean="0"/>
              <a:t>3. Al, Cd, </a:t>
            </a:r>
            <a:r>
              <a:rPr lang="cs-CZ" dirty="0" err="1" smtClean="0"/>
              <a:t>Pb</a:t>
            </a:r>
            <a:r>
              <a:rPr lang="cs-CZ" dirty="0" smtClean="0"/>
              <a:t> jsou pro život rostliny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postradatelné ano či 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250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d)    </a:t>
            </a:r>
          </a:p>
          <a:p>
            <a:pPr marL="0" indent="0">
              <a:buNone/>
            </a:pPr>
            <a:r>
              <a:rPr lang="cs-CZ" dirty="0" smtClean="0"/>
              <a:t>2. jsou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mtClean="0"/>
              <a:t>ne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807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A7EA52"/>
              </a:buClr>
              <a:buSzPct val="95000"/>
              <a:buFont typeface="Wingdings 2"/>
              <a:buChar char=""/>
            </a:pPr>
            <a:r>
              <a:rPr lang="cs-CZ" sz="2600" dirty="0">
                <a:solidFill>
                  <a:prstClr val="black"/>
                </a:solidFill>
                <a:latin typeface="Constantia"/>
              </a:rPr>
              <a:t>JELÍNEK, Jan. </a:t>
            </a:r>
            <a:r>
              <a:rPr lang="cs-CZ" sz="2600" i="1" dirty="0">
                <a:solidFill>
                  <a:prstClr val="black"/>
                </a:solidFill>
                <a:latin typeface="Constantia"/>
              </a:rPr>
              <a:t>Biologie pro gymnázia</a:t>
            </a:r>
            <a:r>
              <a:rPr lang="cs-CZ" sz="2600" dirty="0">
                <a:solidFill>
                  <a:prstClr val="black"/>
                </a:solidFill>
                <a:latin typeface="Constantia"/>
              </a:rPr>
              <a:t>. Olomouc: Olomouc, 1980, ISBN 80-7182-070-9. </a:t>
            </a:r>
          </a:p>
          <a:p>
            <a:pPr marL="274320" lvl="0" indent="-274320">
              <a:buClr>
                <a:srgbClr val="A7EA52"/>
              </a:buClr>
              <a:buSzPct val="95000"/>
              <a:buFont typeface="Wingdings 2"/>
              <a:buChar char=""/>
            </a:pPr>
            <a:r>
              <a:rPr lang="cs-CZ" sz="2600" dirty="0">
                <a:solidFill>
                  <a:prstClr val="black"/>
                </a:solidFill>
                <a:latin typeface="Constantia"/>
              </a:rPr>
              <a:t>BENEŠOVÁ, Marika. </a:t>
            </a:r>
            <a:r>
              <a:rPr lang="cs-CZ" sz="2600" i="1" dirty="0">
                <a:solidFill>
                  <a:prstClr val="black"/>
                </a:solidFill>
                <a:latin typeface="Constantia"/>
              </a:rPr>
              <a:t>Odmaturuj z biologie</a:t>
            </a:r>
            <a:r>
              <a:rPr lang="cs-CZ" sz="2600" dirty="0">
                <a:solidFill>
                  <a:prstClr val="black"/>
                </a:solidFill>
                <a:latin typeface="Constantia"/>
              </a:rPr>
              <a:t>. Brno: </a:t>
            </a:r>
            <a:r>
              <a:rPr lang="cs-CZ" sz="2600" dirty="0" err="1">
                <a:solidFill>
                  <a:prstClr val="black"/>
                </a:solidFill>
                <a:latin typeface="Constantia"/>
              </a:rPr>
              <a:t>Didaktis</a:t>
            </a:r>
            <a:r>
              <a:rPr lang="cs-CZ" sz="2600" dirty="0">
                <a:solidFill>
                  <a:prstClr val="black"/>
                </a:solidFill>
                <a:latin typeface="Constantia"/>
              </a:rPr>
              <a:t>, 1980, ISBN 80-86285-67-7.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459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Chemické složení těla rostlin</vt:lpstr>
      <vt:lpstr>Biogenní prvky</vt:lpstr>
      <vt:lpstr>Prvky pro Život postradatelné</vt:lpstr>
      <vt:lpstr>Významné organické látky rostlinného těla</vt:lpstr>
      <vt:lpstr>V rostlinných buňkách jsou přítomny i jiné látky, např.:</vt:lpstr>
      <vt:lpstr>Otázky k probranému tématu</vt:lpstr>
      <vt:lpstr>Správné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Andrea</dc:creator>
  <cp:lastModifiedBy>reznickovakarla</cp:lastModifiedBy>
  <cp:revision>9</cp:revision>
  <dcterms:created xsi:type="dcterms:W3CDTF">2013-01-12T18:05:15Z</dcterms:created>
  <dcterms:modified xsi:type="dcterms:W3CDTF">2013-04-03T12:09:46Z</dcterms:modified>
</cp:coreProperties>
</file>