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  <p:sldMasterId id="2147483708" r:id="rId4"/>
    <p:sldMasterId id="2147483720" r:id="rId5"/>
    <p:sldMasterId id="2147483732" r:id="rId6"/>
  </p:sldMasterIdLst>
  <p:sldIdLst>
    <p:sldId id="257" r:id="rId7"/>
    <p:sldId id="258" r:id="rId8"/>
    <p:sldId id="256" r:id="rId9"/>
    <p:sldId id="265" r:id="rId10"/>
    <p:sldId id="266" r:id="rId11"/>
    <p:sldId id="267" r:id="rId12"/>
    <p:sldId id="268" r:id="rId13"/>
    <p:sldId id="269" r:id="rId14"/>
    <p:sldId id="259" r:id="rId15"/>
    <p:sldId id="260" r:id="rId16"/>
    <p:sldId id="261" r:id="rId17"/>
    <p:sldId id="263" r:id="rId18"/>
    <p:sldId id="264" r:id="rId19"/>
    <p:sldId id="26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8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9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10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7E5AE3-05DF-44F2-BCC2-24833DB446EF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780C4C-0D0A-4B99-BEF9-DE5249A60D2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669654-5A77-481B-BF77-DB64F0880EB0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717291-75AA-4A73-9A85-B2892D29F03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5FFEC-4D9E-4899-94B4-2303D9627DAA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C890E-B485-4844-8559-204649915A6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9DAB84-4317-43E1-A2EA-82B4D2AA7EB6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22DCB1-D3F6-406A-B8E9-16C97D50B8A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AFBCD5-92EF-4F2F-BF4D-6F0D78C3A4BB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06A3F6-CD53-47AC-A87D-F4A5FD1CF58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832A65-A5A6-4DDF-9B23-423AEDBB6966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C9AB88-A166-4945-A401-7D2F99C587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EE38A7-8514-4EC3-8472-A0F6DF02C25C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CF1055-4C83-4D5C-BD73-69092911E5F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76BA3D-8492-4B5A-B483-A6D4F3952CD6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F5B3DA-2F5F-470E-92FE-46E15182D66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C5E4C2-C262-477C-AAB0-E600A63534BF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712C8B47-2B8B-4CEB-BABD-9A6057E8BBF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4F52CE-3041-43AE-89A1-D91C7A39A37D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A73607-CB22-4892-AEA4-ADFEC5B2D63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04BC7D-8C99-412F-BF67-3DD8545C8987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8D09BE-8FC5-415B-9C47-406D448FC4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F7C35-778A-4EF8-9546-FA9C72CAC16A}" type="datetimeFigureOut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0F450-ABE9-403C-BF66-1A7D277CF0BF}" type="slidenum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769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2326B-12B9-4AF1-848D-445981E79FA8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9576D-5E24-4EF7-8332-66D2EB55114E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1875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72001-4473-4004-9A51-110F2E353DAA}" type="datetimeFigureOut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01273-75C4-4ADA-9804-4EF2DF8C9EFD}" type="slidenum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9685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F1BDD-D342-42CF-9D29-28090377E703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FC86E-1C4B-4F0B-AFF0-8363AF5EB32F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5947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9DEA6-CF61-400A-8205-B92D8E3E831E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EF345-72F4-4879-B11E-CCB649361FCA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3178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7BD2D-6E00-48AE-9897-150485F797F3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E6FAA-A25F-4E65-BC76-3E8AD269DC6A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2323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F73FE-960F-45C3-B4A7-5FE93139D2E5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2ADA5-362A-451D-9F28-18C7F157BDCF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6702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E8CDD-C635-4EA6-BECE-CAA25C5718EF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F33C9-5F7A-4F7E-8EF9-11DC51053D9C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2495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764DD-3346-460B-93C5-ED0E96E86551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8B028-7880-4204-AD0F-B9AB177566FC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651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5AD03-0A72-44F5-8FF5-F9B3F2C09834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85C0E-35F1-4621-89F3-65CBED44C4A7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6009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7A885-61A0-4AD7-B9C4-849D6124F2C7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529A0-318D-4AE1-9B7A-0DB3B251C381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0113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F7C35-778A-4EF8-9546-FA9C72CAC16A}" type="datetimeFigureOut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0F450-ABE9-403C-BF66-1A7D277CF0BF}" type="slidenum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8407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2326B-12B9-4AF1-848D-445981E79FA8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9576D-5E24-4EF7-8332-66D2EB55114E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1857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72001-4473-4004-9A51-110F2E353DAA}" type="datetimeFigureOut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01273-75C4-4ADA-9804-4EF2DF8C9EFD}" type="slidenum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5451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F1BDD-D342-42CF-9D29-28090377E703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FC86E-1C4B-4F0B-AFF0-8363AF5EB32F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4988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9DEA6-CF61-400A-8205-B92D8E3E831E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EF345-72F4-4879-B11E-CCB649361FCA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948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7BD2D-6E00-48AE-9897-150485F797F3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E6FAA-A25F-4E65-BC76-3E8AD269DC6A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9083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F73FE-960F-45C3-B4A7-5FE93139D2E5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2ADA5-362A-451D-9F28-18C7F157BDCF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2163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E8CDD-C635-4EA6-BECE-CAA25C5718EF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F33C9-5F7A-4F7E-8EF9-11DC51053D9C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8245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764DD-3346-460B-93C5-ED0E96E86551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8B028-7880-4204-AD0F-B9AB177566FC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0060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5AD03-0A72-44F5-8FF5-F9B3F2C09834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85C0E-35F1-4621-89F3-65CBED44C4A7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049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7A885-61A0-4AD7-B9C4-849D6124F2C7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529A0-318D-4AE1-9B7A-0DB3B251C381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0469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F7C35-778A-4EF8-9546-FA9C72CAC16A}" type="datetimeFigureOut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0F450-ABE9-403C-BF66-1A7D277CF0BF}" type="slidenum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4672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2326B-12B9-4AF1-848D-445981E79FA8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9576D-5E24-4EF7-8332-66D2EB55114E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32280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72001-4473-4004-9A51-110F2E353DAA}" type="datetimeFigureOut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01273-75C4-4ADA-9804-4EF2DF8C9EFD}" type="slidenum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313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F1BDD-D342-42CF-9D29-28090377E703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FC86E-1C4B-4F0B-AFF0-8363AF5EB32F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42252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9DEA6-CF61-400A-8205-B92D8E3E831E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EF345-72F4-4879-B11E-CCB649361FCA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7699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7BD2D-6E00-48AE-9897-150485F797F3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E6FAA-A25F-4E65-BC76-3E8AD269DC6A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5196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F73FE-960F-45C3-B4A7-5FE93139D2E5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2ADA5-362A-451D-9F28-18C7F157BDCF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6101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E8CDD-C635-4EA6-BECE-CAA25C5718EF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F33C9-5F7A-4F7E-8EF9-11DC51053D9C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65859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764DD-3346-460B-93C5-ED0E96E86551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8B028-7880-4204-AD0F-B9AB177566FC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85797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5AD03-0A72-44F5-8FF5-F9B3F2C09834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85C0E-35F1-4621-89F3-65CBED44C4A7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39496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7A885-61A0-4AD7-B9C4-849D6124F2C7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529A0-318D-4AE1-9B7A-0DB3B251C381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02668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F7C35-778A-4EF8-9546-FA9C72CAC16A}" type="datetimeFigureOut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0F450-ABE9-403C-BF66-1A7D277CF0BF}" type="slidenum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1487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2326B-12B9-4AF1-848D-445981E79FA8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9576D-5E24-4EF7-8332-66D2EB55114E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1303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72001-4473-4004-9A51-110F2E353DAA}" type="datetimeFigureOut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01273-75C4-4ADA-9804-4EF2DF8C9EFD}" type="slidenum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4685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F1BDD-D342-42CF-9D29-28090377E703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FC86E-1C4B-4F0B-AFF0-8363AF5EB32F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77691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9DEA6-CF61-400A-8205-B92D8E3E831E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EF345-72F4-4879-B11E-CCB649361FCA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63155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7BD2D-6E00-48AE-9897-150485F797F3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E6FAA-A25F-4E65-BC76-3E8AD269DC6A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9183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F73FE-960F-45C3-B4A7-5FE93139D2E5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2ADA5-362A-451D-9F28-18C7F157BDCF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27816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E8CDD-C635-4EA6-BECE-CAA25C5718EF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F33C9-5F7A-4F7E-8EF9-11DC51053D9C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42117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764DD-3346-460B-93C5-ED0E96E86551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8B028-7880-4204-AD0F-B9AB177566FC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485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5AD03-0A72-44F5-8FF5-F9B3F2C09834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85C0E-35F1-4621-89F3-65CBED44C4A7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3923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7A885-61A0-4AD7-B9C4-849D6124F2C7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529A0-318D-4AE1-9B7A-0DB3B251C381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59846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F7C35-778A-4EF8-9546-FA9C72CAC16A}" type="datetimeFigureOut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0F450-ABE9-403C-BF66-1A7D277CF0BF}" type="slidenum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1126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2326B-12B9-4AF1-848D-445981E79FA8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9576D-5E24-4EF7-8332-66D2EB55114E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94474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72001-4473-4004-9A51-110F2E353DAA}" type="datetimeFigureOut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01273-75C4-4ADA-9804-4EF2DF8C9EFD}" type="slidenum">
              <a:rPr lang="cs-CZ">
                <a:solidFill>
                  <a:srgbClr val="DBF5F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7262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F1BDD-D342-42CF-9D29-28090377E703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FC86E-1C4B-4F0B-AFF0-8363AF5EB32F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39872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9DEA6-CF61-400A-8205-B92D8E3E831E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EF345-72F4-4879-B11E-CCB649361FCA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40563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7BD2D-6E00-48AE-9897-150485F797F3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E6FAA-A25F-4E65-BC76-3E8AD269DC6A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68153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F73FE-960F-45C3-B4A7-5FE93139D2E5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2ADA5-362A-451D-9F28-18C7F157BDCF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99604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E8CDD-C635-4EA6-BECE-CAA25C5718EF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F33C9-5F7A-4F7E-8EF9-11DC51053D9C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68740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764DD-3346-460B-93C5-ED0E96E86551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8B028-7880-4204-AD0F-B9AB177566FC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9687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5AD03-0A72-44F5-8FF5-F9B3F2C09834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85C0E-35F1-4621-89F3-65CBED44C4A7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91640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7A885-61A0-4AD7-B9C4-849D6124F2C7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529A0-318D-4AE1-9B7A-0DB3B251C381}" type="slidenum">
              <a:rPr lang="cs-CZ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082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C2684A3B-228D-4F74-B007-AFAD143B80D6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F266909B-296F-4ADE-BDB7-BA0A1046FE1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97DE84-C583-4731-80A9-B30AD40F0440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B0CF62-58FC-445D-A0C0-D56D9E2EDAAA}" type="slidenum">
              <a:rPr lang="cs-CZ">
                <a:solidFill>
                  <a:srgbClr val="04617B">
                    <a:shade val="90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7240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97DE84-C583-4731-80A9-B30AD40F0440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B0CF62-58FC-445D-A0C0-D56D9E2EDAAA}" type="slidenum">
              <a:rPr lang="cs-CZ">
                <a:solidFill>
                  <a:srgbClr val="04617B">
                    <a:shade val="90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3904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97DE84-C583-4731-80A9-B30AD40F0440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B0CF62-58FC-445D-A0C0-D56D9E2EDAAA}" type="slidenum">
              <a:rPr lang="cs-CZ">
                <a:solidFill>
                  <a:srgbClr val="04617B">
                    <a:shade val="90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886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97DE84-C583-4731-80A9-B30AD40F0440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B0CF62-58FC-445D-A0C0-D56D9E2EDAAA}" type="slidenum">
              <a:rPr lang="cs-CZ">
                <a:solidFill>
                  <a:srgbClr val="04617B">
                    <a:shade val="90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6854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97DE84-C583-4731-80A9-B30AD40F0440}" type="datetimeFigureOut">
              <a:rPr lang="cs-CZ">
                <a:solidFill>
                  <a:srgbClr val="04617B">
                    <a:shade val="90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3.4.2013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B0CF62-58FC-445D-A0C0-D56D9E2EDAAA}" type="slidenum">
              <a:rPr lang="cs-CZ">
                <a:solidFill>
                  <a:srgbClr val="04617B">
                    <a:shade val="90000"/>
                  </a:srgb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8626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eb2.mendelu.cz/af_211_multitext/obecna_botanika/obrazky/organologie/velke_tvary_listu_slozene.jpg" TargetMode="External"/><Relationship Id="rId2" Type="http://schemas.openxmlformats.org/officeDocument/2006/relationships/hyperlink" Target="http://www.biomach.cz/_/rsrc/1325175896627/biologie-rostlin/rostlinne-organy/%C3%BAponky2%20-%20hr%C3%A1ch.JPG?height=240&amp;width=32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-285750"/>
            <a:ext cx="9144000" cy="1214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prstClr val="white"/>
              </a:solidFill>
            </a:endParaRPr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3053910186"/>
              </p:ext>
            </p:extLst>
          </p:nvPr>
        </p:nvGraphicFramePr>
        <p:xfrm>
          <a:off x="1003300" y="1268760"/>
          <a:ext cx="7278688" cy="4395840"/>
        </p:xfrm>
        <a:graphic>
          <a:graphicData uri="http://schemas.openxmlformats.org/drawingml/2006/table">
            <a:tbl>
              <a:tblPr/>
              <a:tblGrid>
                <a:gridCol w="2345506"/>
                <a:gridCol w="4933182"/>
              </a:tblGrid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Andrea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Brogowská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List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12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Rostliny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listopad 2012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625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26" name="Text Box 43"/>
          <p:cNvSpPr txBox="1">
            <a:spLocks noChangeArrowheads="1"/>
          </p:cNvSpPr>
          <p:nvPr/>
        </p:nvSpPr>
        <p:spPr bwMode="auto">
          <a:xfrm>
            <a:off x="468313" y="5876925"/>
            <a:ext cx="8348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cs-CZ" i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116887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latin typeface="Arial" charset="0"/>
                <a:cs typeface="Arial" charset="0"/>
              </a:rPr>
              <a:t>Záměrem této sady výukových materiálů s názvem </a:t>
            </a:r>
            <a:r>
              <a:rPr lang="cs-CZ" u="sng" dirty="0" smtClean="0">
                <a:latin typeface="Arial" charset="0"/>
                <a:cs typeface="Arial" charset="0"/>
              </a:rPr>
              <a:t>Rostliny</a:t>
            </a:r>
            <a:r>
              <a:rPr lang="cs-CZ" dirty="0" smtClean="0">
                <a:latin typeface="Arial" charset="0"/>
                <a:cs typeface="Arial" charset="0"/>
              </a:rPr>
              <a:t> je seznámit žáky se základními biologickými termíny v návaznosti na pochopení dalších složitějších témat  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latin typeface="Arial" charset="0"/>
                <a:cs typeface="Arial" charset="0"/>
              </a:rPr>
              <a:t>Jednotlivé </a:t>
            </a:r>
            <a:r>
              <a:rPr lang="cs-CZ" dirty="0" err="1">
                <a:latin typeface="Arial" charset="0"/>
                <a:cs typeface="Arial" charset="0"/>
              </a:rPr>
              <a:t>DUMy</a:t>
            </a:r>
            <a:r>
              <a:rPr lang="cs-CZ" dirty="0">
                <a:latin typeface="Arial" charset="0"/>
                <a:cs typeface="Arial" charset="0"/>
              </a:rPr>
              <a:t> (prezentace) v této sadě popíší postupně tematické oblasti, které jsou probírány v </a:t>
            </a:r>
            <a:r>
              <a:rPr lang="cs-CZ" dirty="0" smtClean="0">
                <a:latin typeface="Arial" charset="0"/>
                <a:cs typeface="Arial" charset="0"/>
              </a:rPr>
              <a:t>předmětu Obecná biologie a ekologie na </a:t>
            </a:r>
            <a:r>
              <a:rPr lang="cs-CZ" dirty="0">
                <a:latin typeface="Arial" charset="0"/>
                <a:cs typeface="Arial" charset="0"/>
              </a:rPr>
              <a:t>naší SŠ.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>
                <a:latin typeface="Arial" charset="0"/>
                <a:cs typeface="Arial" charset="0"/>
              </a:rPr>
              <a:t>Konkrétně tato prezentace je zaměřena </a:t>
            </a:r>
            <a:r>
              <a:rPr lang="cs-CZ" dirty="0" smtClean="0">
                <a:latin typeface="Arial" charset="0"/>
                <a:cs typeface="Arial" charset="0"/>
              </a:rPr>
              <a:t>na téma 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cs-CZ" dirty="0" smtClean="0">
                <a:latin typeface="Arial" charset="0"/>
                <a:cs typeface="Arial" charset="0"/>
              </a:rPr>
              <a:t>   </a:t>
            </a:r>
            <a:r>
              <a:rPr lang="cs-CZ" u="sng" dirty="0" smtClean="0">
                <a:latin typeface="Arial" charset="0"/>
                <a:cs typeface="Arial" charset="0"/>
              </a:rPr>
              <a:t>List </a:t>
            </a:r>
            <a:endParaRPr lang="cs-CZ" u="sng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71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List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Modifikace listu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6161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List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postranní, obvykle zelený orgán cévnatých rostlin </a:t>
            </a:r>
          </a:p>
          <a:p>
            <a:r>
              <a:rPr lang="cs-CZ" smtClean="0"/>
              <a:t>probíhají v něm významné fyziologické procesy – fotosyntéza, transpirace a výměna plynů  </a:t>
            </a:r>
          </a:p>
        </p:txBody>
      </p:sp>
    </p:spTree>
    <p:extLst>
      <p:ext uri="{BB962C8B-B14F-4D97-AF65-F5344CB8AC3E}">
        <p14:creationId xmlns:p14="http://schemas.microsoft.com/office/powerpoint/2010/main" val="95738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List - popis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cs-CZ" smtClean="0"/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782763"/>
            <a:ext cx="2752725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789363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205038"/>
            <a:ext cx="3457575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941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Postavení listů na stonku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cs-CZ" smtClean="0"/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8" y="2847975"/>
            <a:ext cx="30480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708275"/>
            <a:ext cx="27622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208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Typy listů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cs-CZ" smtClean="0"/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349500"/>
            <a:ext cx="3671888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318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Okraje listů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cs-CZ" dirty="0" smtClean="0"/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780928"/>
            <a:ext cx="22971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1284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Modifikace listu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list představuje velmi proměnlivý orgán</a:t>
            </a:r>
          </a:p>
          <a:p>
            <a:r>
              <a:rPr lang="cs-CZ" dirty="0" smtClean="0"/>
              <a:t>tvarem a vnitřní stavbou se může přizpůsobovat mnoha dalším funkcím</a:t>
            </a:r>
          </a:p>
          <a:p>
            <a:r>
              <a:rPr lang="cs-CZ" dirty="0" smtClean="0"/>
              <a:t>někdy </a:t>
            </a:r>
            <a:r>
              <a:rPr lang="cs-CZ" dirty="0" err="1" smtClean="0"/>
              <a:t>zdužnatějí</a:t>
            </a:r>
            <a:r>
              <a:rPr lang="cs-CZ" dirty="0" smtClean="0"/>
              <a:t> a mají </a:t>
            </a:r>
            <a:r>
              <a:rPr lang="cs-CZ" dirty="0" smtClean="0">
                <a:solidFill>
                  <a:srgbClr val="92D050"/>
                </a:solidFill>
              </a:rPr>
              <a:t>zásobní funkci </a:t>
            </a:r>
            <a:r>
              <a:rPr lang="cs-CZ" dirty="0" smtClean="0"/>
              <a:t>– cibule kuchyňská</a:t>
            </a:r>
          </a:p>
          <a:p>
            <a:r>
              <a:rPr lang="cs-CZ" dirty="0" smtClean="0"/>
              <a:t>funkce </a:t>
            </a:r>
            <a:r>
              <a:rPr lang="cs-CZ" dirty="0" smtClean="0">
                <a:solidFill>
                  <a:srgbClr val="92D050"/>
                </a:solidFill>
              </a:rPr>
              <a:t>krycí </a:t>
            </a:r>
            <a:r>
              <a:rPr lang="cs-CZ" dirty="0" smtClean="0"/>
              <a:t>- šupiny na oddencích a pupenech – ochrana pupenů</a:t>
            </a:r>
          </a:p>
          <a:p>
            <a:r>
              <a:rPr lang="cs-CZ" dirty="0" smtClean="0"/>
              <a:t>úponky – hrách, vikev</a:t>
            </a:r>
          </a:p>
          <a:p>
            <a:r>
              <a:rPr lang="cs-CZ" dirty="0" smtClean="0"/>
              <a:t>masožravé rostliny - </a:t>
            </a:r>
            <a:r>
              <a:rPr lang="cs-CZ" dirty="0" smtClean="0">
                <a:solidFill>
                  <a:srgbClr val="92D050"/>
                </a:solidFill>
              </a:rPr>
              <a:t>lapací zařízení </a:t>
            </a:r>
            <a:r>
              <a:rPr lang="cs-CZ" dirty="0" smtClean="0"/>
              <a:t>- láčkovka, bublinatka</a:t>
            </a:r>
          </a:p>
          <a:p>
            <a:r>
              <a:rPr lang="cs-CZ" dirty="0" smtClean="0"/>
              <a:t>lepkavé </a:t>
            </a:r>
            <a:r>
              <a:rPr lang="cs-CZ" dirty="0" err="1" smtClean="0"/>
              <a:t>trichomy</a:t>
            </a:r>
            <a:r>
              <a:rPr lang="cs-CZ" dirty="0" smtClean="0"/>
              <a:t> – rosnatka</a:t>
            </a:r>
          </a:p>
          <a:p>
            <a:r>
              <a:rPr lang="cs-CZ" dirty="0" smtClean="0"/>
              <a:t>u kvetoucích rostlin jsou přeměněny listy na květy a umožňují pohlavní rozmnožování</a:t>
            </a:r>
          </a:p>
          <a:p>
            <a:pPr marL="0" indent="0">
              <a:buNone/>
            </a:pPr>
            <a:endParaRPr lang="cs-CZ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387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Obrazová příloha – modifikace listu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73142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2204864"/>
            <a:ext cx="1847850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373142"/>
            <a:ext cx="1847850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437112"/>
            <a:ext cx="24384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175" y="5265787"/>
            <a:ext cx="1333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290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Modifikace listu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30114"/>
            <a:ext cx="3397441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44824"/>
            <a:ext cx="24384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293096"/>
            <a:ext cx="2438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9052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 probraného tématu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1. Asimilovat mohou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a)pouze listy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b)všechny zelené části rostlin obsahující chloroplasty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c)kořeny nehluboko pod půdním povrchem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d)všechny buňky nadzemních orgánů</a:t>
            </a:r>
          </a:p>
          <a:p>
            <a:pPr marL="0" indent="0">
              <a:buNone/>
            </a:pPr>
            <a:r>
              <a:rPr lang="cs-CZ" dirty="0" smtClean="0"/>
              <a:t>2. Opadem listů (v našich podmínkách) řeší rostliny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zejména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a)obtíže, které by vznikly v souvislosti s doplňováním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ztrát vody v zimním období</a:t>
            </a:r>
            <a:br>
              <a:rPr lang="cs-CZ" dirty="0" smtClean="0"/>
            </a:br>
            <a:r>
              <a:rPr lang="cs-CZ" dirty="0" smtClean="0"/>
              <a:t>     b)problém negativního vlivu nízkých teplot na život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rostlin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c)naprostý nedostatek vody na stanovišti v zimním období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d)silně klesající účinnost fotosyntetického  aparátu, poškozeného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během vegetačního období imisemi 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89939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1.b)</a:t>
            </a:r>
          </a:p>
          <a:p>
            <a:pPr marL="0" indent="0">
              <a:buNone/>
            </a:pPr>
            <a:r>
              <a:rPr lang="cs-CZ" dirty="0" smtClean="0"/>
              <a:t>2.a)</a:t>
            </a:r>
          </a:p>
          <a:p>
            <a:pPr marL="514350" indent="-51435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8147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>
              <a:buClr>
                <a:srgbClr val="0BD0D9"/>
              </a:buClr>
              <a:buFont typeface="Arial" pitchFamily="34" charset="0"/>
              <a:buChar char="•"/>
              <a:defRPr/>
            </a:pPr>
            <a:r>
              <a:rPr lang="cs-CZ" sz="1600" dirty="0">
                <a:latin typeface="Calibri"/>
                <a:ea typeface="Calibri"/>
                <a:cs typeface="Times New Roman"/>
              </a:rPr>
              <a:t>AUTOR NEUVEDEN. </a:t>
            </a:r>
            <a:r>
              <a:rPr lang="cs-CZ" sz="1600" i="1" dirty="0">
                <a:latin typeface="Calibri"/>
                <a:ea typeface="Calibri"/>
                <a:cs typeface="Times New Roman"/>
              </a:rPr>
              <a:t>Biomach.cz</a:t>
            </a:r>
            <a:r>
              <a:rPr lang="cs-CZ" sz="1600" dirty="0">
                <a:latin typeface="Calibri"/>
                <a:ea typeface="Calibri"/>
                <a:cs typeface="Times New Roman"/>
              </a:rPr>
              <a:t> [online]. [cit. 29.1.2013]. Dostupný na WWW: </a:t>
            </a:r>
            <a:r>
              <a:rPr lang="cs-CZ" sz="1600" dirty="0">
                <a:latin typeface="Calibri"/>
                <a:ea typeface="Calibri"/>
                <a:cs typeface="Times New Roman"/>
                <a:hlinkClick r:id="rId2"/>
              </a:rPr>
              <a:t>http://www.biomach.cz/_/rsrc/1325175896627/biologie-rostlin/rostlinne-organy/%C3%BAponky2%20-%</a:t>
            </a:r>
            <a:r>
              <a:rPr lang="cs-CZ" sz="1600" dirty="0" smtClean="0">
                <a:latin typeface="Calibri"/>
                <a:ea typeface="Calibri"/>
                <a:cs typeface="Times New Roman"/>
                <a:hlinkClick r:id="rId2"/>
              </a:rPr>
              <a:t>20hr%C3%A1ch.JPG?height=240&amp;width=320</a:t>
            </a:r>
            <a:endParaRPr lang="cs-CZ" sz="1600" dirty="0" smtClean="0">
              <a:latin typeface="Calibri"/>
              <a:ea typeface="Calibri"/>
              <a:cs typeface="Times New Roman"/>
            </a:endParaRPr>
          </a:p>
          <a:p>
            <a:pPr lvl="0">
              <a:buClr>
                <a:srgbClr val="0BD0D9"/>
              </a:buClr>
              <a:buFont typeface="Arial" pitchFamily="34" charset="0"/>
              <a:buChar char="•"/>
              <a:defRPr/>
            </a:pPr>
            <a:r>
              <a:rPr lang="cs-CZ" sz="1500" i="1" dirty="0" smtClean="0">
                <a:solidFill>
                  <a:prstClr val="black"/>
                </a:solidFill>
              </a:rPr>
              <a:t>Web2mendelu.cz</a:t>
            </a:r>
            <a:r>
              <a:rPr lang="cs-CZ" sz="1500" dirty="0" smtClean="0">
                <a:solidFill>
                  <a:prstClr val="black"/>
                </a:solidFill>
              </a:rPr>
              <a:t> </a:t>
            </a:r>
            <a:r>
              <a:rPr lang="cs-CZ" sz="1500" dirty="0">
                <a:solidFill>
                  <a:prstClr val="black"/>
                </a:solidFill>
              </a:rPr>
              <a:t>[online]. [cit. 29.1.2013]. Dostupný na WWW: </a:t>
            </a:r>
            <a:r>
              <a:rPr lang="cs-CZ" sz="1500" dirty="0">
                <a:solidFill>
                  <a:prstClr val="black"/>
                </a:solidFill>
                <a:hlinkClick r:id="rId3"/>
              </a:rPr>
              <a:t>http://web2.mendelu.cz/af_211_multitext/obecna_botanika/obrazky/organologie/velke_tvary_listu_slozene.jpg</a:t>
            </a:r>
            <a:endParaRPr lang="cs-CZ" sz="1500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pl-PL" sz="1500" i="1" dirty="0">
                <a:solidFill>
                  <a:prstClr val="black"/>
                </a:solidFill>
              </a:rPr>
              <a:t>ttp://upload.wikimedia.org/wikipedia/commons/thumb/9/96/Leaf_anatomy_cs.svg/600px-Leaf_anatomy_cs.svg.png</a:t>
            </a:r>
            <a:r>
              <a:rPr lang="pl-PL" sz="1500" dirty="0">
                <a:solidFill>
                  <a:prstClr val="black"/>
                </a:solidFill>
              </a:rPr>
              <a:t> [online]. [cit. 29.1.2013]. Dostupný na WWW: http://upload.wikimedia.org/wikipedia/commons/thumb/9/96/Leaf_anatomy_cs.svg/600px-Leaf_anatomy_cs.svg.png </a:t>
            </a:r>
          </a:p>
          <a:p>
            <a:pPr lvl="0">
              <a:buClr>
                <a:srgbClr val="0BD0D9"/>
              </a:buClr>
              <a:buFont typeface="Arial" pitchFamily="34" charset="0"/>
              <a:buChar char="•"/>
              <a:defRPr/>
            </a:pPr>
            <a:r>
              <a:rPr lang="pt-BR" sz="1500" dirty="0">
                <a:solidFill>
                  <a:prstClr val="black"/>
                </a:solidFill>
              </a:rPr>
              <a:t> </a:t>
            </a:r>
            <a:r>
              <a:rPr lang="pt-BR" sz="1500" i="1" dirty="0">
                <a:solidFill>
                  <a:prstClr val="black"/>
                </a:solidFill>
              </a:rPr>
              <a:t>http://upload.wikimedia.org/wikipedia/commons/thumb/3/34/Ulistnienie.svg/400px-Ulistnienie.svg.png</a:t>
            </a:r>
            <a:r>
              <a:rPr lang="pt-BR" sz="1500" dirty="0">
                <a:solidFill>
                  <a:prstClr val="black"/>
                </a:solidFill>
              </a:rPr>
              <a:t> [online]. [cit. 29.1.2013]. Dostupný na WWW: http://upload.wikimedia.org/wikipedia/commons/thumb/3/34/Ulistnienie.svg/400px-Ulistnienie.svg.png </a:t>
            </a:r>
            <a:endParaRPr lang="cs-CZ" sz="1500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  <a:buFont typeface="Arial" pitchFamily="34" charset="0"/>
              <a:buChar char="•"/>
              <a:defRPr/>
            </a:pPr>
            <a:r>
              <a:rPr lang="pt-BR" sz="1500" dirty="0">
                <a:solidFill>
                  <a:prstClr val="black"/>
                </a:solidFill>
              </a:rPr>
              <a:t>AUTOR NEUVEDEN. </a:t>
            </a:r>
            <a:r>
              <a:rPr lang="pt-BR" sz="1500" i="1" dirty="0">
                <a:solidFill>
                  <a:prstClr val="black"/>
                </a:solidFill>
              </a:rPr>
              <a:t>http://www.sci.muni.cz/~anatomy/leaves/images/012.jpg</a:t>
            </a:r>
            <a:r>
              <a:rPr lang="pt-BR" sz="1500" dirty="0">
                <a:solidFill>
                  <a:prstClr val="black"/>
                </a:solidFill>
              </a:rPr>
              <a:t> [online]. [cit. 29.1.2013]. Dostupný na WWW: http://www.sci.muni.cz/~anatomy/leaves/images/012.jpg </a:t>
            </a:r>
            <a:endParaRPr lang="cs-CZ" sz="1500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  <a:buFont typeface="Arial" pitchFamily="34" charset="0"/>
              <a:buChar char="•"/>
              <a:defRPr/>
            </a:pPr>
            <a:r>
              <a:rPr lang="pt-BR" sz="1500" dirty="0">
                <a:solidFill>
                  <a:prstClr val="black"/>
                </a:solidFill>
              </a:rPr>
              <a:t>AUTOR NEUVEDEN. </a:t>
            </a:r>
            <a:r>
              <a:rPr lang="pt-BR" sz="1500" i="1" dirty="0">
                <a:solidFill>
                  <a:prstClr val="black"/>
                </a:solidFill>
              </a:rPr>
              <a:t>http://www.lednacekryb.estranky.cz/img/picture/250/okraj-listu.jpg</a:t>
            </a:r>
            <a:r>
              <a:rPr lang="pt-BR" sz="1500" dirty="0">
                <a:solidFill>
                  <a:prstClr val="black"/>
                </a:solidFill>
              </a:rPr>
              <a:t> [online]. [cit. 29.1.2013]. Dostupný na WWW: http://www.lednacekryb.estranky.cz/img/picture/250/okraj-listu.jpg </a:t>
            </a:r>
            <a:endParaRPr lang="cs-CZ" sz="1500" dirty="0" smtClean="0">
              <a:solidFill>
                <a:prstClr val="black"/>
              </a:solidFill>
            </a:endParaRPr>
          </a:p>
          <a:p>
            <a:pPr lvl="0" fontAlgn="base">
              <a:spcAft>
                <a:spcPct val="0"/>
              </a:spcAft>
              <a:buClr>
                <a:srgbClr val="A5B592"/>
              </a:buClr>
              <a:buSzPct val="70000"/>
              <a:buFont typeface="Arial" pitchFamily="34" charset="0"/>
              <a:buChar char="•"/>
            </a:pPr>
            <a:r>
              <a:rPr lang="cs-CZ" sz="1700" dirty="0">
                <a:solidFill>
                  <a:srgbClr val="444D26"/>
                </a:solidFill>
                <a:latin typeface="Franklin Gothic Book"/>
              </a:rPr>
              <a:t>Odmaturuj z biologie, nakladatelství DIDAKTIS spol. s r. </a:t>
            </a:r>
            <a:r>
              <a:rPr lang="cs-CZ" sz="1700" dirty="0" err="1">
                <a:solidFill>
                  <a:srgbClr val="444D26"/>
                </a:solidFill>
                <a:latin typeface="Franklin Gothic Book"/>
              </a:rPr>
              <a:t>o.ISBN</a:t>
            </a:r>
            <a:r>
              <a:rPr lang="cs-CZ" sz="1700" dirty="0">
                <a:solidFill>
                  <a:srgbClr val="444D26"/>
                </a:solidFill>
                <a:latin typeface="Franklin Gothic Book"/>
              </a:rPr>
              <a:t> </a:t>
            </a:r>
            <a:r>
              <a:rPr lang="cs-CZ" sz="1700" dirty="0" smtClean="0">
                <a:solidFill>
                  <a:srgbClr val="444D26"/>
                </a:solidFill>
                <a:latin typeface="Franklin Gothic Book"/>
              </a:rPr>
              <a:t>80-86285-67-7</a:t>
            </a:r>
          </a:p>
          <a:p>
            <a:pPr lvl="0" fontAlgn="base">
              <a:spcAft>
                <a:spcPct val="0"/>
              </a:spcAft>
              <a:buClr>
                <a:srgbClr val="A5B592"/>
              </a:buClr>
              <a:buSzPct val="70000"/>
              <a:buFont typeface="Arial" pitchFamily="34" charset="0"/>
              <a:buChar char="•"/>
            </a:pPr>
            <a:r>
              <a:rPr lang="cs-CZ" sz="1700" dirty="0">
                <a:solidFill>
                  <a:srgbClr val="444D26"/>
                </a:solidFill>
                <a:latin typeface="Franklin Gothic Book"/>
              </a:rPr>
              <a:t>NEZNÁMÝ, Neznámý. http://www.biomach.cz/_/rsrc/1325175896627/biologie-rostlin/rostlinne-organy/%C3%BAponky2%20-%20hr%C3%A1ch.JPG?height=240&amp;width=320 [online]. [cit. 3.4.2013]. Dostupný na WWW: http://www.biomach.cz/_/rsrc/1325175896627/biologie-rostlin/rostlinne-organy/%C3%BAponky2%20-%20hr%C3%A1ch.JPG?height=240&amp;width=320 </a:t>
            </a:r>
            <a:endParaRPr lang="cs-CZ" sz="1700" dirty="0" smtClean="0">
              <a:solidFill>
                <a:srgbClr val="444D26"/>
              </a:solidFill>
              <a:latin typeface="Franklin Gothic Book"/>
            </a:endParaRPr>
          </a:p>
          <a:p>
            <a:pPr lvl="0" fontAlgn="base">
              <a:spcAft>
                <a:spcPct val="0"/>
              </a:spcAft>
              <a:buClr>
                <a:srgbClr val="A5B592"/>
              </a:buClr>
              <a:buSzPct val="70000"/>
              <a:buFont typeface="Courier New" pitchFamily="49" charset="0"/>
              <a:buChar char="o"/>
            </a:pPr>
            <a:r>
              <a:rPr lang="cs-CZ" sz="1700" dirty="0">
                <a:solidFill>
                  <a:srgbClr val="444D26"/>
                </a:solidFill>
                <a:latin typeface="Franklin Gothic Book"/>
              </a:rPr>
              <a:t>NEZNÁMÝ, Neznámý. http://files.bubu-relax.webnode.cz/200000305-b5981b6918/cibule1.jpg [online]. [cit. 3.4.2013]. Dostupný na WWW: http://files.bubu-relax.webnode.cz/200000305-b5981b6918/cibule1.jpg </a:t>
            </a:r>
            <a:endParaRPr lang="cs-CZ" sz="1700" dirty="0" smtClean="0">
              <a:solidFill>
                <a:srgbClr val="444D26"/>
              </a:solidFill>
              <a:latin typeface="Franklin Gothic Book"/>
            </a:endParaRPr>
          </a:p>
          <a:p>
            <a:pPr lvl="0" fontAlgn="base">
              <a:spcAft>
                <a:spcPct val="0"/>
              </a:spcAft>
              <a:buClr>
                <a:srgbClr val="A5B592"/>
              </a:buClr>
              <a:buSzPct val="70000"/>
              <a:buFont typeface="Courier New" pitchFamily="49" charset="0"/>
              <a:buChar char="o"/>
            </a:pPr>
            <a:r>
              <a:rPr lang="cs-CZ" sz="1700" dirty="0">
                <a:solidFill>
                  <a:srgbClr val="444D26"/>
                </a:solidFill>
                <a:latin typeface="Franklin Gothic Book"/>
              </a:rPr>
              <a:t>NEZNÁMÝ, Neznámý. http://www.biomach.cz/_/rsrc/1325175849544/biologie-rostlin/rostlinne-organy/%C5%A1upiny%20-%20javor.JPG?height=160&amp;width=320 [online]. [cit. 3.4.2013]. Dostupný na WWW: http://www.biomach.cz/_/rsrc/1325175849544/biologie-rostlin/rostlinne-organy/%C5%A1upiny%20-%20javor.JPG?height=160&amp;width=320 </a:t>
            </a:r>
            <a:endParaRPr lang="cs-CZ" sz="1700" dirty="0" smtClean="0">
              <a:solidFill>
                <a:srgbClr val="444D26"/>
              </a:solidFill>
              <a:latin typeface="Franklin Gothic Book"/>
            </a:endParaRPr>
          </a:p>
          <a:p>
            <a:pPr lvl="0" fontAlgn="base">
              <a:spcAft>
                <a:spcPct val="0"/>
              </a:spcAft>
              <a:buClr>
                <a:srgbClr val="A5B592"/>
              </a:buClr>
              <a:buSzPct val="70000"/>
              <a:buFont typeface="Courier New" pitchFamily="49" charset="0"/>
              <a:buChar char="o"/>
            </a:pPr>
            <a:r>
              <a:rPr lang="cs-CZ" sz="1700" dirty="0">
                <a:solidFill>
                  <a:srgbClr val="444D26"/>
                </a:solidFill>
                <a:latin typeface="Franklin Gothic Book"/>
              </a:rPr>
              <a:t>NEZNÁMÝ, Neznámý. http://botanika.bf.jcu.cz/morfologie/IlexList.jpg [online]. [cit. 3.4.2013]. Dostupný na WWW: http://botanika.bf.jcu.cz/morfologie/IlexList.jpg </a:t>
            </a:r>
            <a:endParaRPr lang="cs-CZ" sz="1700" dirty="0" smtClean="0">
              <a:solidFill>
                <a:srgbClr val="444D26"/>
              </a:solidFill>
              <a:latin typeface="Franklin Gothic Book"/>
            </a:endParaRPr>
          </a:p>
          <a:p>
            <a:pPr lvl="0" fontAlgn="base">
              <a:spcAft>
                <a:spcPct val="0"/>
              </a:spcAft>
              <a:buClr>
                <a:srgbClr val="A5B592"/>
              </a:buClr>
              <a:buSzPct val="70000"/>
              <a:buFont typeface="Courier New" pitchFamily="49" charset="0"/>
              <a:buChar char="o"/>
            </a:pPr>
            <a:r>
              <a:rPr lang="cs-CZ" sz="1700" dirty="0">
                <a:solidFill>
                  <a:srgbClr val="444D26"/>
                </a:solidFill>
                <a:latin typeface="Franklin Gothic Book"/>
              </a:rPr>
              <a:t>NEZNÁMÝ, Neznámý. http://botanika.bf.jcu.cz/morfologie/Nepenthes.jpg [online]. [cit. 3.4.2013]. Dostupný na WWW: http://botanika.bf.jcu.cz/morfologie/Nepenthes.jpg</a:t>
            </a:r>
            <a:endParaRPr lang="cs-CZ" sz="1700" dirty="0">
              <a:solidFill>
                <a:srgbClr val="444D26"/>
              </a:solidFill>
              <a:latin typeface="Franklin Gothic Book"/>
            </a:endParaRPr>
          </a:p>
          <a:p>
            <a:pPr lvl="0">
              <a:buClr>
                <a:srgbClr val="0BD0D9"/>
              </a:buClr>
              <a:buFont typeface="Arial" pitchFamily="34" charset="0"/>
              <a:buChar char="•"/>
              <a:defRPr/>
            </a:pPr>
            <a:endParaRPr lang="cs-CZ" sz="1500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  <a:buFont typeface="Arial" pitchFamily="34" charset="0"/>
              <a:buChar char="•"/>
              <a:defRPr/>
            </a:pPr>
            <a:endParaRPr lang="cs-CZ" sz="1500" dirty="0">
              <a:solidFill>
                <a:prstClr val="black"/>
              </a:solidFill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600" dirty="0">
              <a:latin typeface="Calibri"/>
              <a:ea typeface="Calibri"/>
              <a:cs typeface="Times New Roman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38093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5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6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7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8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9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10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346</TotalTime>
  <Words>566</Words>
  <Application>Microsoft Office PowerPoint</Application>
  <PresentationFormat>Předvádění na obrazovce (4:3)</PresentationFormat>
  <Paragraphs>72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6</vt:i4>
      </vt:variant>
      <vt:variant>
        <vt:lpstr>Nadpisy snímků</vt:lpstr>
      </vt:variant>
      <vt:variant>
        <vt:i4>14</vt:i4>
      </vt:variant>
    </vt:vector>
  </HeadingPairs>
  <TitlesOfParts>
    <vt:vector size="20" baseType="lpstr">
      <vt:lpstr>Tok</vt:lpstr>
      <vt:lpstr>1_Tok</vt:lpstr>
      <vt:lpstr>2_Tok</vt:lpstr>
      <vt:lpstr>3_Tok</vt:lpstr>
      <vt:lpstr>4_Tok</vt:lpstr>
      <vt:lpstr>5_Tok</vt:lpstr>
      <vt:lpstr>Prezentace aplikace PowerPoint</vt:lpstr>
      <vt:lpstr>ANOTACE</vt:lpstr>
      <vt:lpstr>List</vt:lpstr>
      <vt:lpstr>List</vt:lpstr>
      <vt:lpstr>List - popis</vt:lpstr>
      <vt:lpstr>Postavení listů na stonku</vt:lpstr>
      <vt:lpstr>Typy listů</vt:lpstr>
      <vt:lpstr>Okraje listů</vt:lpstr>
      <vt:lpstr>Modifikace listu</vt:lpstr>
      <vt:lpstr>Obrazová příloha – modifikace listu</vt:lpstr>
      <vt:lpstr>Modifikace listu</vt:lpstr>
      <vt:lpstr>Opakování probraného tématu</vt:lpstr>
      <vt:lpstr>Správné odpovědi:</vt:lpstr>
      <vt:lpstr>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brogowskaandrea</dc:creator>
  <cp:lastModifiedBy>brogowskaandrea</cp:lastModifiedBy>
  <cp:revision>14</cp:revision>
  <dcterms:created xsi:type="dcterms:W3CDTF">2012-12-04T07:31:59Z</dcterms:created>
  <dcterms:modified xsi:type="dcterms:W3CDTF">2013-04-03T07:35:31Z</dcterms:modified>
</cp:coreProperties>
</file>