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84" r:id="rId2"/>
    <p:sldId id="256" r:id="rId3"/>
    <p:sldId id="282" r:id="rId4"/>
    <p:sldId id="281" r:id="rId5"/>
    <p:sldId id="258" r:id="rId6"/>
    <p:sldId id="269" r:id="rId7"/>
    <p:sldId id="259" r:id="rId8"/>
    <p:sldId id="260" r:id="rId9"/>
    <p:sldId id="285" r:id="rId10"/>
    <p:sldId id="261" r:id="rId11"/>
    <p:sldId id="268" r:id="rId12"/>
    <p:sldId id="273" r:id="rId13"/>
    <p:sldId id="262" r:id="rId14"/>
    <p:sldId id="263" r:id="rId15"/>
    <p:sldId id="264" r:id="rId16"/>
    <p:sldId id="275" r:id="rId17"/>
    <p:sldId id="283" r:id="rId18"/>
    <p:sldId id="267" r:id="rId19"/>
    <p:sldId id="279" r:id="rId20"/>
    <p:sldId id="278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603901F-02DF-4291-BDBC-4AD2009A79B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4CF546E-7AFD-4265-8B0F-4CAC882CC9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46371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B45A0588-9726-4457-BBBC-4C5AC08A9851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F551749E-16CA-4D91-B58A-7E7990FBD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07538-4616-4ACD-9633-5CE98F89B00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6099A-7DAC-481D-B392-0580651C6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A7CFF-F52B-4646-8E49-C5E5BC3F5F8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9578F-9E92-45EE-A47C-0C7D3040C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E1B82-16CD-47A0-980B-F390E04925C5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1DD2A-1F33-4E9C-A62E-97C822C37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9E755-B604-444F-90BF-871A63F35F65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73257-E5F8-415A-8C23-2F02D40F0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45777-8B2B-4DED-85CA-AB10B9CC0CB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4D4FA-46D7-4D8B-B9ED-55739434F1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594E2-9D42-429F-81F6-7584F96D33B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59403-1B9F-408A-9338-6C99E767E4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27A22A-E75F-47E7-9F69-3F4BE197439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CEC6D-5291-4614-B286-A4D67C0CF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CF7B5-2245-432A-953E-4EC2A674A561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32E6E-1A33-4494-A26D-22055BDBDB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AD580-430F-4B41-A169-EB1169213926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A0F66-DCA1-43AB-A5D2-971EB8FE3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B716C-BE27-49FD-A0D0-F4A13A428FF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634DD-448E-4440-BF36-7CF24B280D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5B40F2D7-7ECE-4E5B-850F-EF65E9E4C3E0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7C938AE5-D46E-4D14-AFB2-724A3B4F2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73" r:id="rId8"/>
    <p:sldLayoutId id="2147483674" r:id="rId9"/>
    <p:sldLayoutId id="2147483665" r:id="rId10"/>
    <p:sldLayoutId id="2147483664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c/c7/Europe_location_ISL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14&amp;bih=568&amp;q=Island&amp;gbv=2&amp;oq=Island&amp;aq=f&amp;aqi=g10&amp;aql=&amp;gs_sm=s&amp;gs_upl=1752l3294l0l6757l6l6l0l1l1l0l441l1144l3-2.1l3l0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location_ISL.png" TargetMode="External"/><Relationship Id="rId7" Type="http://schemas.openxmlformats.org/officeDocument/2006/relationships/hyperlink" Target="http://cs.wikipedia.org/wiki/Soubor:Reykjav%C3%ADk_5545.JP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vartifossSummer.jpg" TargetMode="External"/><Relationship Id="rId5" Type="http://schemas.openxmlformats.org/officeDocument/2006/relationships/hyperlink" Target="http://cs.wikipedia.org/wiki/Soubor:Map_of_Iceland.svg" TargetMode="External"/><Relationship Id="rId4" Type="http://schemas.openxmlformats.org/officeDocument/2006/relationships/hyperlink" Target="http://cs.wikipedia.org/wiki/Soubor:Coat_of_arms_of_Iceland_kingdom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590550" y="1484313"/>
            <a:ext cx="7772400" cy="1470025"/>
          </a:xfrm>
        </p:spPr>
        <p:txBody>
          <a:bodyPr/>
          <a:lstStyle/>
          <a:p>
            <a:r>
              <a:rPr lang="cs-CZ" smtClean="0"/>
              <a:t>Island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cs-CZ" dirty="0"/>
              <a:t>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VY_52_INOVACE_610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I.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4954588"/>
            <a:ext cx="7056437" cy="19399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Anotace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: 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Materiál může být využit jako zápis do sešitu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.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5937"/>
          </a:xfrm>
        </p:spPr>
        <p:txBody>
          <a:bodyPr/>
          <a:lstStyle/>
          <a:p>
            <a:r>
              <a:rPr lang="cs-CZ" sz="9600" smtClean="0"/>
              <a:t>ISLAND</a:t>
            </a:r>
          </a:p>
        </p:txBody>
      </p:sp>
      <p:pic>
        <p:nvPicPr>
          <p:cNvPr id="15362" name="Picture 4" descr="C:\Users\123P\AppData\Local\Microsoft\Windows\Temporary Internet Files\Content.IE5\AM1I8PN9\MP9004008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0963" y="1963738"/>
            <a:ext cx="3902075" cy="293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Znak Islandu</a:t>
            </a:r>
          </a:p>
        </p:txBody>
      </p:sp>
      <p:pic>
        <p:nvPicPr>
          <p:cNvPr id="16386" name="Picture 2" descr="Soubor:Coat of arms of Iceland kingdo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2276475"/>
            <a:ext cx="4229100" cy="398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7410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69875"/>
            <a:ext cx="7848600" cy="638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4" descr="Soubor:Europe location IS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0"/>
            <a:ext cx="8399462" cy="681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informace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Hlavní město- Reykjavík</a:t>
            </a:r>
          </a:p>
          <a:p>
            <a:r>
              <a:rPr lang="cs-CZ" smtClean="0"/>
              <a:t>Počet obyvatel-318000</a:t>
            </a:r>
          </a:p>
          <a:p>
            <a:r>
              <a:rPr lang="cs-CZ" smtClean="0"/>
              <a:t>Státní zřízení- republika</a:t>
            </a:r>
          </a:p>
          <a:p>
            <a:r>
              <a:rPr lang="cs-CZ" smtClean="0"/>
              <a:t>Jazyk- islandština</a:t>
            </a:r>
          </a:p>
          <a:p>
            <a:r>
              <a:rPr lang="cs-CZ" smtClean="0"/>
              <a:t>Měna-islandská koruna</a:t>
            </a:r>
          </a:p>
          <a:p>
            <a:r>
              <a:rPr lang="cs-CZ" smtClean="0"/>
              <a:t>Další velká města- Kópavogur, Hafnarfjörður, Akureyri, Keflavík, Garðabær, …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Soubor:Reykjavík 55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196975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3"/>
          <p:cNvSpPr>
            <a:spLocks noGrp="1"/>
          </p:cNvSpPr>
          <p:nvPr>
            <p:ph type="title"/>
          </p:nvPr>
        </p:nvSpPr>
        <p:spPr>
          <a:xfrm>
            <a:off x="971550" y="476250"/>
            <a:ext cx="7024688" cy="865188"/>
          </a:xfrm>
        </p:spPr>
        <p:txBody>
          <a:bodyPr/>
          <a:lstStyle/>
          <a:p>
            <a:r>
              <a:rPr lang="cs-CZ" smtClean="0"/>
              <a:t>Reykjavík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1547813"/>
            <a:ext cx="8229600" cy="1143000"/>
          </a:xfrm>
        </p:spPr>
        <p:txBody>
          <a:bodyPr/>
          <a:lstStyle/>
          <a:p>
            <a:r>
              <a:rPr lang="cs-CZ" smtClean="0"/>
              <a:t>Další fotografie Islandu</a:t>
            </a:r>
          </a:p>
        </p:txBody>
      </p:sp>
      <p:sp>
        <p:nvSpPr>
          <p:cNvPr id="22532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3276600" y="3789363"/>
            <a:ext cx="3240088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Zajímavosti Islandu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Povrch</a:t>
            </a:r>
          </a:p>
        </p:txBody>
      </p:sp>
      <p:sp>
        <p:nvSpPr>
          <p:cNvPr id="23554" name="Zástupný symbol pro obsah 3"/>
          <p:cNvSpPr>
            <a:spLocks noGrp="1"/>
          </p:cNvSpPr>
          <p:nvPr>
            <p:ph idx="1"/>
          </p:nvPr>
        </p:nvSpPr>
        <p:spPr>
          <a:xfrm>
            <a:off x="539750" y="2349500"/>
            <a:ext cx="8229600" cy="1828800"/>
          </a:xfrm>
        </p:spPr>
        <p:txBody>
          <a:bodyPr/>
          <a:lstStyle/>
          <a:p>
            <a:r>
              <a:rPr lang="cs-CZ" smtClean="0"/>
              <a:t>Prakticky celý ostrov nese stopy po činnosti ledovců.</a:t>
            </a:r>
          </a:p>
          <a:p>
            <a:r>
              <a:rPr lang="cs-CZ" smtClean="0"/>
              <a:t>Největší ledovcová oblast ostrova a celé Evropy, Vatnajökull.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V horských oblastech pramení největší zdejší řeky napájené ledovci.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Patří mezi ně </a:t>
            </a:r>
            <a:r>
              <a:rPr lang="cs-CZ" sz="2800" dirty="0" err="1" smtClean="0"/>
              <a:t>Thjórsá</a:t>
            </a:r>
            <a:r>
              <a:rPr lang="cs-CZ" sz="2800" dirty="0" smtClean="0"/>
              <a:t>, </a:t>
            </a:r>
            <a:r>
              <a:rPr lang="cs-CZ" sz="2800" dirty="0" err="1" smtClean="0"/>
              <a:t>Hvítá</a:t>
            </a:r>
            <a:r>
              <a:rPr lang="cs-CZ" sz="2800" dirty="0" smtClean="0"/>
              <a:t> a nejvodnatější </a:t>
            </a:r>
            <a:r>
              <a:rPr lang="cs-CZ" sz="2800" dirty="0" err="1" smtClean="0"/>
              <a:t>Jökulsá</a:t>
            </a:r>
            <a:r>
              <a:rPr lang="cs-CZ" sz="2800" dirty="0" smtClean="0"/>
              <a:t> á </a:t>
            </a:r>
            <a:r>
              <a:rPr lang="cs-CZ" sz="2800" dirty="0" err="1" smtClean="0"/>
              <a:t>Fjöllum</a:t>
            </a:r>
            <a:r>
              <a:rPr lang="cs-CZ" sz="2800" dirty="0" smtClean="0"/>
              <a:t>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Vodní toky se vyznačují množstvím vodopádů založených na puklinách a zlomech.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Řada jezer vznikla v kráterech sopek, případně jsou hrazena lávovými proudy či ledovcovými morénami.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Jezera- </a:t>
            </a:r>
            <a:r>
              <a:rPr lang="cs-CZ" sz="2800" dirty="0" err="1" smtClean="0"/>
              <a:t>Lagarfljót</a:t>
            </a:r>
            <a:r>
              <a:rPr lang="cs-CZ" sz="2800" dirty="0" smtClean="0"/>
              <a:t>, </a:t>
            </a:r>
            <a:r>
              <a:rPr lang="cs-CZ" sz="2800" dirty="0" err="1" smtClean="0"/>
              <a:t>Thingvallavatn</a:t>
            </a:r>
            <a:r>
              <a:rPr lang="cs-CZ" sz="2800" dirty="0" smtClean="0"/>
              <a:t>, maar </a:t>
            </a:r>
            <a:r>
              <a:rPr lang="cs-CZ" sz="2800" dirty="0" err="1" smtClean="0"/>
              <a:t>Vítí</a:t>
            </a:r>
            <a:r>
              <a:rPr lang="cs-CZ" sz="2800" dirty="0" smtClean="0"/>
              <a:t>, jezero </a:t>
            </a:r>
            <a:r>
              <a:rPr lang="cs-CZ" sz="2800" dirty="0" err="1" smtClean="0"/>
              <a:t>Mývatn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Termální prameny a gejzíry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Se sopečnou činností úzce souvisí termální prameny a gejzíry. Typickým doprovodným znakem vulkanické činnosti je i přítomnost bahenních sopek.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Od místního, tzv. Velkého gejzíru (</a:t>
            </a:r>
            <a:r>
              <a:rPr lang="cs-CZ" sz="2800" dirty="0" err="1" smtClean="0"/>
              <a:t>Stóri</a:t>
            </a:r>
            <a:r>
              <a:rPr lang="cs-CZ" sz="2800" dirty="0" smtClean="0"/>
              <a:t> gejzír) pochází ono mezinárodně užívané slovo. V současnosti je však tento otec gejzírů, jenž chrlil vodu až do výše 70 m.</a:t>
            </a:r>
            <a:r>
              <a:rPr lang="cs-CZ" sz="2800" baseline="30000" dirty="0" smtClean="0"/>
              <a:t> </a:t>
            </a:r>
            <a:r>
              <a:rPr lang="cs-CZ" sz="2800" dirty="0" smtClean="0"/>
              <a:t>, nečinný a hlavní atrakcí oblasti je jeho menší obdoba </a:t>
            </a:r>
            <a:r>
              <a:rPr lang="cs-CZ" sz="2800" dirty="0" err="1" smtClean="0"/>
              <a:t>Strokkur</a:t>
            </a:r>
            <a:r>
              <a:rPr lang="cs-CZ" sz="2800" dirty="0" smtClean="0"/>
              <a:t>, pravidelně chrlící vodu až do výše 20 m.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Podnebí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2492375"/>
            <a:ext cx="8218488" cy="2765425"/>
          </a:xfrm>
        </p:spPr>
        <p:txBody>
          <a:bodyPr rtlCol="0">
            <a:normAutofit lnSpcReduction="1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Díky teplým vodám Golfského proudu mírné klima.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Velká proměnlivost charakterizuje počasí celého ostrova.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2800" dirty="0" smtClean="0"/>
              <a:t>Míšení teplých a chladných mořských vod má za následek vznik vydatných dešťů.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Obyvatelstvo+ Náboženství</a:t>
            </a:r>
          </a:p>
        </p:txBody>
      </p:sp>
      <p:sp>
        <p:nvSpPr>
          <p:cNvPr id="27650" name="Zástupný symbol pro text 3"/>
          <p:cNvSpPr>
            <a:spLocks noGrp="1"/>
          </p:cNvSpPr>
          <p:nvPr>
            <p:ph type="body" idx="1"/>
          </p:nvPr>
        </p:nvSpPr>
        <p:spPr>
          <a:xfrm>
            <a:off x="1412875" y="2316163"/>
            <a:ext cx="3055938" cy="639762"/>
          </a:xfrm>
        </p:spPr>
        <p:txBody>
          <a:bodyPr/>
          <a:lstStyle/>
          <a:p>
            <a:r>
              <a:rPr lang="cs-CZ" sz="3200" smtClean="0"/>
              <a:t>Obyvatelstvo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041400" y="2974975"/>
            <a:ext cx="3419475" cy="2835275"/>
          </a:xfrm>
        </p:spPr>
        <p:txBody>
          <a:bodyPr rtlCol="0">
            <a:normAutofit fontScale="925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Podle žebříčku Rozvojového programu  z roku 2007 je Island </a:t>
            </a:r>
            <a:r>
              <a:rPr lang="cs-CZ" dirty="0" smtClean="0"/>
              <a:t>                  z </a:t>
            </a:r>
            <a:r>
              <a:rPr lang="cs-CZ" dirty="0" smtClean="0"/>
              <a:t>hlediska kvality života nejlepším místem pro život lidí ze všech 177 hodnocených zemí světa.</a:t>
            </a:r>
            <a:endParaRPr lang="cs-CZ" dirty="0"/>
          </a:p>
        </p:txBody>
      </p:sp>
      <p:sp>
        <p:nvSpPr>
          <p:cNvPr id="27652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011738" y="2316163"/>
            <a:ext cx="3055937" cy="639762"/>
          </a:xfrm>
        </p:spPr>
        <p:txBody>
          <a:bodyPr/>
          <a:lstStyle/>
          <a:p>
            <a:r>
              <a:rPr lang="cs-CZ" sz="3200" smtClean="0"/>
              <a:t>Náboženství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974975"/>
            <a:ext cx="3419475" cy="2835275"/>
          </a:xfrm>
        </p:spPr>
        <p:txBody>
          <a:bodyPr rtlCol="0">
            <a:normAutofit fontScale="775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Státní církví je Evangelická Luteránská církev.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err="1" smtClean="0"/>
              <a:t>evangelističtí</a:t>
            </a:r>
            <a:r>
              <a:rPr lang="cs-CZ" dirty="0" smtClean="0"/>
              <a:t> luteráni 87,1 %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err="1" smtClean="0"/>
              <a:t>protestanté</a:t>
            </a:r>
            <a:r>
              <a:rPr lang="cs-CZ" dirty="0" smtClean="0"/>
              <a:t> 4,1 %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ostatní luteráni 3,5 %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římští katolíci 1,7 %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err="1" smtClean="0"/>
              <a:t>Ásatrú</a:t>
            </a:r>
            <a:r>
              <a:rPr lang="cs-CZ" dirty="0" smtClean="0"/>
              <a:t> 0,3 %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ostatní 3,3 %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625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sz="3000" dirty="0" smtClean="0"/>
              <a:t>Těží se- </a:t>
            </a:r>
            <a:r>
              <a:rPr lang="cs-CZ" sz="3000" dirty="0" smtClean="0"/>
              <a:t>dřevo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3000" dirty="0" smtClean="0"/>
              <a:t>R</a:t>
            </a:r>
            <a:r>
              <a:rPr lang="cs-CZ" sz="3000" dirty="0" smtClean="0"/>
              <a:t>opa</a:t>
            </a:r>
            <a:r>
              <a:rPr lang="cs-CZ" sz="3000" dirty="0" smtClean="0"/>
              <a:t>, zemní plyn a další nerostné suroviny se musí dovážet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sz="3000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sz="3000" dirty="0" smtClean="0"/>
              <a:t>Pěstuje se-ječmen a oves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sz="3000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sz="3000" dirty="0" smtClean="0"/>
              <a:t>Chová se- dobytek,      </a:t>
            </a:r>
            <a:r>
              <a:rPr lang="cs-CZ" sz="3000" dirty="0" smtClean="0"/>
              <a:t>   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3000" dirty="0" smtClean="0"/>
              <a:t>R</a:t>
            </a:r>
            <a:r>
              <a:rPr lang="cs-CZ" sz="3000" dirty="0" smtClean="0"/>
              <a:t>ybolov</a:t>
            </a:r>
            <a:endParaRPr lang="cs-CZ" sz="3000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sz="3000" dirty="0" smtClean="0"/>
              <a:t>Kromě toho se parou, unikající z množství horkých pramenů, vytápějí skleníky, v nichž se dobře daří rajčatům, okurkám, melounům a dokonce i banánům.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Fauna a flóra</a:t>
            </a:r>
          </a:p>
        </p:txBody>
      </p:sp>
      <p:sp>
        <p:nvSpPr>
          <p:cNvPr id="29698" name="Zástupný symbol pro text 3"/>
          <p:cNvSpPr>
            <a:spLocks noGrp="1"/>
          </p:cNvSpPr>
          <p:nvPr>
            <p:ph type="body" idx="1"/>
          </p:nvPr>
        </p:nvSpPr>
        <p:spPr>
          <a:xfrm>
            <a:off x="1412875" y="2316163"/>
            <a:ext cx="3055938" cy="639762"/>
          </a:xfrm>
        </p:spPr>
        <p:txBody>
          <a:bodyPr/>
          <a:lstStyle/>
          <a:p>
            <a:r>
              <a:rPr lang="cs-CZ" sz="3200" smtClean="0"/>
              <a:t>Fauna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041400" y="2974975"/>
            <a:ext cx="3419475" cy="3406353"/>
          </a:xfrm>
        </p:spPr>
        <p:txBody>
          <a:bodyPr rtlCol="0">
            <a:normAutofit fontScale="700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Jednotvárná vegetace neposkytuje dostatek potravy zvěři, která je druhově velmi chudá. Žije tu polární liška, na krách sem občas zabloudí medvěd lední. Nejrozšířenější faunou ostrova jsou bezpochyby ptáci a také ovce. Kolonie papuchalky, alky, chaluhy a racků v pobřežních fjordech patří k vyhledávaným lokalitám.</a:t>
            </a:r>
            <a:endParaRPr lang="cs-CZ" dirty="0"/>
          </a:p>
        </p:txBody>
      </p:sp>
      <p:sp>
        <p:nvSpPr>
          <p:cNvPr id="29700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011738" y="2316163"/>
            <a:ext cx="3055937" cy="639762"/>
          </a:xfrm>
        </p:spPr>
        <p:txBody>
          <a:bodyPr/>
          <a:lstStyle/>
          <a:p>
            <a:r>
              <a:rPr lang="cs-CZ" sz="3200" smtClean="0"/>
              <a:t>Flóra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974975"/>
            <a:ext cx="3419475" cy="2835275"/>
          </a:xfrm>
        </p:spPr>
        <p:txBody>
          <a:bodyPr rtlCol="0">
            <a:normAutofit fontScale="775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Stromy- trpasličí vrby, zakrslé břízy, jalovec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Různé druhy </a:t>
            </a:r>
            <a:r>
              <a:rPr lang="cs-CZ" dirty="0" err="1" smtClean="0"/>
              <a:t>borůvkovitých</a:t>
            </a:r>
            <a:r>
              <a:rPr lang="cs-CZ" dirty="0" smtClean="0"/>
              <a:t> a </a:t>
            </a:r>
            <a:r>
              <a:rPr lang="cs-CZ" dirty="0" err="1" smtClean="0"/>
              <a:t>šíchovitých</a:t>
            </a:r>
            <a:r>
              <a:rPr lang="cs-CZ" dirty="0" smtClean="0"/>
              <a:t> rostlin.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Nápadnějšími květy upoutají v krátkém létě např. kakost, </a:t>
            </a:r>
            <a:r>
              <a:rPr lang="cs-CZ" dirty="0" err="1" smtClean="0"/>
              <a:t>endemitní</a:t>
            </a:r>
            <a:r>
              <a:rPr lang="cs-CZ" dirty="0" smtClean="0"/>
              <a:t> mák, nízký turan, smetánka či zvonek a nízké orchideje.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6"/>
          <p:cNvSpPr>
            <a:spLocks noGrp="1"/>
          </p:cNvSpPr>
          <p:nvPr>
            <p:ph type="title"/>
          </p:nvPr>
        </p:nvSpPr>
        <p:spPr>
          <a:xfrm>
            <a:off x="684213" y="512763"/>
            <a:ext cx="7024687" cy="900112"/>
          </a:xfrm>
        </p:spPr>
        <p:txBody>
          <a:bodyPr/>
          <a:lstStyle/>
          <a:p>
            <a:r>
              <a:rPr lang="cs-CZ" smtClean="0"/>
              <a:t>Národní park Skaftafell</a:t>
            </a:r>
          </a:p>
        </p:txBody>
      </p:sp>
      <p:pic>
        <p:nvPicPr>
          <p:cNvPr id="30722" name="Picture 2" descr="Soubor:SvartifossSumm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412875"/>
            <a:ext cx="7620000" cy="504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Zajímavosti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Island je druhým největším ostrovem v Evropě.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země ohně (sopky), gejzírů, termálních pramenů a ledovců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země rybářů a "drsných lidí"- země středověkých ság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nejstarší parlament na světě - </a:t>
            </a:r>
            <a:r>
              <a:rPr lang="cs-CZ" dirty="0" err="1" smtClean="0"/>
              <a:t>Alting</a:t>
            </a: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nejzachovalejší životní prostředí v Evropě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osobnosti - prezidentka V. </a:t>
            </a:r>
            <a:r>
              <a:rPr lang="cs-CZ" dirty="0" err="1" smtClean="0"/>
              <a:t>Finnbogadottirová</a:t>
            </a:r>
            <a:r>
              <a:rPr lang="cs-CZ" dirty="0" smtClean="0"/>
              <a:t> a zpěvačka </a:t>
            </a:r>
            <a:r>
              <a:rPr lang="cs-CZ" dirty="0" err="1" smtClean="0"/>
              <a:t>Björk</a:t>
            </a: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sport - házená mužů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vydává se zde nejvíc knih na 1 obyvatele na světě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550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28.7.2011 18:20:31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Europe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ISL.png</a:t>
            </a:r>
            <a:r>
              <a:rPr lang="cs-CZ" b="1" dirty="0"/>
              <a:t> [online]. </a:t>
            </a:r>
            <a:r>
              <a:rPr lang="cs-CZ" b="1" dirty="0" smtClean="0"/>
              <a:t>28.7.2011 18:23:09 </a:t>
            </a:r>
            <a:r>
              <a:rPr lang="cs-CZ" b="1" dirty="0"/>
              <a:t>[cit. 2011-07-27]. Dostupný z WWW: </a:t>
            </a:r>
            <a:r>
              <a:rPr lang="cs-CZ" b="1" dirty="0" smtClean="0"/>
              <a:t>&lt;</a:t>
            </a:r>
            <a:r>
              <a:rPr lang="cs-CZ" dirty="0">
                <a:hlinkClick r:id="rId3"/>
              </a:rPr>
              <a:t> 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Soubor:Europe_location_ISL.png</a:t>
            </a:r>
            <a:r>
              <a:rPr lang="cs-CZ" dirty="0" smtClean="0"/>
              <a:t>&gt;.</a:t>
            </a:r>
            <a:r>
              <a:rPr lang="cs-CZ" b="1" dirty="0" smtClean="0"/>
              <a:t> 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en-US" dirty="0"/>
              <a:t>Coat of arms of Iceland </a:t>
            </a:r>
            <a:r>
              <a:rPr lang="en-US" dirty="0" smtClean="0"/>
              <a:t>kingdom.jpg</a:t>
            </a:r>
            <a:r>
              <a:rPr lang="cs-CZ" dirty="0"/>
              <a:t> cs.png </a:t>
            </a:r>
            <a:r>
              <a:rPr lang="cs-CZ" b="1" dirty="0"/>
              <a:t>[online]. 28.7.2011 </a:t>
            </a:r>
            <a:r>
              <a:rPr lang="cs-CZ" b="1" dirty="0" smtClean="0"/>
              <a:t>18:30:19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Soubor:Coat_of_arms_of_Iceland_kingdom.jpg</a:t>
            </a:r>
            <a:r>
              <a:rPr lang="cs-CZ" dirty="0" smtClean="0"/>
              <a:t>&gt;.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err="1" smtClean="0"/>
              <a:t>NAYLOR,Max</a:t>
            </a:r>
            <a:r>
              <a:rPr lang="cs-CZ" dirty="0" smtClean="0"/>
              <a:t>:</a:t>
            </a:r>
            <a:r>
              <a:rPr lang="cs-CZ" dirty="0"/>
              <a:t> Map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Iceland.svg</a:t>
            </a:r>
            <a:r>
              <a:rPr lang="cs-CZ" b="1" dirty="0"/>
              <a:t> [online]. 28.7.2011 </a:t>
            </a:r>
            <a:r>
              <a:rPr lang="cs-CZ" b="1" dirty="0" smtClean="0"/>
              <a:t>18:37:38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</a:t>
            </a:r>
            <a:r>
              <a:rPr lang="cs-CZ" dirty="0" err="1" smtClean="0">
                <a:hlinkClick r:id="rId5"/>
              </a:rPr>
              <a:t>Soubor:Map_of_Iceland.svg</a:t>
            </a:r>
            <a:r>
              <a:rPr lang="cs-CZ" dirty="0" smtClean="0"/>
              <a:t>&gt;.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err="1" smtClean="0"/>
              <a:t>TILLE,Andreas</a:t>
            </a:r>
            <a:r>
              <a:rPr lang="cs-CZ" dirty="0" smtClean="0"/>
              <a:t> :</a:t>
            </a:r>
            <a:r>
              <a:rPr lang="cs-CZ" dirty="0"/>
              <a:t> </a:t>
            </a:r>
            <a:r>
              <a:rPr lang="cs-CZ" dirty="0" smtClean="0"/>
              <a:t>SvartifossSummer.jpg</a:t>
            </a:r>
            <a:r>
              <a:rPr lang="cs-CZ" dirty="0"/>
              <a:t> cs.png </a:t>
            </a:r>
            <a:r>
              <a:rPr lang="cs-CZ" b="1" dirty="0"/>
              <a:t>[online]. 28.7.2011 </a:t>
            </a:r>
            <a:r>
              <a:rPr lang="cs-CZ" b="1" dirty="0" smtClean="0"/>
              <a:t>18:40:22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</a:t>
            </a:r>
            <a:r>
              <a:rPr lang="cs-CZ" dirty="0" err="1" smtClean="0">
                <a:hlinkClick r:id="rId6"/>
              </a:rPr>
              <a:t>Soubor:SvartifossSummer.jpg</a:t>
            </a:r>
            <a:r>
              <a:rPr lang="cs-CZ" dirty="0" smtClean="0"/>
              <a:t>&gt;.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err="1" smtClean="0"/>
              <a:t>STORCH,Hedwig:</a:t>
            </a:r>
            <a:r>
              <a:rPr lang="cs-CZ" dirty="0" err="1"/>
              <a:t>Reykjavík</a:t>
            </a:r>
            <a:r>
              <a:rPr lang="cs-CZ" dirty="0"/>
              <a:t> </a:t>
            </a:r>
            <a:r>
              <a:rPr lang="cs-CZ" dirty="0" smtClean="0"/>
              <a:t>5545.JPG</a:t>
            </a:r>
            <a:r>
              <a:rPr lang="cs-CZ" b="1" dirty="0"/>
              <a:t> online]. 28.7.2011 </a:t>
            </a:r>
            <a:r>
              <a:rPr lang="cs-CZ" b="1" dirty="0" smtClean="0"/>
              <a:t>18:45:01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cs.wikipedia.org/wiki/Soubor:Reykjav%C3%ADk_5545.JPG</a:t>
            </a:r>
            <a:r>
              <a:rPr lang="cs-CZ" dirty="0" smtClean="0"/>
              <a:t>&gt;.</a:t>
            </a: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en-US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http://office.microsoft.com 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249</TotalTime>
  <Words>613</Words>
  <Application>Microsoft Office PowerPoint</Application>
  <PresentationFormat>Předvádění na obrazovce (4:3)</PresentationFormat>
  <Paragraphs>94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Austin</vt:lpstr>
      <vt:lpstr>Island</vt:lpstr>
      <vt:lpstr>ISLAND</vt:lpstr>
      <vt:lpstr>Znak Islandu</vt:lpstr>
      <vt:lpstr>Snímek 4</vt:lpstr>
      <vt:lpstr>Snímek 5</vt:lpstr>
      <vt:lpstr>Snímek 6</vt:lpstr>
      <vt:lpstr>Základní informace</vt:lpstr>
      <vt:lpstr>Reykjavík</vt:lpstr>
      <vt:lpstr>Další fotografie Islandu</vt:lpstr>
      <vt:lpstr>Povrch</vt:lpstr>
      <vt:lpstr>Vodstvo</vt:lpstr>
      <vt:lpstr>Termální prameny a gejzíry</vt:lpstr>
      <vt:lpstr>Podnebí</vt:lpstr>
      <vt:lpstr>Obyvatelstvo+ Náboženství</vt:lpstr>
      <vt:lpstr>Hospodářství</vt:lpstr>
      <vt:lpstr>Fauna a flóra</vt:lpstr>
      <vt:lpstr>Národní park Skaftafell</vt:lpstr>
      <vt:lpstr>Zajímavosti</vt:lpstr>
      <vt:lpstr>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ISLAND</dc:title>
  <dc:creator>123P</dc:creator>
  <cp:lastModifiedBy>Dum</cp:lastModifiedBy>
  <cp:revision>30</cp:revision>
  <dcterms:modified xsi:type="dcterms:W3CDTF">2012-03-16T15:41:46Z</dcterms:modified>
</cp:coreProperties>
</file>