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70" r:id="rId4"/>
    <p:sldId id="257" r:id="rId5"/>
    <p:sldId id="258" r:id="rId6"/>
    <p:sldId id="260" r:id="rId7"/>
    <p:sldId id="271" r:id="rId8"/>
    <p:sldId id="261" r:id="rId9"/>
    <p:sldId id="262" r:id="rId10"/>
    <p:sldId id="263" r:id="rId11"/>
    <p:sldId id="264" r:id="rId12"/>
    <p:sldId id="265" r:id="rId13"/>
    <p:sldId id="268" r:id="rId14"/>
    <p:sldId id="272" r:id="rId15"/>
    <p:sldId id="266" r:id="rId16"/>
    <p:sldId id="267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467C5AD-8E1D-41F7-ACEF-6E20DC09F64A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D00D575-A372-4161-AF09-765415E2FC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OzVww6BA2s" TargetMode="External"/><Relationship Id="rId2" Type="http://schemas.openxmlformats.org/officeDocument/2006/relationships/hyperlink" Target="http://www.youtube.com/watch?v=3QncZqiSoEE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sq_DkBHY60" TargetMode="External"/><Relationship Id="rId2" Type="http://schemas.openxmlformats.org/officeDocument/2006/relationships/hyperlink" Target="http://www.stream.cz/mazlove/508781-jak-to-vypada-kdyz-klokani-mlade-poprve-opousti-maminu-kapsu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Psq_DkBHY60" TargetMode="External"/><Relationship Id="rId3" Type="http://schemas.openxmlformats.org/officeDocument/2006/relationships/hyperlink" Target="http://prirodazs.wz.cz/obrazky/vacice_opossum1.jpg" TargetMode="External"/><Relationship Id="rId7" Type="http://schemas.openxmlformats.org/officeDocument/2006/relationships/hyperlink" Target="http://www.youtube.com/watch?v=ROzVww6BA2s" TargetMode="External"/><Relationship Id="rId2" Type="http://schemas.openxmlformats.org/officeDocument/2006/relationships/hyperlink" Target="http://3.bp.blogspot.com/-sezIRYdqffA/TscjCBFtg8I/AAAAAAAACM4/rvWz11xy4ac/s400/platypus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3QncZqiSoEE" TargetMode="External"/><Relationship Id="rId5" Type="http://schemas.openxmlformats.org/officeDocument/2006/relationships/hyperlink" Target="http://cs.wikipedia.org/" TargetMode="External"/><Relationship Id="rId4" Type="http://schemas.openxmlformats.org/officeDocument/2006/relationships/hyperlink" Target="http://upload.wikimedia.org/wikipedia/commons/thumb/8/87/Wombat_at_Lone_Pine.jpg/250px-Wombat_at_Lone_Pine.jpg" TargetMode="External"/><Relationship Id="rId9" Type="http://schemas.openxmlformats.org/officeDocument/2006/relationships/hyperlink" Target="http://www.stream.cz/mazlove/508781-jak-to-vypada-kdyz-klokani-mlade-poprve-opousti-maminu-kaps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Savci 1</a:t>
            </a:r>
            <a:endParaRPr lang="cs-CZ" sz="6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/>
              <a:t>VEJCORODÍ  A  ŽIVORODÍ</a:t>
            </a:r>
            <a:endParaRPr lang="cs-CZ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75" y="4105275"/>
            <a:ext cx="542925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3920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laser.wav"/>
          </p:stSnd>
        </p:sndAc>
      </p:transition>
    </mc:Choice>
    <mc:Fallback>
      <p:transition spd="slow">
        <p:sndAc>
          <p:stSnd>
            <p:snd r:embed="rId2" name="las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5400600"/>
          </a:xfrm>
        </p:spPr>
        <p:txBody>
          <a:bodyPr>
            <a:normAutofit/>
          </a:bodyPr>
          <a:lstStyle/>
          <a:p>
            <a:pPr algn="l"/>
            <a:r>
              <a:rPr lang="cs-CZ" sz="2400" dirty="0">
                <a:solidFill>
                  <a:schemeClr val="tx1"/>
                </a:solidFill>
              </a:rPr>
              <a:t>Základní škola Choltice, okres Pardubice - "Učíme se pro život"</a:t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Šablona: č. III/2 Inovace a zkvalitnění výuky pomocí ICT</a:t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Pořadové číslo: </a:t>
            </a:r>
            <a:r>
              <a:rPr lang="cs-CZ" sz="2400" dirty="0" smtClean="0">
                <a:solidFill>
                  <a:schemeClr val="tx1"/>
                </a:solidFill>
              </a:rPr>
              <a:t>32</a:t>
            </a: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Autor: Ošlejšková Hana</a:t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Ověření ve výuce: </a:t>
            </a:r>
            <a:r>
              <a:rPr lang="cs-CZ" sz="2400" dirty="0" smtClean="0">
                <a:solidFill>
                  <a:schemeClr val="tx1"/>
                </a:solidFill>
              </a:rPr>
              <a:t>8. </a:t>
            </a:r>
            <a:r>
              <a:rPr lang="cs-CZ" sz="2400" dirty="0">
                <a:solidFill>
                  <a:schemeClr val="tx1"/>
                </a:solidFill>
              </a:rPr>
              <a:t>třída</a:t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Datum ověření</a:t>
            </a:r>
            <a:r>
              <a:rPr lang="cs-CZ" sz="2400" dirty="0" smtClean="0">
                <a:solidFill>
                  <a:schemeClr val="tx1"/>
                </a:solidFill>
              </a:rPr>
              <a:t>: 19.10.2012</a:t>
            </a: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8172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17890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Metodika:</a:t>
            </a:r>
            <a:br>
              <a:rPr lang="cs-CZ" sz="3600" b="1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chemeClr val="tx1"/>
                </a:solidFill>
              </a:rPr>
              <a:t/>
            </a:r>
            <a:br>
              <a:rPr lang="cs-CZ" sz="3600" b="1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1. Prohlédněte si prezentaci a vyslechněte si výklad.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2. Prohlédněte si videa.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3. Odpovězte na otázky.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4. Zkontrolujte si odpovědi.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chemeClr val="tx1"/>
                </a:solidFill>
              </a:rPr>
              <a:t/>
            </a:r>
            <a:br>
              <a:rPr lang="cs-CZ" sz="3600" b="1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chemeClr val="tx1"/>
                </a:solidFill>
              </a:rPr>
              <a:t>Klíčová slova:</a:t>
            </a:r>
            <a:br>
              <a:rPr lang="cs-CZ" sz="3600" b="1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vejcorodí, kloaka, ježura, ptakopysk, </a:t>
            </a:r>
            <a:r>
              <a:rPr lang="cs-CZ" sz="2400" dirty="0" err="1" smtClean="0">
                <a:solidFill>
                  <a:schemeClr val="tx1"/>
                </a:solidFill>
              </a:rPr>
              <a:t>nesmáčivá</a:t>
            </a:r>
            <a:r>
              <a:rPr lang="cs-CZ" sz="2400" dirty="0" smtClean="0">
                <a:solidFill>
                  <a:schemeClr val="tx1"/>
                </a:solidFill>
              </a:rPr>
              <a:t> srst, živorodí, </a:t>
            </a:r>
            <a:r>
              <a:rPr lang="cs-CZ" sz="2400" dirty="0" err="1" smtClean="0">
                <a:solidFill>
                  <a:schemeClr val="tx1"/>
                </a:solidFill>
              </a:rPr>
              <a:t>placentálové</a:t>
            </a:r>
            <a:r>
              <a:rPr lang="cs-CZ" sz="2400" dirty="0" smtClean="0">
                <a:solidFill>
                  <a:schemeClr val="tx1"/>
                </a:solidFill>
              </a:rPr>
              <a:t>, vačnatci, klokan, vačice, koala, vombat, živorodost, viviparie. 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3497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276872"/>
            <a:ext cx="8352927" cy="3528392"/>
          </a:xfrm>
        </p:spPr>
        <p:txBody>
          <a:bodyPr/>
          <a:lstStyle/>
          <a:p>
            <a:r>
              <a:rPr lang="cs-CZ" u="sng" dirty="0" smtClean="0"/>
              <a:t>Znaky plazů: </a:t>
            </a:r>
            <a:r>
              <a:rPr lang="cs-CZ" dirty="0" smtClean="0"/>
              <a:t>snáší vejce, kloaka, srůst lebečních kostí, kolísavá tělesná teplota, jedová ostruha na patě zadních nohou.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Znaky savců: </a:t>
            </a:r>
            <a:r>
              <a:rPr lang="cs-CZ" dirty="0" smtClean="0"/>
              <a:t>srst, mléčné žlázy, 7 krčních obratlů, bránice, úplně rozdělené srdce.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Žijí pouze v Austrálii a na přilehlých ostrovech.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Vejcorodí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1537621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oin.wav"/>
          </p:stSnd>
        </p:sndAc>
      </p:transition>
    </mc:Choice>
    <mc:Fallback>
      <p:transition spd="med">
        <p:fade/>
        <p:sndAc>
          <p:stSnd>
            <p:snd r:embed="rId2" name="coi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1628800"/>
            <a:ext cx="3822192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Ježura australská </a:t>
            </a:r>
          </a:p>
          <a:p>
            <a:r>
              <a:rPr lang="cs-CZ" dirty="0" smtClean="0"/>
              <a:t>hustá srst s krátkými         a silnými ostny </a:t>
            </a:r>
          </a:p>
          <a:p>
            <a:r>
              <a:rPr lang="cs-CZ" dirty="0"/>
              <a:t>ž</a:t>
            </a:r>
            <a:r>
              <a:rPr lang="cs-CZ" dirty="0" smtClean="0"/>
              <a:t>iví se mravenci a termity </a:t>
            </a:r>
          </a:p>
          <a:p>
            <a:r>
              <a:rPr lang="cs-CZ" dirty="0" smtClean="0"/>
              <a:t>vejce je velké jako lískový oříšek</a:t>
            </a:r>
          </a:p>
          <a:p>
            <a:r>
              <a:rPr lang="cs-CZ" dirty="0" smtClean="0"/>
              <a:t>při snášení se stočí         do klubíčka a snese je přímo do břišního vaku</a:t>
            </a:r>
          </a:p>
          <a:p>
            <a:r>
              <a:rPr lang="cs-CZ" dirty="0" smtClean="0"/>
              <a:t>roste rychle,  dospívá až  ve dvou letech života.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04864"/>
            <a:ext cx="3962003" cy="4022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94089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1700808"/>
            <a:ext cx="3822192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Ptakopysk podivný</a:t>
            </a:r>
          </a:p>
          <a:p>
            <a:r>
              <a:rPr lang="cs-CZ" dirty="0" smtClean="0"/>
              <a:t>bezzubé čelisti</a:t>
            </a:r>
          </a:p>
          <a:p>
            <a:r>
              <a:rPr lang="cs-CZ" dirty="0" smtClean="0"/>
              <a:t>velikost králíka</a:t>
            </a:r>
          </a:p>
          <a:p>
            <a:r>
              <a:rPr lang="cs-CZ" dirty="0"/>
              <a:t>t</a:t>
            </a:r>
            <a:r>
              <a:rPr lang="cs-CZ" dirty="0" smtClean="0"/>
              <a:t>uhá, </a:t>
            </a:r>
            <a:r>
              <a:rPr lang="cs-CZ" dirty="0" err="1" smtClean="0"/>
              <a:t>nesmáčivá</a:t>
            </a:r>
            <a:r>
              <a:rPr lang="cs-CZ" dirty="0" smtClean="0"/>
              <a:t> srst</a:t>
            </a:r>
          </a:p>
          <a:p>
            <a:r>
              <a:rPr lang="cs-CZ" dirty="0" smtClean="0"/>
              <a:t>pětiprsté končetiny     </a:t>
            </a:r>
          </a:p>
          <a:p>
            <a:pPr marL="0" indent="0">
              <a:buNone/>
            </a:pPr>
            <a:r>
              <a:rPr lang="cs-CZ" dirty="0" smtClean="0"/>
              <a:t>   s plovacími blánami</a:t>
            </a:r>
          </a:p>
          <a:p>
            <a:r>
              <a:rPr lang="cs-CZ" dirty="0" smtClean="0"/>
              <a:t>masožravec</a:t>
            </a:r>
          </a:p>
          <a:p>
            <a:r>
              <a:rPr lang="cs-CZ" dirty="0" smtClean="0"/>
              <a:t>samice klade 1 – 3 vajíčka, které zahřívá 10 dnů</a:t>
            </a:r>
            <a:r>
              <a:rPr lang="cs-CZ" dirty="0"/>
              <a:t>,</a:t>
            </a:r>
            <a:r>
              <a:rPr lang="cs-CZ" dirty="0" smtClean="0"/>
              <a:t> mláďata otevírají oči </a:t>
            </a:r>
            <a:r>
              <a:rPr lang="cs-CZ" dirty="0" smtClean="0"/>
              <a:t>                 po </a:t>
            </a:r>
            <a:r>
              <a:rPr lang="cs-CZ" dirty="0" smtClean="0"/>
              <a:t>18 týdnech</a:t>
            </a:r>
          </a:p>
          <a:p>
            <a:r>
              <a:rPr lang="cs-CZ" dirty="0"/>
              <a:t>d</a:t>
            </a:r>
            <a:r>
              <a:rPr lang="cs-CZ" dirty="0" smtClean="0"/>
              <a:t>okonale přizpůsobený pohybu ve vodě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4725144"/>
            <a:ext cx="4319336" cy="17281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73016"/>
            <a:ext cx="4320480" cy="2878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43651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2477608"/>
          </a:xfrm>
        </p:spPr>
        <p:txBody>
          <a:bodyPr>
            <a:normAutofit fontScale="90000"/>
          </a:bodyPr>
          <a:lstStyle/>
          <a:p>
            <a:r>
              <a:rPr lang="cs-CZ" sz="3100" dirty="0">
                <a:solidFill>
                  <a:schemeClr val="accent5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3100" dirty="0" smtClean="0">
                <a:solidFill>
                  <a:schemeClr val="accent5">
                    <a:lumMod val="75000"/>
                  </a:schemeClr>
                </a:solidFill>
                <a:hlinkClick r:id="rId2"/>
              </a:rPr>
              <a:t>www.youtube.com/watch?v=3QncZqiSoEE</a:t>
            </a:r>
            <a:r>
              <a:rPr lang="cs-CZ" sz="3100" dirty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3100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3100" dirty="0">
                <a:solidFill>
                  <a:schemeClr val="accent5">
                    <a:lumMod val="75000"/>
                  </a:schemeClr>
                </a:solidFill>
                <a:hlinkClick r:id="rId3"/>
              </a:rPr>
              <a:t>http://</a:t>
            </a:r>
            <a:r>
              <a:rPr lang="cs-CZ" sz="3100" dirty="0" smtClean="0">
                <a:solidFill>
                  <a:schemeClr val="accent5">
                    <a:lumMod val="75000"/>
                  </a:schemeClr>
                </a:solidFill>
                <a:hlinkClick r:id="rId3"/>
              </a:rPr>
              <a:t>www.youtube.com/watch?v=ROzVww6BA2s</a:t>
            </a:r>
            <a:r>
              <a:rPr lang="cs-CZ" sz="3100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31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dirty="0" smtClean="0"/>
              <a:t>Prohlédněte si videa: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2664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89654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Dělíme je na vačnatce a </a:t>
            </a:r>
            <a:r>
              <a:rPr lang="cs-CZ" dirty="0" err="1" smtClean="0"/>
              <a:t>placentály</a:t>
            </a:r>
            <a:r>
              <a:rPr lang="cs-CZ" dirty="0" smtClean="0"/>
              <a:t>. </a:t>
            </a:r>
          </a:p>
          <a:p>
            <a:r>
              <a:rPr lang="cs-CZ" dirty="0" smtClean="0"/>
              <a:t>K vačnatcům patří přibližně 250 </a:t>
            </a:r>
            <a:r>
              <a:rPr lang="cs-CZ" dirty="0" smtClean="0"/>
              <a:t>druhů                                 </a:t>
            </a:r>
            <a:r>
              <a:rPr lang="cs-CZ" dirty="0" smtClean="0"/>
              <a:t>a k </a:t>
            </a:r>
            <a:r>
              <a:rPr lang="cs-CZ" dirty="0" err="1" smtClean="0"/>
              <a:t>placentálům</a:t>
            </a:r>
            <a:r>
              <a:rPr lang="cs-CZ" dirty="0" smtClean="0"/>
              <a:t> asi 4000 druhů.</a:t>
            </a:r>
          </a:p>
          <a:p>
            <a:r>
              <a:rPr lang="cs-CZ" dirty="0" smtClean="0"/>
              <a:t>Patří </a:t>
            </a:r>
            <a:r>
              <a:rPr lang="cs-CZ" dirty="0" smtClean="0"/>
              <a:t>sem </a:t>
            </a:r>
            <a:r>
              <a:rPr lang="cs-CZ" dirty="0" smtClean="0"/>
              <a:t>všichni savci kromě vejcorodých.</a:t>
            </a:r>
          </a:p>
          <a:p>
            <a:r>
              <a:rPr lang="cs-CZ" dirty="0"/>
              <a:t>Živorodost (neboli viviparie) </a:t>
            </a:r>
            <a:r>
              <a:rPr lang="cs-CZ" dirty="0" smtClean="0"/>
              <a:t>označuje rození </a:t>
            </a:r>
            <a:r>
              <a:rPr lang="cs-CZ" dirty="0"/>
              <a:t>živých </a:t>
            </a:r>
            <a:r>
              <a:rPr lang="cs-CZ" dirty="0" smtClean="0"/>
              <a:t>mláďat </a:t>
            </a:r>
            <a:r>
              <a:rPr lang="cs-CZ" dirty="0"/>
              <a:t>z těla samice bez </a:t>
            </a:r>
            <a:r>
              <a:rPr lang="cs-CZ" dirty="0" smtClean="0"/>
              <a:t>vaječných obalů.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900" u="sng" dirty="0" smtClean="0"/>
              <a:t>Živorodí</a:t>
            </a:r>
            <a:r>
              <a:rPr lang="cs-CZ" u="sng" dirty="0" smtClean="0"/>
              <a:t>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1096311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52728"/>
          </a:xfrm>
        </p:spPr>
        <p:txBody>
          <a:bodyPr/>
          <a:lstStyle/>
          <a:p>
            <a:r>
              <a:rPr lang="cs-CZ" u="sng" dirty="0" smtClean="0"/>
              <a:t>Vačnatci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4" y="1628800"/>
            <a:ext cx="7711769" cy="4497680"/>
          </a:xfrm>
        </p:spPr>
        <p:txBody>
          <a:bodyPr/>
          <a:lstStyle/>
          <a:p>
            <a:r>
              <a:rPr lang="cs-CZ" dirty="0" smtClean="0"/>
              <a:t>velmi rozdílný vzhled</a:t>
            </a:r>
          </a:p>
          <a:p>
            <a:r>
              <a:rPr lang="cs-CZ" dirty="0" smtClean="0"/>
              <a:t>masožravci i býložravci</a:t>
            </a:r>
          </a:p>
          <a:p>
            <a:r>
              <a:rPr lang="cs-CZ" dirty="0" smtClean="0"/>
              <a:t>žijí v korunách stromů, skáčou po zemi nebo hrabou         v podzemí</a:t>
            </a:r>
          </a:p>
          <a:p>
            <a:r>
              <a:rPr lang="cs-CZ" dirty="0"/>
              <a:t>v</a:t>
            </a:r>
            <a:r>
              <a:rPr lang="cs-CZ" dirty="0" smtClean="0"/>
              <a:t>yskytují se převážně v Austrálii a Jižní Americe </a:t>
            </a:r>
          </a:p>
          <a:p>
            <a:r>
              <a:rPr lang="cs-CZ" dirty="0" smtClean="0"/>
              <a:t>rodí nevyvinutá mláďata a jejich vývoj je obvykle dokončen v břišním vaku samice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628800"/>
            <a:ext cx="3822192" cy="449768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2216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  <p:sndAc>
          <p:stSnd>
            <p:snd r:embed="rId3" name="coin.wav"/>
          </p:stSnd>
        </p:sndAc>
      </p:transition>
    </mc:Choice>
    <mc:Fallback>
      <p:transition>
        <p:cut/>
        <p:sndAc>
          <p:stSnd>
            <p:snd r:embed="rId2" name="coin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1790163"/>
            <a:ext cx="3822192" cy="47351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Klokan obrovský</a:t>
            </a:r>
          </a:p>
          <a:p>
            <a:r>
              <a:rPr lang="cs-CZ" dirty="0" smtClean="0"/>
              <a:t>dosahuje výšky dospělého muže</a:t>
            </a:r>
          </a:p>
          <a:p>
            <a:r>
              <a:rPr lang="cs-CZ" dirty="0" smtClean="0"/>
              <a:t>délka těla s ocasem je asi  3 m (ocas 90 cm) a dosahuje hmotnosti        až 100 kg</a:t>
            </a:r>
          </a:p>
          <a:p>
            <a:r>
              <a:rPr lang="cs-CZ" dirty="0"/>
              <a:t>t</a:t>
            </a:r>
            <a:r>
              <a:rPr lang="cs-CZ" dirty="0" smtClean="0"/>
              <a:t>ělo nesou zadní nohy, po kterých se pohybuje skoky </a:t>
            </a:r>
          </a:p>
          <a:p>
            <a:r>
              <a:rPr lang="cs-CZ" dirty="0" smtClean="0"/>
              <a:t>výborný plavec</a:t>
            </a:r>
          </a:p>
          <a:p>
            <a:r>
              <a:rPr lang="cs-CZ" dirty="0" smtClean="0"/>
              <a:t>žije v Austrálii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12776"/>
            <a:ext cx="3120347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6150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>
          <a:xfrm>
            <a:off x="179512" y="1772816"/>
            <a:ext cx="4087688" cy="4752528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Gill Sans MT" pitchFamily="34" charset="-18"/>
              <a:buChar char="*"/>
            </a:pPr>
            <a:r>
              <a:rPr lang="cs-CZ" sz="2400" dirty="0" smtClean="0"/>
              <a:t>jeden z nejrozšířenějších druhů vačic</a:t>
            </a:r>
            <a:endParaRPr lang="cs-CZ" dirty="0" smtClean="0"/>
          </a:p>
          <a:p>
            <a:pPr marL="285750" indent="-285750">
              <a:buFont typeface="Gill Sans MT" pitchFamily="34" charset="-18"/>
              <a:buChar char="*"/>
            </a:pPr>
            <a:r>
              <a:rPr lang="cs-CZ" sz="2400" dirty="0" smtClean="0"/>
              <a:t>délka trupu vačice je </a:t>
            </a:r>
            <a:r>
              <a:rPr lang="cs-CZ" sz="2400" dirty="0" smtClean="0"/>
              <a:t>                     až </a:t>
            </a:r>
            <a:r>
              <a:rPr lang="cs-CZ" sz="2400" dirty="0" smtClean="0"/>
              <a:t>50 cm, délka ocasu je přibližně 40 cm</a:t>
            </a:r>
          </a:p>
          <a:p>
            <a:pPr marL="285750" indent="-285750">
              <a:buFont typeface="Gill Sans MT" pitchFamily="34" charset="-18"/>
              <a:buChar char="*"/>
            </a:pPr>
            <a:r>
              <a:rPr lang="cs-CZ" sz="2400" dirty="0" smtClean="0"/>
              <a:t>ovíjivý ocas pomáhá při šplhu po stromech </a:t>
            </a:r>
          </a:p>
          <a:p>
            <a:pPr marL="285750" indent="-285750">
              <a:buFont typeface="Gill Sans MT" pitchFamily="34" charset="-18"/>
              <a:buChar char="*"/>
            </a:pPr>
            <a:r>
              <a:rPr lang="cs-CZ" sz="2400" dirty="0"/>
              <a:t>s</a:t>
            </a:r>
            <a:r>
              <a:rPr lang="cs-CZ" sz="2400" dirty="0" smtClean="0"/>
              <a:t>amice nosí odrostlejší mláďata na hřbetě, kde se přidržují ocásky</a:t>
            </a:r>
          </a:p>
          <a:p>
            <a:pPr marL="285750" indent="-285750">
              <a:buFont typeface="Gill Sans MT" pitchFamily="34" charset="-18"/>
              <a:buChar char="*"/>
            </a:pPr>
            <a:r>
              <a:rPr lang="cs-CZ" sz="2400" dirty="0" smtClean="0"/>
              <a:t>v nebezpečí předstírá mrtvou </a:t>
            </a:r>
          </a:p>
          <a:p>
            <a:pPr marL="285750" indent="-285750">
              <a:buFont typeface="Gill Sans MT" pitchFamily="34" charset="-18"/>
              <a:buChar char="*"/>
            </a:pPr>
            <a:r>
              <a:rPr lang="cs-CZ" sz="2400" dirty="0" smtClean="0"/>
              <a:t>žije v Severní Americe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7560840" cy="1252728"/>
          </a:xfrm>
        </p:spPr>
        <p:txBody>
          <a:bodyPr/>
          <a:lstStyle/>
          <a:p>
            <a:r>
              <a:rPr lang="cs-CZ" u="sng" dirty="0" smtClean="0">
                <a:solidFill>
                  <a:schemeClr val="bg2">
                    <a:lumMod val="25000"/>
                  </a:schemeClr>
                </a:solidFill>
              </a:rPr>
              <a:t>Vačice opossum</a:t>
            </a:r>
            <a:endParaRPr lang="cs-CZ" u="sng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32856"/>
            <a:ext cx="431480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43283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628800"/>
            <a:ext cx="3822192" cy="639762"/>
          </a:xfrm>
        </p:spPr>
        <p:txBody>
          <a:bodyPr>
            <a:noAutofit/>
          </a:bodyPr>
          <a:lstStyle/>
          <a:p>
            <a:r>
              <a:rPr lang="cs-CZ" sz="3200" u="sng" dirty="0" smtClean="0">
                <a:solidFill>
                  <a:schemeClr val="bg2">
                    <a:lumMod val="25000"/>
                  </a:schemeClr>
                </a:solidFill>
              </a:rPr>
              <a:t>Koala medvídkovitá</a:t>
            </a:r>
            <a:endParaRPr lang="cs-CZ" sz="3200" u="sng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1560" y="2348880"/>
            <a:ext cx="3820055" cy="424847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žije na stromech </a:t>
            </a:r>
          </a:p>
          <a:p>
            <a:r>
              <a:rPr lang="cs-CZ" dirty="0" smtClean="0"/>
              <a:t>živí se pouze listy blahovičníku</a:t>
            </a:r>
          </a:p>
          <a:p>
            <a:r>
              <a:rPr lang="cs-CZ" dirty="0" smtClean="0"/>
              <a:t>délka asi 60 cm </a:t>
            </a:r>
          </a:p>
          <a:p>
            <a:r>
              <a:rPr lang="cs-CZ" dirty="0" smtClean="0"/>
              <a:t>samice rodí vždy jen 1 mládě</a:t>
            </a:r>
          </a:p>
          <a:p>
            <a:r>
              <a:rPr lang="cs-CZ" dirty="0" smtClean="0"/>
              <a:t>žije v Austrálii </a:t>
            </a:r>
          </a:p>
          <a:p>
            <a:r>
              <a:rPr lang="cs-CZ" dirty="0" smtClean="0"/>
              <a:t>chráněná</a:t>
            </a:r>
          </a:p>
          <a:p>
            <a:r>
              <a:rPr lang="cs-CZ" dirty="0"/>
              <a:t>j</a:t>
            </a:r>
            <a:r>
              <a:rPr lang="cs-CZ" dirty="0" smtClean="0"/>
              <a:t>e hubena kvůli hebké kůži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61039"/>
            <a:ext cx="3888432" cy="3826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64708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/>
              <a:t>Vombat obecný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žije v lesích Austrálie a Tasmánie</a:t>
            </a:r>
          </a:p>
          <a:p>
            <a:r>
              <a:rPr lang="cs-CZ" dirty="0"/>
              <a:t>d</a:t>
            </a:r>
            <a:r>
              <a:rPr lang="cs-CZ" dirty="0" smtClean="0"/>
              <a:t>orůstá do 1 m délky </a:t>
            </a:r>
            <a:r>
              <a:rPr lang="cs-CZ" dirty="0" smtClean="0"/>
              <a:t>                             a </a:t>
            </a:r>
            <a:r>
              <a:rPr lang="cs-CZ" dirty="0" smtClean="0"/>
              <a:t>až 25 kg</a:t>
            </a:r>
          </a:p>
          <a:p>
            <a:r>
              <a:rPr lang="cs-CZ" dirty="0"/>
              <a:t>ž</a:t>
            </a:r>
            <a:r>
              <a:rPr lang="cs-CZ" dirty="0" smtClean="0"/>
              <a:t>iví se rostlinnou potravou</a:t>
            </a:r>
          </a:p>
          <a:p>
            <a:r>
              <a:rPr lang="cs-CZ" dirty="0"/>
              <a:t>m</a:t>
            </a:r>
            <a:r>
              <a:rPr lang="cs-CZ" dirty="0" smtClean="0"/>
              <a:t>á silné nohy na hrabání nor</a:t>
            </a:r>
          </a:p>
          <a:p>
            <a:r>
              <a:rPr lang="cs-CZ" dirty="0"/>
              <a:t>r</a:t>
            </a:r>
            <a:r>
              <a:rPr lang="cs-CZ" dirty="0" smtClean="0"/>
              <a:t>odí 1 mládě</a:t>
            </a:r>
          </a:p>
          <a:p>
            <a:r>
              <a:rPr lang="cs-CZ" dirty="0" smtClean="0"/>
              <a:t>dožívá se 18 let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29000"/>
            <a:ext cx="374312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28680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152128"/>
          </a:xfrm>
        </p:spPr>
        <p:txBody>
          <a:bodyPr/>
          <a:lstStyle/>
          <a:p>
            <a:pPr algn="l"/>
            <a:r>
              <a:rPr lang="cs-CZ" dirty="0" smtClean="0"/>
              <a:t>Prohlédněte si videa: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844824"/>
            <a:ext cx="6400800" cy="3184377"/>
          </a:xfrm>
        </p:spPr>
        <p:txBody>
          <a:bodyPr/>
          <a:lstStyle/>
          <a:p>
            <a:pPr algn="l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www.stream.cz/mazlove/508781-jak-to-vypada-kdyz-klokani-mlade-poprve-opousti-maminu-kapsu</a:t>
            </a:r>
            <a:endParaRPr lang="cs-CZ" dirty="0" smtClean="0"/>
          </a:p>
          <a:p>
            <a:pPr algn="l"/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www.youtube.com/watch?v=Psq_DkBHY60</a:t>
            </a:r>
            <a:endParaRPr lang="cs-CZ" dirty="0" smtClean="0"/>
          </a:p>
          <a:p>
            <a:pPr algn="l"/>
            <a:r>
              <a:rPr lang="cs-CZ" sz="2400" dirty="0" smtClean="0"/>
              <a:t>(koala medvídkovitá)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107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Na kterých světadílech se vyskytují vačnatci?</a:t>
            </a:r>
          </a:p>
          <a:p>
            <a:r>
              <a:rPr lang="cs-CZ" dirty="0" smtClean="0"/>
              <a:t>2.Vyjmenuj plazí znaky u vejcorodých savců.</a:t>
            </a:r>
          </a:p>
          <a:p>
            <a:r>
              <a:rPr lang="cs-CZ" dirty="0" smtClean="0"/>
              <a:t>3. Které typické znaky savců mají?</a:t>
            </a:r>
          </a:p>
          <a:p>
            <a:r>
              <a:rPr lang="cs-CZ" dirty="0" smtClean="0"/>
              <a:t>4.Vyjmenuj 3 zástupce vačnatců.</a:t>
            </a:r>
          </a:p>
          <a:p>
            <a:r>
              <a:rPr lang="cs-CZ" dirty="0" smtClean="0"/>
              <a:t>5. Proč je hubena koala medvídkovitá a proč klesá jejich počet v přírodě?</a:t>
            </a:r>
          </a:p>
          <a:p>
            <a:r>
              <a:rPr lang="cs-CZ" dirty="0" smtClean="0"/>
              <a:t>6. Vyjmenuj 2 zástupce vejcorodých savců.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169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1. V Austrálii a Americe.</a:t>
            </a:r>
          </a:p>
          <a:p>
            <a:pPr algn="just"/>
            <a:r>
              <a:rPr lang="cs-CZ" dirty="0" smtClean="0"/>
              <a:t>2. Snáší </a:t>
            </a:r>
            <a:r>
              <a:rPr lang="cs-CZ" dirty="0"/>
              <a:t>vejce, kloaka, srůst lebečních kostí, kolísavá tělesná </a:t>
            </a:r>
            <a:r>
              <a:rPr lang="cs-CZ" dirty="0" smtClean="0"/>
              <a:t>teplota.</a:t>
            </a:r>
          </a:p>
          <a:p>
            <a:pPr algn="just"/>
            <a:r>
              <a:rPr lang="cs-CZ" dirty="0" smtClean="0"/>
              <a:t>3. Srst</a:t>
            </a:r>
            <a:r>
              <a:rPr lang="cs-CZ" dirty="0"/>
              <a:t>, mléčné žlázy, 7 krčních obratlů, bránice, úplně rozdělené </a:t>
            </a:r>
            <a:r>
              <a:rPr lang="cs-CZ" dirty="0" smtClean="0"/>
              <a:t>srdce.</a:t>
            </a:r>
          </a:p>
          <a:p>
            <a:pPr algn="just"/>
            <a:r>
              <a:rPr lang="cs-CZ" dirty="0" smtClean="0"/>
              <a:t>4. Koala medvídkovitá, vačice opossum, klokan obrovský.</a:t>
            </a:r>
          </a:p>
          <a:p>
            <a:pPr algn="just"/>
            <a:r>
              <a:rPr lang="cs-CZ" dirty="0" smtClean="0"/>
              <a:t>5. Lov pro srst, potravní specialista, pouze 1 mládě       ve vrhu.</a:t>
            </a:r>
          </a:p>
          <a:p>
            <a:pPr algn="just"/>
            <a:r>
              <a:rPr lang="cs-CZ" dirty="0" smtClean="0"/>
              <a:t>6. Ježura australská, ptakopysk podivný.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Odpovědi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686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628800"/>
            <a:ext cx="8640959" cy="5112568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http://cs.wikipedia.org/wiki/Soubor:Echidna_ST_03.jpg</a:t>
            </a:r>
            <a:endParaRPr lang="cs-CZ" sz="1800" dirty="0" smtClean="0">
              <a:hlinkClick r:id="rId2"/>
            </a:endParaRPr>
          </a:p>
          <a:p>
            <a:r>
              <a:rPr lang="cs-CZ" sz="1800" dirty="0">
                <a:hlinkClick r:id="rId2"/>
              </a:rPr>
              <a:t>http://en.wikipedia.org/wiki/File:Platypus.jpg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cs.wikipedia.org/wiki/Soubor:Kangaroo_and_joey03.jpg</a:t>
            </a:r>
          </a:p>
          <a:p>
            <a:r>
              <a:rPr lang="cs-CZ" sz="1800" dirty="0">
                <a:hlinkClick r:id="rId2"/>
              </a:rPr>
              <a:t>http://cs.wikipedia.org/wiki/Soubor:Rabipelao2.jpg</a:t>
            </a:r>
          </a:p>
          <a:p>
            <a:r>
              <a:rPr lang="cs-CZ" sz="1800" dirty="0">
                <a:hlinkClick r:id="rId3"/>
              </a:rPr>
              <a:t>http://upload.wikimedia.org/wikipedia/commons/thumb/4/49/Koala_climbing_tree.jpg/250px-Koala_climbing_tree.jpg</a:t>
            </a:r>
            <a:endParaRPr lang="cs-CZ" sz="1800" dirty="0" smtClean="0">
              <a:hlinkClick r:id="rId3"/>
            </a:endParaRPr>
          </a:p>
          <a:p>
            <a:r>
              <a:rPr lang="cs-CZ" sz="180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4"/>
              </a:rPr>
              <a:t>http</a:t>
            </a:r>
            <a:r>
              <a:rPr lang="cs-CZ" sz="18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4"/>
              </a:rPr>
              <a:t>://</a:t>
            </a:r>
            <a:r>
              <a:rPr lang="cs-CZ" sz="18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4"/>
              </a:rPr>
              <a:t>upload.wikimedia.org/wikipedia/commons/thumb/8/87/Wombat_at_Lone_Pine.jpg/250px-Wombat_at_Lone_Pine.jpg</a:t>
            </a:r>
            <a:endParaRPr lang="cs-CZ" sz="18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8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5"/>
              </a:rPr>
              <a:t>http://</a:t>
            </a:r>
            <a:r>
              <a:rPr lang="cs-CZ" sz="18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5"/>
              </a:rPr>
              <a:t>cs.wikipedia.org</a:t>
            </a:r>
            <a:endParaRPr lang="cs-CZ" sz="18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8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6"/>
              </a:rPr>
              <a:t>http://</a:t>
            </a:r>
            <a:r>
              <a:rPr lang="cs-CZ" sz="18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6"/>
              </a:rPr>
              <a:t>www.youtube.com/watch?v=3QncZqiSoEE</a:t>
            </a:r>
            <a:endParaRPr lang="cs-CZ" sz="18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8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7"/>
              </a:rPr>
              <a:t>http://</a:t>
            </a:r>
            <a:r>
              <a:rPr lang="cs-CZ" sz="18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7"/>
              </a:rPr>
              <a:t>www.youtube.com/watch?v=ROzVww6BA2s</a:t>
            </a:r>
            <a:endParaRPr lang="cs-CZ" sz="18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8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8"/>
              </a:rPr>
              <a:t>http://</a:t>
            </a:r>
            <a:r>
              <a:rPr lang="cs-CZ" sz="18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8"/>
              </a:rPr>
              <a:t>www.youtube.com/watch?v=Psq_DkBHY60</a:t>
            </a:r>
            <a:endParaRPr lang="cs-CZ" sz="18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800" dirty="0">
                <a:hlinkClick r:id="rId9"/>
              </a:rPr>
              <a:t>http://www.stream.cz/mazlove/508781-jak-to-vypada-kdyz-klokani-mlade-poprve-opousti-maminu-kapsu</a:t>
            </a:r>
            <a:endParaRPr lang="cs-CZ" sz="1800" dirty="0"/>
          </a:p>
          <a:p>
            <a:endParaRPr lang="cs-CZ" sz="18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cs-CZ" sz="18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215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300</TotalTime>
  <Words>572</Words>
  <Application>Microsoft Office PowerPoint</Application>
  <PresentationFormat>Předvádění na obrazovce (4:3)</PresentationFormat>
  <Paragraphs>108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Savci 1</vt:lpstr>
      <vt:lpstr>Základní škola Choltice, okres Pardubice - "Učíme se pro život"  Šablona: č. III/2 Inovace a zkvalitnění výuky pomocí ICT  Pořadové číslo: 32  Autor: Ošlejšková Hana  Ověření ve výuce: 8. třída  Datum ověření: 19.10.2012 </vt:lpstr>
      <vt:lpstr>Metodika:  1. Prohlédněte si prezentaci a vyslechněte si výklad. 2. Prohlédněte si videa. 3. Odpovězte na otázky. 4. Zkontrolujte si odpovědi.   Klíčová slova: vejcorodí, kloaka, ježura, ptakopysk, nesmáčivá srst, živorodí, placentálové, vačnatci, klokan, vačice, koala, vombat, živorodost, viviparie. </vt:lpstr>
      <vt:lpstr>Vejcorodí</vt:lpstr>
      <vt:lpstr>Zástupci </vt:lpstr>
      <vt:lpstr>Snímek 6</vt:lpstr>
      <vt:lpstr>http://www.youtube.com/watch?v=3QncZqiSoEE http://www.youtube.com/watch?v=ROzVww6BA2s  </vt:lpstr>
      <vt:lpstr>  Živorodí </vt:lpstr>
      <vt:lpstr>Vačnatci</vt:lpstr>
      <vt:lpstr>Zástupci</vt:lpstr>
      <vt:lpstr>Vačice opossum</vt:lpstr>
      <vt:lpstr>Snímek 12</vt:lpstr>
      <vt:lpstr>Snímek 13</vt:lpstr>
      <vt:lpstr>Prohlédněte si videa:</vt:lpstr>
      <vt:lpstr>Otázky</vt:lpstr>
      <vt:lpstr>Odpovědi</vt:lpstr>
      <vt:lpstr>Zdroje 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Hana Ošlejšková</dc:creator>
  <cp:lastModifiedBy>Dum</cp:lastModifiedBy>
  <cp:revision>25</cp:revision>
  <dcterms:created xsi:type="dcterms:W3CDTF">2012-04-15T14:05:42Z</dcterms:created>
  <dcterms:modified xsi:type="dcterms:W3CDTF">2013-08-26T12:47:28Z</dcterms:modified>
</cp:coreProperties>
</file>