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72" r:id="rId4"/>
    <p:sldId id="259" r:id="rId5"/>
    <p:sldId id="258" r:id="rId6"/>
    <p:sldId id="261" r:id="rId7"/>
    <p:sldId id="265" r:id="rId8"/>
    <p:sldId id="262" r:id="rId9"/>
    <p:sldId id="263" r:id="rId10"/>
    <p:sldId id="264" r:id="rId11"/>
    <p:sldId id="267" r:id="rId12"/>
    <p:sldId id="268" r:id="rId13"/>
    <p:sldId id="269" r:id="rId14"/>
    <p:sldId id="270" r:id="rId15"/>
    <p:sldId id="271" r:id="rId16"/>
    <p:sldId id="273" r:id="rId17"/>
    <p:sldId id="274" r:id="rId18"/>
    <p:sldId id="260" r:id="rId19"/>
    <p:sldId id="266" r:id="rId2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3FE701F1-F59A-4AB0-B132-35FA2102D663}" type="datetimeFigureOut">
              <a:rPr lang="cs-CZ" smtClean="0"/>
              <a:pPr/>
              <a:t>26.8.2013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4189988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FE701F1-F59A-4AB0-B132-35FA2102D663}" type="datetimeFigureOut">
              <a:rPr lang="cs-CZ" smtClean="0"/>
              <a:pPr/>
              <a:t>26.8.2013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412858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3FE701F1-F59A-4AB0-B132-35FA2102D663}" type="datetimeFigureOut">
              <a:rPr lang="cs-CZ" smtClean="0"/>
              <a:pPr/>
              <a:t>26.8.2013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1058784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3FE701F1-F59A-4AB0-B132-35FA2102D663}" type="datetimeFigureOut">
              <a:rPr lang="cs-CZ" smtClean="0"/>
              <a:pPr/>
              <a:t>26.8.2013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1089614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3FE701F1-F59A-4AB0-B132-35FA2102D663}" type="datetimeFigureOut">
              <a:rPr lang="cs-CZ" smtClean="0"/>
              <a:pPr/>
              <a:t>26.8.2013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3000690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3FE701F1-F59A-4AB0-B132-35FA2102D663}" type="datetimeFigureOut">
              <a:rPr lang="cs-CZ" smtClean="0"/>
              <a:pPr/>
              <a:t>26.8.2013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3796529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3FE701F1-F59A-4AB0-B132-35FA2102D663}" type="datetimeFigureOut">
              <a:rPr lang="cs-CZ" smtClean="0"/>
              <a:pPr/>
              <a:t>26.8.2013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375581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FE701F1-F59A-4AB0-B132-35FA2102D663}" type="datetimeFigureOut">
              <a:rPr lang="cs-CZ" smtClean="0"/>
              <a:pPr/>
              <a:t>26.8.2013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114248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3FE701F1-F59A-4AB0-B132-35FA2102D663}" type="datetimeFigureOut">
              <a:rPr lang="cs-CZ" smtClean="0"/>
              <a:pPr/>
              <a:t>26.8.2013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2996667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FE701F1-F59A-4AB0-B132-35FA2102D663}" type="datetimeFigureOut">
              <a:rPr lang="cs-CZ" smtClean="0"/>
              <a:pPr/>
              <a:t>26.8.2013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884534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3FE701F1-F59A-4AB0-B132-35FA2102D663}" type="datetimeFigureOut">
              <a:rPr lang="cs-CZ" smtClean="0"/>
              <a:pPr/>
              <a:t>26.8.2013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2741153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E701F1-F59A-4AB0-B132-35FA2102D663}" type="datetimeFigureOut">
              <a:rPr lang="cs-CZ" smtClean="0"/>
              <a:pPr/>
              <a:t>26.8.2013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4215D7-CC6A-4841-8242-EFD467A2EABC}" type="slidenum">
              <a:rPr lang="cs-CZ" smtClean="0"/>
              <a:pPr/>
              <a:t>‹#›</a:t>
            </a:fld>
            <a:endParaRPr lang="cs-CZ"/>
          </a:p>
        </p:txBody>
      </p:sp>
    </p:spTree>
    <p:extLst>
      <p:ext uri="{BB962C8B-B14F-4D97-AF65-F5344CB8AC3E}">
        <p14:creationId xmlns:p14="http://schemas.microsoft.com/office/powerpoint/2010/main" xmlns="" val="3200295339"/>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audio" Target="../media/audio1.wav"/><Relationship Id="rId1" Type="http://schemas.openxmlformats.org/officeDocument/2006/relationships/slideLayout" Target="../slideLayouts/slideLayout5.xml"/><Relationship Id="rId5" Type="http://schemas.openxmlformats.org/officeDocument/2006/relationships/audio" Target="../media/audio11.wav"/><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audio" Target="../media/audio1.wav"/><Relationship Id="rId1" Type="http://schemas.openxmlformats.org/officeDocument/2006/relationships/slideLayout" Target="../slideLayouts/slideLayout5.xml"/><Relationship Id="rId5" Type="http://schemas.openxmlformats.org/officeDocument/2006/relationships/audio" Target="../media/audio11.wav"/><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audio" Target="../media/audio1.wav"/><Relationship Id="rId1" Type="http://schemas.openxmlformats.org/officeDocument/2006/relationships/slideLayout" Target="../slideLayouts/slideLayout5.xml"/><Relationship Id="rId5" Type="http://schemas.openxmlformats.org/officeDocument/2006/relationships/audio" Target="../media/audio11.wav"/><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audio" Target="../media/audio1.wav"/><Relationship Id="rId1" Type="http://schemas.openxmlformats.org/officeDocument/2006/relationships/slideLayout" Target="../slideLayouts/slideLayout5.xml"/><Relationship Id="rId5" Type="http://schemas.openxmlformats.org/officeDocument/2006/relationships/audio" Target="../media/audio11.wav"/><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audio" Target="../media/audio1.wav"/><Relationship Id="rId1" Type="http://schemas.openxmlformats.org/officeDocument/2006/relationships/slideLayout" Target="../slideLayouts/slideLayout5.xml"/><Relationship Id="rId5" Type="http://schemas.openxmlformats.org/officeDocument/2006/relationships/audio" Target="../media/audio11.wav"/><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audio" Target="../media/audio2.wav"/><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audio" Target="../media/audio2.wav"/><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audio" Target="../media/audio2.wav"/><Relationship Id="rId1" Type="http://schemas.openxmlformats.org/officeDocument/2006/relationships/slideLayout" Target="../slideLayouts/slideLayout5.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8" Type="http://schemas.openxmlformats.org/officeDocument/2006/relationships/hyperlink" Target="http://upload.wikimedia.org/wikipedia/commons/thumb/0/04/Herbstzeitlose.jpg/258px-Herbstzeitlose.jpg" TargetMode="External"/><Relationship Id="rId3" Type="http://schemas.openxmlformats.org/officeDocument/2006/relationships/hyperlink" Target="http://en.wikipedia.org/wiki/File:Flickr_-_cyclonebill_-_Hvidl%C3%B8g.jpg" TargetMode="External"/><Relationship Id="rId7" Type="http://schemas.openxmlformats.org/officeDocument/2006/relationships/hyperlink" Target="http://upload.wikimedia.org/wikipedia/commons/thumb/e/ec/Convallaria-oliv-r2.jpg/300px-Convallaria-oliv-r2.jpg" TargetMode="External"/><Relationship Id="rId2" Type="http://schemas.openxmlformats.org/officeDocument/2006/relationships/hyperlink" Target="http://cs.wikipedia.org/wiki/Soubor:Field_with_onions.jpg" TargetMode="External"/><Relationship Id="rId1" Type="http://schemas.openxmlformats.org/officeDocument/2006/relationships/slideLayout" Target="../slideLayouts/slideLayout6.xml"/><Relationship Id="rId6" Type="http://schemas.openxmlformats.org/officeDocument/2006/relationships/hyperlink" Target="http://upload.wikimedia.org/wikipedia/commons/thumb/2/2b/Anthericum_ramosum_Sturm31.jpg/258px-Anthericum_ramosum_Sturm31.jpg" TargetMode="External"/><Relationship Id="rId11" Type="http://schemas.openxmlformats.org/officeDocument/2006/relationships/hyperlink" Target="http://upload.wikimedia.org/wikipedia/commons/thumb/e/e3/Gagea_whole_plant.jpg/258px-Gagea_whole_plant.jpg" TargetMode="External"/><Relationship Id="rId5" Type="http://schemas.openxmlformats.org/officeDocument/2006/relationships/hyperlink" Target="http://upload.wikimedia.org/wikipedia/commons/thumb/6/6d/Illustration_Lilium_martagon0_clean.jpg/258px-Illustration_Lilium_martagon0_clean.jpg" TargetMode="External"/><Relationship Id="rId10" Type="http://schemas.openxmlformats.org/officeDocument/2006/relationships/hyperlink" Target="http://wiki.rvp.cz/@api/deki/files/21339/=pazitka.jpg" TargetMode="External"/><Relationship Id="rId4" Type="http://schemas.openxmlformats.org/officeDocument/2006/relationships/hyperlink" Target="http://upload.wikimedia.org/wikipedia/commons/7/75/Single_yellow_tulip_in_a_field_of_red_tulips.JPG" TargetMode="External"/><Relationship Id="rId9" Type="http://schemas.openxmlformats.org/officeDocument/2006/relationships/hyperlink" Target="http://upload.wikimedia.org/wikipedia/commons/thumb/d/df/Paris_quadrifolia_2011_G1.jpg/220px-Paris_quadrifolia_2011_G1.jpg"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wiki.rvp.cz/@api/deki/files/4591/=bledule.jpg" TargetMode="External"/><Relationship Id="rId7" Type="http://schemas.openxmlformats.org/officeDocument/2006/relationships/hyperlink" Target="http://upload.wikimedia.org/wikipedia/commons/thumb/d/de/Narcissus_pseudonarcissus0.jpg/258px-Narcissus_pseudonarcissus0.jpg" TargetMode="External"/><Relationship Id="rId2" Type="http://schemas.openxmlformats.org/officeDocument/2006/relationships/hyperlink" Target="http://upload.wikimedia.org/wikipedia/commons/thumb/2/23/Galanthus_nivalis.jpg/255px-Galanthus_nivalis.jpg" TargetMode="External"/><Relationship Id="rId1" Type="http://schemas.openxmlformats.org/officeDocument/2006/relationships/slideLayout" Target="../slideLayouts/slideLayout6.xml"/><Relationship Id="rId6" Type="http://schemas.openxmlformats.org/officeDocument/2006/relationships/hyperlink" Target="http://upload.wikimedia.org/wikipedia/commons/thumb/2/2c/Iris_pseudacorus_01.jpg/258px-Iris_pseudacorus_01.jpg" TargetMode="External"/><Relationship Id="rId5" Type="http://schemas.openxmlformats.org/officeDocument/2006/relationships/hyperlink" Target="http://upload.wikimedia.org/wikipedia/commons/thumb/0/05/Crocus_vernus_bgiu.jpg/250px-Crocus_vernus_bgiu.jpg" TargetMode="External"/><Relationship Id="rId4" Type="http://schemas.openxmlformats.org/officeDocument/2006/relationships/hyperlink" Target="http://upload.wikimedia.org/wikipedia/commons/thumb/f/fe/Gladiolus_palustris_20060702110147wp.jpg/258px-Gladiolus_palustris_20060702110147wp.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457200" y="1505930"/>
            <a:ext cx="8229600" cy="2355118"/>
          </a:xfrm>
        </p:spPr>
        <p:txBody>
          <a:bodyPr>
            <a:normAutofit/>
          </a:bodyPr>
          <a:lstStyle/>
          <a:p>
            <a:r>
              <a:rPr lang="cs-CZ" sz="4800" b="1" u="sng" dirty="0" smtClean="0"/>
              <a:t>Čeledi: liliovité a </a:t>
            </a:r>
            <a:r>
              <a:rPr lang="cs-CZ" sz="4800" b="1" u="sng" dirty="0" err="1" smtClean="0"/>
              <a:t>amarylkovité</a:t>
            </a:r>
            <a:endParaRPr lang="cs-CZ" sz="4800" b="1" u="sng" dirty="0"/>
          </a:p>
        </p:txBody>
      </p:sp>
      <p:sp>
        <p:nvSpPr>
          <p:cNvPr id="3" name="Podnadpis 2"/>
          <p:cNvSpPr>
            <a:spLocks noGrp="1"/>
          </p:cNvSpPr>
          <p:nvPr>
            <p:ph type="subTitle" idx="1"/>
          </p:nvPr>
        </p:nvSpPr>
        <p:spPr>
          <a:xfrm>
            <a:off x="467544" y="1850064"/>
            <a:ext cx="8208912" cy="3091104"/>
          </a:xfrm>
        </p:spPr>
        <p:txBody>
          <a:bodyPr/>
          <a:lstStyle/>
          <a:p>
            <a:pPr algn="ctr"/>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872602" y="3140968"/>
            <a:ext cx="5429250" cy="27527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50521211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674642"/>
          </a:xfrm>
        </p:spPr>
        <p:txBody>
          <a:bodyPr>
            <a:normAutofit/>
          </a:bodyPr>
          <a:lstStyle/>
          <a:p>
            <a:pPr algn="l"/>
            <a:r>
              <a:rPr lang="cs-CZ" sz="2800" dirty="0"/>
              <a:t>Základní škola Choltice, okres Pardubice - "Učíme se pro život"</a:t>
            </a:r>
            <a:br>
              <a:rPr lang="cs-CZ" sz="2800" dirty="0"/>
            </a:br>
            <a:r>
              <a:rPr lang="cs-CZ" sz="2800" dirty="0"/>
              <a:t/>
            </a:r>
            <a:br>
              <a:rPr lang="cs-CZ" sz="2800" dirty="0"/>
            </a:br>
            <a:r>
              <a:rPr lang="cs-CZ" sz="2800" dirty="0"/>
              <a:t>Šablona: č. III/2 Inovace a zkvalitnění výuky pomocí ICT</a:t>
            </a:r>
            <a:br>
              <a:rPr lang="cs-CZ" sz="2800" dirty="0"/>
            </a:br>
            <a:r>
              <a:rPr lang="cs-CZ" sz="2800" dirty="0"/>
              <a:t/>
            </a:r>
            <a:br>
              <a:rPr lang="cs-CZ" sz="2800" dirty="0"/>
            </a:br>
            <a:r>
              <a:rPr lang="cs-CZ" sz="2800" dirty="0"/>
              <a:t>Pořadové číslo: </a:t>
            </a:r>
            <a:r>
              <a:rPr lang="cs-CZ" sz="2800" dirty="0" smtClean="0"/>
              <a:t>30</a:t>
            </a:r>
            <a:r>
              <a:rPr lang="cs-CZ" sz="2800" dirty="0"/>
              <a:t/>
            </a:r>
            <a:br>
              <a:rPr lang="cs-CZ" sz="2800" dirty="0"/>
            </a:br>
            <a:r>
              <a:rPr lang="cs-CZ" sz="2800" dirty="0"/>
              <a:t/>
            </a:r>
            <a:br>
              <a:rPr lang="cs-CZ" sz="2800" dirty="0"/>
            </a:br>
            <a:r>
              <a:rPr lang="cs-CZ" sz="2800" dirty="0"/>
              <a:t>Autor: Ošlejšková Hana</a:t>
            </a:r>
            <a:br>
              <a:rPr lang="cs-CZ" sz="2800" dirty="0"/>
            </a:br>
            <a:r>
              <a:rPr lang="cs-CZ" sz="2800" dirty="0"/>
              <a:t/>
            </a:r>
            <a:br>
              <a:rPr lang="cs-CZ" sz="2800" dirty="0"/>
            </a:br>
            <a:r>
              <a:rPr lang="cs-CZ" sz="2800" dirty="0"/>
              <a:t>Ověření ve výuce: </a:t>
            </a:r>
            <a:r>
              <a:rPr lang="cs-CZ" sz="2800" dirty="0" smtClean="0"/>
              <a:t>7. </a:t>
            </a:r>
            <a:r>
              <a:rPr lang="cs-CZ" sz="2800" smtClean="0"/>
              <a:t>a 8.  </a:t>
            </a:r>
            <a:r>
              <a:rPr lang="cs-CZ" sz="2800" dirty="0"/>
              <a:t>třída</a:t>
            </a:r>
            <a:br>
              <a:rPr lang="cs-CZ" sz="2800" dirty="0"/>
            </a:br>
            <a:r>
              <a:rPr lang="cs-CZ" sz="2800" dirty="0"/>
              <a:t/>
            </a:r>
            <a:br>
              <a:rPr lang="cs-CZ" sz="2800" dirty="0"/>
            </a:br>
            <a:r>
              <a:rPr lang="cs-CZ" sz="2800" dirty="0"/>
              <a:t>Datum ověření:</a:t>
            </a:r>
          </a:p>
        </p:txBody>
      </p:sp>
    </p:spTree>
    <p:extLst>
      <p:ext uri="{BB962C8B-B14F-4D97-AF65-F5344CB8AC3E}">
        <p14:creationId xmlns:p14="http://schemas.microsoft.com/office/powerpoint/2010/main" xmlns="" val="20570548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22313" y="3789040"/>
            <a:ext cx="7772400" cy="1944216"/>
          </a:xfrm>
        </p:spPr>
        <p:txBody>
          <a:bodyPr>
            <a:normAutofit/>
          </a:bodyPr>
          <a:lstStyle/>
          <a:p>
            <a:r>
              <a:rPr lang="cs-CZ" sz="3200" u="sng" dirty="0" smtClean="0"/>
              <a:t>Klíčová slova:</a:t>
            </a:r>
            <a:br>
              <a:rPr lang="cs-CZ" sz="3200" u="sng" dirty="0" smtClean="0"/>
            </a:br>
            <a:r>
              <a:rPr lang="cs-CZ" sz="2200" b="0" dirty="0" smtClean="0"/>
              <a:t>liliovité, </a:t>
            </a:r>
            <a:r>
              <a:rPr lang="cs-CZ" sz="2200" b="0" dirty="0" err="1" smtClean="0"/>
              <a:t>amarylkovité</a:t>
            </a:r>
            <a:r>
              <a:rPr lang="cs-CZ" sz="2200" b="0" dirty="0" smtClean="0"/>
              <a:t>, jednoděložná rostlina,  cibule, česnek, pažitka, křivatec, tulipán, lilie, konvalinka, bělozářka, ocún, vraní oko, sněženka, bledule, šafrán, mečík, narcis, kosatec.</a:t>
            </a:r>
            <a:endParaRPr lang="cs-CZ" sz="2200" u="sng" dirty="0"/>
          </a:p>
        </p:txBody>
      </p:sp>
      <p:sp>
        <p:nvSpPr>
          <p:cNvPr id="3" name="Zástupný symbol pro text 2"/>
          <p:cNvSpPr>
            <a:spLocks noGrp="1"/>
          </p:cNvSpPr>
          <p:nvPr>
            <p:ph type="body" idx="1"/>
          </p:nvPr>
        </p:nvSpPr>
        <p:spPr>
          <a:xfrm>
            <a:off x="722313" y="908721"/>
            <a:ext cx="7772400" cy="3024335"/>
          </a:xfrm>
        </p:spPr>
        <p:txBody>
          <a:bodyPr>
            <a:normAutofit lnSpcReduction="10000"/>
          </a:bodyPr>
          <a:lstStyle/>
          <a:p>
            <a:endParaRPr lang="cs-CZ" sz="3200" b="1" u="sng" dirty="0" smtClean="0"/>
          </a:p>
          <a:p>
            <a:endParaRPr lang="cs-CZ" sz="3200" b="1" u="sng" dirty="0"/>
          </a:p>
          <a:p>
            <a:r>
              <a:rPr lang="cs-CZ" sz="3200" b="1" u="sng" dirty="0" smtClean="0"/>
              <a:t>Metodika:</a:t>
            </a:r>
          </a:p>
          <a:p>
            <a:pPr marL="457200" indent="-457200">
              <a:buAutoNum type="arabicPeriod"/>
            </a:pPr>
            <a:r>
              <a:rPr lang="cs-CZ" sz="2400" dirty="0" smtClean="0"/>
              <a:t>Prohlédněte si prezentaci.</a:t>
            </a:r>
          </a:p>
          <a:p>
            <a:pPr marL="457200" indent="-457200">
              <a:buAutoNum type="arabicPeriod"/>
            </a:pPr>
            <a:r>
              <a:rPr lang="cs-CZ" sz="2400" dirty="0" smtClean="0"/>
              <a:t>Odpovězte na otázky.</a:t>
            </a:r>
          </a:p>
          <a:p>
            <a:pPr marL="457200" indent="-457200">
              <a:buAutoNum type="arabicPeriod"/>
            </a:pPr>
            <a:r>
              <a:rPr lang="cs-CZ" sz="2400" dirty="0" smtClean="0"/>
              <a:t>Zkontrolujte si správnost odpovědí.</a:t>
            </a:r>
          </a:p>
          <a:p>
            <a:pPr marL="457200" indent="-457200">
              <a:buAutoNum type="arabicPeriod"/>
            </a:pPr>
            <a:endParaRPr lang="cs-CZ" sz="2400" dirty="0"/>
          </a:p>
          <a:p>
            <a:pPr marL="457200" indent="-457200">
              <a:buAutoNum type="arabicPeriod"/>
            </a:pPr>
            <a:endParaRPr lang="cs-CZ" sz="2400" dirty="0" smtClean="0"/>
          </a:p>
          <a:p>
            <a:endParaRPr lang="cs-CZ" sz="2400" dirty="0"/>
          </a:p>
        </p:txBody>
      </p:sp>
    </p:spTree>
    <p:extLst>
      <p:ext uri="{BB962C8B-B14F-4D97-AF65-F5344CB8AC3E}">
        <p14:creationId xmlns:p14="http://schemas.microsoft.com/office/powerpoint/2010/main" xmlns="" val="2689613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3802434"/>
          </a:xfrm>
        </p:spPr>
        <p:txBody>
          <a:bodyPr/>
          <a:lstStyle/>
          <a:p>
            <a:r>
              <a:rPr lang="cs-CZ" b="1" u="sng" dirty="0" smtClean="0"/>
              <a:t>Čeleď: liliovité</a:t>
            </a:r>
            <a:endParaRPr lang="cs-CZ" b="1" u="sng" dirty="0"/>
          </a:p>
        </p:txBody>
      </p:sp>
    </p:spTree>
    <p:extLst>
      <p:ext uri="{BB962C8B-B14F-4D97-AF65-F5344CB8AC3E}">
        <p14:creationId xmlns:p14="http://schemas.microsoft.com/office/powerpoint/2010/main" xmlns="" val="735739088"/>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22313" y="1844824"/>
            <a:ext cx="7772400" cy="3924151"/>
          </a:xfrm>
        </p:spPr>
        <p:txBody>
          <a:bodyPr>
            <a:normAutofit/>
          </a:bodyPr>
          <a:lstStyle/>
          <a:p>
            <a:r>
              <a:rPr lang="cs-CZ" sz="2400" b="0" dirty="0" smtClean="0"/>
              <a:t/>
            </a:r>
            <a:br>
              <a:rPr lang="cs-CZ" sz="2400" b="0" dirty="0" smtClean="0"/>
            </a:br>
            <a:r>
              <a:rPr lang="cs-CZ" sz="2400" b="0" dirty="0"/>
              <a:t/>
            </a:r>
            <a:br>
              <a:rPr lang="cs-CZ" sz="2400" b="0" dirty="0"/>
            </a:br>
            <a:r>
              <a:rPr lang="cs-CZ" sz="2400" b="0" dirty="0" smtClean="0"/>
              <a:t>- Jednoděložné rostliny.</a:t>
            </a:r>
            <a:br>
              <a:rPr lang="cs-CZ" sz="2400" b="0" dirty="0" smtClean="0"/>
            </a:br>
            <a:r>
              <a:rPr lang="cs-CZ" sz="2400" b="0" dirty="0" smtClean="0"/>
              <a:t>- Vytrvalé byliny.</a:t>
            </a:r>
            <a:br>
              <a:rPr lang="cs-CZ" sz="2400" b="0" dirty="0" smtClean="0"/>
            </a:br>
            <a:r>
              <a:rPr lang="cs-CZ" sz="2400" b="0" dirty="0" smtClean="0"/>
              <a:t>- Trojčetné květy.</a:t>
            </a:r>
            <a:br>
              <a:rPr lang="cs-CZ" sz="2400" b="0" dirty="0" smtClean="0"/>
            </a:br>
            <a:r>
              <a:rPr lang="cs-CZ" sz="2400" b="0" dirty="0" smtClean="0"/>
              <a:t>- Plod: bobule, tobolka.</a:t>
            </a:r>
            <a:br>
              <a:rPr lang="cs-CZ" sz="2400" b="0" dirty="0" smtClean="0"/>
            </a:br>
            <a:r>
              <a:rPr lang="cs-CZ" sz="2400" b="0" dirty="0" smtClean="0"/>
              <a:t>- Zimu přečkávají oddenky, cibulemi, hlízami.</a:t>
            </a:r>
            <a:br>
              <a:rPr lang="cs-CZ" sz="2400" b="0" dirty="0" smtClean="0"/>
            </a:br>
            <a:r>
              <a:rPr lang="cs-CZ" sz="2400" b="0" dirty="0" smtClean="0"/>
              <a:t>- Zelenina, okrasné rostliny.</a:t>
            </a:r>
            <a:br>
              <a:rPr lang="cs-CZ" sz="2400" b="0" dirty="0" smtClean="0"/>
            </a:br>
            <a:r>
              <a:rPr lang="cs-CZ" sz="2400" b="0" dirty="0" smtClean="0"/>
              <a:t>- Některé jedovaté či chráněné.</a:t>
            </a:r>
            <a:endParaRPr lang="cs-CZ" sz="2400" b="0" dirty="0"/>
          </a:p>
        </p:txBody>
      </p:sp>
      <p:sp>
        <p:nvSpPr>
          <p:cNvPr id="3" name="Zástupný symbol pro text 2"/>
          <p:cNvSpPr>
            <a:spLocks noGrp="1"/>
          </p:cNvSpPr>
          <p:nvPr>
            <p:ph type="body" idx="1"/>
          </p:nvPr>
        </p:nvSpPr>
        <p:spPr>
          <a:xfrm>
            <a:off x="722313" y="908721"/>
            <a:ext cx="7772400" cy="864095"/>
          </a:xfrm>
        </p:spPr>
        <p:txBody>
          <a:bodyPr>
            <a:normAutofit/>
          </a:bodyPr>
          <a:lstStyle/>
          <a:p>
            <a:r>
              <a:rPr lang="cs-CZ" sz="4000" b="1" u="sng" dirty="0" smtClean="0">
                <a:solidFill>
                  <a:srgbClr val="00B050"/>
                </a:solidFill>
              </a:rPr>
              <a:t>Charakteristické znaky:</a:t>
            </a:r>
            <a:endParaRPr lang="cs-CZ" sz="4000" b="1" u="sng" dirty="0">
              <a:solidFill>
                <a:srgbClr val="00B050"/>
              </a:solidFill>
            </a:endParaRPr>
          </a:p>
        </p:txBody>
      </p:sp>
    </p:spTree>
    <p:extLst>
      <p:ext uri="{BB962C8B-B14F-4D97-AF65-F5344CB8AC3E}">
        <p14:creationId xmlns:p14="http://schemas.microsoft.com/office/powerpoint/2010/main" xmlns="" val="1349219248"/>
      </p:ext>
    </p:extLst>
  </p:cSld>
  <p:clrMapOvr>
    <a:masterClrMapping/>
  </p:clrMapOvr>
  <mc:AlternateContent xmlns:mc="http://schemas.openxmlformats.org/markup-compatibility/2006">
    <mc:Choice xmlns:p14="http://schemas.microsoft.com/office/powerpoint/2010/main" xmlns="" Requires="p14">
      <p:transition spd="slow" p14:dur="1400">
        <p14:ripple/>
      </p:transition>
    </mc:Choice>
    <mc:Fallback>
      <p:transition spd="slow">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b="1" u="sng" dirty="0"/>
              <a:t>Z</a:t>
            </a:r>
            <a:r>
              <a:rPr lang="cs-CZ" b="1" u="sng" dirty="0" smtClean="0"/>
              <a:t>ástupci:</a:t>
            </a:r>
            <a:endParaRPr lang="cs-CZ" b="1" u="sng" dirty="0"/>
          </a:p>
        </p:txBody>
      </p:sp>
      <p:sp>
        <p:nvSpPr>
          <p:cNvPr id="3" name="Zástupný symbol pro text 2"/>
          <p:cNvSpPr>
            <a:spLocks noGrp="1"/>
          </p:cNvSpPr>
          <p:nvPr>
            <p:ph type="body" idx="1"/>
          </p:nvPr>
        </p:nvSpPr>
        <p:spPr/>
        <p:txBody>
          <a:bodyPr/>
          <a:lstStyle/>
          <a:p>
            <a:r>
              <a:rPr lang="cs-CZ" u="sng" dirty="0" smtClean="0">
                <a:solidFill>
                  <a:srgbClr val="00B050"/>
                </a:solidFill>
              </a:rPr>
              <a:t>Cibule kuchyňská</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Česnek kuchyňský</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00044" y="2742026"/>
            <a:ext cx="4290054" cy="321754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7"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716016" y="2864182"/>
            <a:ext cx="3964304" cy="2973228"/>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xmlns="" val="132352357"/>
      </p:ext>
    </p:extLst>
  </p:cSld>
  <p:clrMapOvr>
    <a:masterClrMapping/>
  </p:clrMapOvr>
  <mc:AlternateContent xmlns:mc="http://schemas.openxmlformats.org/markup-compatibility/2006">
    <mc:Choice xmlns:p14="http://schemas.microsoft.com/office/powerpoint/2010/main" xmlns="" Requires="p14">
      <p:transition spd="slow" p14:dur="1400">
        <p14:ripple/>
        <p:sndAc>
          <p:stSnd>
            <p:snd r:embed="rId5" name="applause.wav"/>
          </p:stSnd>
        </p:sndAc>
      </p:transition>
    </mc:Choice>
    <mc:Fallback>
      <p:transition spd="slow">
        <p:fade/>
        <p:sndAc>
          <p:stSnd>
            <p:snd r:embed="rId2" name="applause.wav"/>
          </p:stSnd>
        </p:sndAc>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002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r>
              <a:rPr lang="cs-CZ" u="sng" dirty="0" smtClean="0">
                <a:solidFill>
                  <a:srgbClr val="00B050"/>
                </a:solidFill>
              </a:rPr>
              <a:t>Pažitka pobřežní</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Křivatec žlutý</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7544" y="2204864"/>
            <a:ext cx="2552700" cy="38100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644008" y="2183531"/>
            <a:ext cx="2961506" cy="39486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276599824"/>
      </p:ext>
    </p:extLst>
  </p:cSld>
  <p:clrMapOvr>
    <a:masterClrMapping/>
  </p:clrMapOvr>
  <mc:AlternateContent xmlns:mc="http://schemas.openxmlformats.org/markup-compatibility/2006">
    <mc:Choice xmlns:p14="http://schemas.microsoft.com/office/powerpoint/2010/main" xmlns="" Requires="p14">
      <p:transition spd="slow" p14:dur="1400">
        <p14:ripple/>
        <p:sndAc>
          <p:stSnd>
            <p:snd r:embed="rId5" name="applause.wav"/>
          </p:stSnd>
        </p:sndAc>
      </p:transition>
    </mc:Choice>
    <mc:Fallback>
      <p:transition spd="slow">
        <p:fade/>
        <p:sndAc>
          <p:stSnd>
            <p:snd r:embed="rId2" name="applause.wav"/>
          </p:stSnd>
        </p:sndAc>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0026"/>
          </a:xfrm>
        </p:spPr>
        <p:txBody>
          <a:bodyPr>
            <a:normAutofit fontScale="90000"/>
          </a:bodyPr>
          <a:lstStyle/>
          <a:p>
            <a:pPr algn="l"/>
            <a:endParaRPr lang="cs-CZ" b="1" u="sng" dirty="0">
              <a:solidFill>
                <a:srgbClr val="00B050"/>
              </a:solidFill>
            </a:endParaRPr>
          </a:p>
        </p:txBody>
      </p:sp>
      <p:sp>
        <p:nvSpPr>
          <p:cNvPr id="3" name="Zástupný symbol pro text 2"/>
          <p:cNvSpPr>
            <a:spLocks noGrp="1"/>
          </p:cNvSpPr>
          <p:nvPr>
            <p:ph type="body" idx="1"/>
          </p:nvPr>
        </p:nvSpPr>
        <p:spPr/>
        <p:txBody>
          <a:bodyPr/>
          <a:lstStyle/>
          <a:p>
            <a:r>
              <a:rPr lang="cs-CZ" u="sng" dirty="0" smtClean="0">
                <a:solidFill>
                  <a:srgbClr val="00B050"/>
                </a:solidFill>
              </a:rPr>
              <a:t>tulipán</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Lilie zlatohlávek</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395464" y="2276872"/>
            <a:ext cx="4032448" cy="302433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716016" y="2132856"/>
            <a:ext cx="2457450" cy="38385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218500516"/>
      </p:ext>
    </p:extLst>
  </p:cSld>
  <p:clrMapOvr>
    <a:masterClrMapping/>
  </p:clrMapOvr>
  <mc:AlternateContent xmlns:mc="http://schemas.openxmlformats.org/markup-compatibility/2006">
    <mc:Choice xmlns:p14="http://schemas.microsoft.com/office/powerpoint/2010/main" xmlns="" Requires="p14">
      <p:transition spd="slow" p14:dur="1400">
        <p14:ripple/>
        <p:sndAc>
          <p:stSnd>
            <p:snd r:embed="rId5" name="applause.wav"/>
          </p:stSnd>
        </p:sndAc>
      </p:transition>
    </mc:Choice>
    <mc:Fallback>
      <p:transition spd="slow">
        <p:fade/>
        <p:sndAc>
          <p:stSnd>
            <p:snd r:embed="rId2" name="applause.wav"/>
          </p:stSnd>
        </p:sndAc>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002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r>
              <a:rPr lang="cs-CZ" u="sng" dirty="0" smtClean="0">
                <a:solidFill>
                  <a:srgbClr val="00B050"/>
                </a:solidFill>
              </a:rPr>
              <a:t>Bělozářka větvitá</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Konvalinka vonná</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7544" y="2204864"/>
            <a:ext cx="2673474" cy="404129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3075"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644008" y="2204863"/>
            <a:ext cx="3001516" cy="400202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677661381"/>
      </p:ext>
    </p:extLst>
  </p:cSld>
  <p:clrMapOvr>
    <a:masterClrMapping/>
  </p:clrMapOvr>
  <mc:AlternateContent xmlns:mc="http://schemas.openxmlformats.org/markup-compatibility/2006">
    <mc:Choice xmlns:p14="http://schemas.microsoft.com/office/powerpoint/2010/main" xmlns="" Requires="p14">
      <p:transition spd="slow" p14:dur="1400">
        <p14:ripple/>
        <p:sndAc>
          <p:stSnd>
            <p:snd r:embed="rId5" name="applause.wav"/>
          </p:stSnd>
        </p:sndAc>
      </p:transition>
    </mc:Choice>
    <mc:Fallback>
      <p:transition spd="slow">
        <p:fade/>
        <p:sndAc>
          <p:stSnd>
            <p:snd r:embed="rId2" name="applause.wav"/>
          </p:stSnd>
        </p:sndAc>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002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r>
              <a:rPr lang="cs-CZ" u="sng" dirty="0" smtClean="0">
                <a:solidFill>
                  <a:srgbClr val="00B050"/>
                </a:solidFill>
              </a:rPr>
              <a:t>Ocún podzimní</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Vraní oko čtyřlisté</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77357" y="2204864"/>
            <a:ext cx="2881565" cy="384208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776683" y="2420888"/>
            <a:ext cx="3826942" cy="309634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2187626855"/>
      </p:ext>
    </p:extLst>
  </p:cSld>
  <p:clrMapOvr>
    <a:masterClrMapping/>
  </p:clrMapOvr>
  <mc:AlternateContent xmlns:mc="http://schemas.openxmlformats.org/markup-compatibility/2006">
    <mc:Choice xmlns:p14="http://schemas.microsoft.com/office/powerpoint/2010/main" xmlns="" Requires="p14">
      <p:transition spd="slow" p14:dur="1400">
        <p14:ripple/>
        <p:sndAc>
          <p:stSnd>
            <p:snd r:embed="rId5" name="applause.wav"/>
          </p:stSnd>
        </p:sndAc>
      </p:transition>
    </mc:Choice>
    <mc:Fallback>
      <p:transition spd="slow">
        <p:fade/>
        <p:sndAc>
          <p:stSnd>
            <p:snd r:embed="rId2" name="applause.wav"/>
          </p:stSnd>
        </p:sndAc>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2794322"/>
          </a:xfrm>
        </p:spPr>
        <p:txBody>
          <a:bodyPr/>
          <a:lstStyle/>
          <a:p>
            <a:r>
              <a:rPr lang="cs-CZ" b="1" u="sng" dirty="0" smtClean="0"/>
              <a:t>Čeleď: </a:t>
            </a:r>
            <a:r>
              <a:rPr lang="cs-CZ" b="1" u="sng" dirty="0" err="1" smtClean="0"/>
              <a:t>amarylkovité</a:t>
            </a:r>
            <a:endParaRPr lang="cs-CZ" b="1" u="sng" dirty="0"/>
          </a:p>
        </p:txBody>
      </p:sp>
    </p:spTree>
    <p:extLst>
      <p:ext uri="{BB962C8B-B14F-4D97-AF65-F5344CB8AC3E}">
        <p14:creationId xmlns:p14="http://schemas.microsoft.com/office/powerpoint/2010/main" xmlns="" val="2404395525"/>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22313" y="1772816"/>
            <a:ext cx="7772400" cy="3996159"/>
          </a:xfrm>
        </p:spPr>
        <p:txBody>
          <a:bodyPr>
            <a:normAutofit/>
          </a:bodyPr>
          <a:lstStyle/>
          <a:p>
            <a:r>
              <a:rPr lang="cs-CZ" sz="2400" dirty="0" smtClean="0"/>
              <a:t/>
            </a:r>
            <a:br>
              <a:rPr lang="cs-CZ" sz="2400" dirty="0" smtClean="0"/>
            </a:br>
            <a:r>
              <a:rPr lang="cs-CZ" sz="2400" dirty="0"/>
              <a:t/>
            </a:r>
            <a:br>
              <a:rPr lang="cs-CZ" sz="2400" dirty="0"/>
            </a:br>
            <a:r>
              <a:rPr lang="cs-CZ" sz="2400" dirty="0" smtClean="0"/>
              <a:t>- Vytrvalé byliny.</a:t>
            </a:r>
            <a:br>
              <a:rPr lang="cs-CZ" sz="2400" dirty="0" smtClean="0"/>
            </a:br>
            <a:r>
              <a:rPr lang="cs-CZ" sz="2400" dirty="0" smtClean="0"/>
              <a:t>- Květy nebo květenství.</a:t>
            </a:r>
            <a:br>
              <a:rPr lang="cs-CZ" sz="2400" dirty="0" smtClean="0"/>
            </a:br>
            <a:r>
              <a:rPr lang="cs-CZ" sz="2400" dirty="0" smtClean="0"/>
              <a:t>- Zimu Přečkávají cibulí.</a:t>
            </a:r>
            <a:br>
              <a:rPr lang="cs-CZ" sz="2400" dirty="0" smtClean="0"/>
            </a:br>
            <a:r>
              <a:rPr lang="cs-CZ" sz="2400" dirty="0" smtClean="0"/>
              <a:t>- Plod: tobolka.</a:t>
            </a:r>
            <a:br>
              <a:rPr lang="cs-CZ" sz="2400" dirty="0" smtClean="0"/>
            </a:br>
            <a:r>
              <a:rPr lang="cs-CZ" sz="2400" dirty="0" smtClean="0"/>
              <a:t>- Chráněné rostliny.</a:t>
            </a:r>
            <a:br>
              <a:rPr lang="cs-CZ" sz="2400" dirty="0" smtClean="0"/>
            </a:br>
            <a:r>
              <a:rPr lang="cs-CZ" sz="2400" dirty="0" smtClean="0"/>
              <a:t>- Okrasné rostliny, koření.</a:t>
            </a:r>
            <a:endParaRPr lang="cs-CZ" sz="2400" dirty="0"/>
          </a:p>
        </p:txBody>
      </p:sp>
      <p:sp>
        <p:nvSpPr>
          <p:cNvPr id="3" name="Zástupný symbol pro text 2"/>
          <p:cNvSpPr>
            <a:spLocks noGrp="1"/>
          </p:cNvSpPr>
          <p:nvPr>
            <p:ph type="body" idx="1"/>
          </p:nvPr>
        </p:nvSpPr>
        <p:spPr>
          <a:xfrm>
            <a:off x="722313" y="908721"/>
            <a:ext cx="7772400" cy="648071"/>
          </a:xfrm>
        </p:spPr>
        <p:txBody>
          <a:bodyPr/>
          <a:lstStyle/>
          <a:p>
            <a:r>
              <a:rPr lang="cs-CZ" sz="3200" b="1" u="sng" dirty="0" smtClean="0">
                <a:solidFill>
                  <a:schemeClr val="tx1"/>
                </a:solidFill>
              </a:rPr>
              <a:t>Charakteristické znaky:</a:t>
            </a:r>
            <a:endParaRPr lang="cs-CZ" sz="3200" b="1" u="sng" dirty="0">
              <a:solidFill>
                <a:schemeClr val="tx1"/>
              </a:solidFill>
            </a:endParaRPr>
          </a:p>
        </p:txBody>
      </p:sp>
    </p:spTree>
    <p:extLst>
      <p:ext uri="{BB962C8B-B14F-4D97-AF65-F5344CB8AC3E}">
        <p14:creationId xmlns:p14="http://schemas.microsoft.com/office/powerpoint/2010/main" xmlns="" val="3165781038"/>
      </p:ext>
    </p:extLst>
  </p:cSld>
  <p:clrMapOvr>
    <a:masterClrMapping/>
  </p:clrMapOvr>
  <p:transition spd="slow">
    <p:wip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l"/>
            <a:r>
              <a:rPr lang="cs-CZ" b="1" u="sng" dirty="0" smtClean="0"/>
              <a:t>Zástupci:</a:t>
            </a:r>
            <a:endParaRPr lang="cs-CZ" b="1" u="sng" dirty="0"/>
          </a:p>
        </p:txBody>
      </p:sp>
      <p:sp>
        <p:nvSpPr>
          <p:cNvPr id="3" name="Zástupný symbol pro text 2"/>
          <p:cNvSpPr>
            <a:spLocks noGrp="1"/>
          </p:cNvSpPr>
          <p:nvPr>
            <p:ph type="body" idx="1"/>
          </p:nvPr>
        </p:nvSpPr>
        <p:spPr/>
        <p:txBody>
          <a:bodyPr/>
          <a:lstStyle/>
          <a:p>
            <a:r>
              <a:rPr lang="cs-CZ" u="sng" dirty="0" smtClean="0">
                <a:solidFill>
                  <a:srgbClr val="00B050"/>
                </a:solidFill>
              </a:rPr>
              <a:t>Sněženka podsněžník</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Bledule jarní</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614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64172" y="2276872"/>
            <a:ext cx="3672408" cy="367240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788024" y="2163508"/>
            <a:ext cx="2885360" cy="3899136"/>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4246459700"/>
      </p:ext>
    </p:extLst>
  </p:cSld>
  <p:clrMapOvr>
    <a:masterClrMapping/>
  </p:clrMapOvr>
  <p:transition spd="slow">
    <p:wipe/>
    <p:sndAc>
      <p:stSnd>
        <p:snd r:embed="rId2" name="chimes.wav"/>
      </p:stSnd>
    </p:sndAc>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002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r>
              <a:rPr lang="cs-CZ" u="sng" dirty="0" smtClean="0">
                <a:solidFill>
                  <a:srgbClr val="00B050"/>
                </a:solidFill>
              </a:rPr>
              <a:t>Mečík bahenní</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Šafrán </a:t>
            </a:r>
            <a:r>
              <a:rPr lang="cs-CZ" u="sng" dirty="0" err="1" smtClean="0">
                <a:solidFill>
                  <a:srgbClr val="00B050"/>
                </a:solidFill>
              </a:rPr>
              <a:t>Heufellův</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7544" y="2159578"/>
            <a:ext cx="2880320" cy="391857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644008" y="2159578"/>
            <a:ext cx="3855726" cy="347015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118536332"/>
      </p:ext>
    </p:extLst>
  </p:cSld>
  <p:clrMapOvr>
    <a:masterClrMapping/>
  </p:clrMapOvr>
  <p:transition spd="slow">
    <p:wipe/>
    <p:sndAc>
      <p:stSnd>
        <p:snd r:embed="rId2" name="chimes.wav"/>
      </p:stSnd>
    </p:sndAc>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30026"/>
          </a:xfrm>
        </p:spPr>
        <p:txBody>
          <a:bodyPr>
            <a:normAutofit fontScale="90000"/>
          </a:bodyPr>
          <a:lstStyle/>
          <a:p>
            <a:endParaRPr lang="cs-CZ" dirty="0"/>
          </a:p>
        </p:txBody>
      </p:sp>
      <p:sp>
        <p:nvSpPr>
          <p:cNvPr id="3" name="Zástupný symbol pro text 2"/>
          <p:cNvSpPr>
            <a:spLocks noGrp="1"/>
          </p:cNvSpPr>
          <p:nvPr>
            <p:ph type="body" idx="1"/>
          </p:nvPr>
        </p:nvSpPr>
        <p:spPr/>
        <p:txBody>
          <a:bodyPr/>
          <a:lstStyle/>
          <a:p>
            <a:r>
              <a:rPr lang="cs-CZ" u="sng" dirty="0" smtClean="0">
                <a:solidFill>
                  <a:srgbClr val="00B050"/>
                </a:solidFill>
              </a:rPr>
              <a:t>Kosatec žlutý</a:t>
            </a:r>
            <a:endParaRPr lang="cs-CZ" u="sng" dirty="0">
              <a:solidFill>
                <a:srgbClr val="00B050"/>
              </a:solidFill>
            </a:endParaRPr>
          </a:p>
        </p:txBody>
      </p:sp>
      <p:sp>
        <p:nvSpPr>
          <p:cNvPr id="4" name="Zástupný symbol pro obsah 3"/>
          <p:cNvSpPr>
            <a:spLocks noGrp="1"/>
          </p:cNvSpPr>
          <p:nvPr>
            <p:ph sz="half" idx="2"/>
          </p:nvPr>
        </p:nvSpPr>
        <p:spPr/>
        <p:txBody>
          <a:bodyPr/>
          <a:lstStyle/>
          <a:p>
            <a:endParaRPr lang="cs-CZ" dirty="0"/>
          </a:p>
        </p:txBody>
      </p:sp>
      <p:sp>
        <p:nvSpPr>
          <p:cNvPr id="5" name="Zástupný symbol pro text 4"/>
          <p:cNvSpPr>
            <a:spLocks noGrp="1"/>
          </p:cNvSpPr>
          <p:nvPr>
            <p:ph type="body" sz="quarter" idx="3"/>
          </p:nvPr>
        </p:nvSpPr>
        <p:spPr/>
        <p:txBody>
          <a:bodyPr/>
          <a:lstStyle/>
          <a:p>
            <a:r>
              <a:rPr lang="cs-CZ" u="sng" dirty="0" smtClean="0">
                <a:solidFill>
                  <a:srgbClr val="00B050"/>
                </a:solidFill>
              </a:rPr>
              <a:t>narcis</a:t>
            </a:r>
            <a:endParaRPr lang="cs-CZ" u="sng" dirty="0">
              <a:solidFill>
                <a:srgbClr val="00B050"/>
              </a:solidFill>
            </a:endParaRPr>
          </a:p>
        </p:txBody>
      </p:sp>
      <p:sp>
        <p:nvSpPr>
          <p:cNvPr id="6" name="Zástupný symbol pro obsah 5"/>
          <p:cNvSpPr>
            <a:spLocks noGrp="1"/>
          </p:cNvSpPr>
          <p:nvPr>
            <p:ph sz="quarter" idx="4"/>
          </p:nvPr>
        </p:nvSpPr>
        <p:spPr/>
        <p:txBody>
          <a:bodyPr/>
          <a:lstStyle/>
          <a:p>
            <a:endParaRPr lang="cs-CZ" dirty="0"/>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467544" y="2204865"/>
            <a:ext cx="2961505" cy="394867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8195" name="Picture 3"/>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644008" y="2204864"/>
            <a:ext cx="2925502" cy="390066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3281774533"/>
      </p:ext>
    </p:extLst>
  </p:cSld>
  <p:clrMapOvr>
    <a:masterClrMapping/>
  </p:clrMapOvr>
  <p:transition spd="slow">
    <p:wipe/>
    <p:sndAc>
      <p:stSnd>
        <p:snd r:embed="rId2" name="chimes.wav"/>
      </p:stSnd>
    </p:sndAc>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22313" y="1628800"/>
            <a:ext cx="7772400" cy="4140175"/>
          </a:xfrm>
        </p:spPr>
        <p:txBody>
          <a:bodyPr>
            <a:normAutofit fontScale="90000"/>
          </a:bodyPr>
          <a:lstStyle/>
          <a:p>
            <a:r>
              <a:rPr lang="cs-CZ" sz="2400" b="0" dirty="0" smtClean="0"/>
              <a:t>1. Jakým způsobem přečkávají zimu liliovité rostliny? </a:t>
            </a:r>
            <a:br>
              <a:rPr lang="cs-CZ" sz="2400" b="0" dirty="0" smtClean="0"/>
            </a:br>
            <a:r>
              <a:rPr lang="cs-CZ" sz="2400" b="0" dirty="0" smtClean="0"/>
              <a:t>2. Které druhy zeleniny najdete mezi liliovitými rostlinami?</a:t>
            </a:r>
            <a:br>
              <a:rPr lang="cs-CZ" sz="2400" b="0" dirty="0" smtClean="0"/>
            </a:br>
            <a:r>
              <a:rPr lang="cs-CZ" sz="2400" b="0" dirty="0" smtClean="0"/>
              <a:t>3. Která evropská země je známá pěstováním tulipánů?</a:t>
            </a:r>
            <a:br>
              <a:rPr lang="cs-CZ" sz="2400" b="0" dirty="0" smtClean="0"/>
            </a:br>
            <a:r>
              <a:rPr lang="cs-CZ" sz="2400" b="0" dirty="0" smtClean="0"/>
              <a:t>4. Která liliovitá rostlina se může splést s borůvkou?</a:t>
            </a:r>
            <a:br>
              <a:rPr lang="cs-CZ" sz="2400" b="0" dirty="0" smtClean="0"/>
            </a:br>
            <a:r>
              <a:rPr lang="cs-CZ" sz="2400" b="0" dirty="0" smtClean="0"/>
              <a:t>5. Které 2 </a:t>
            </a:r>
            <a:r>
              <a:rPr lang="cs-CZ" sz="2400" b="0" dirty="0" err="1" smtClean="0"/>
              <a:t>amarylkovité</a:t>
            </a:r>
            <a:r>
              <a:rPr lang="cs-CZ" sz="2400" b="0" dirty="0" smtClean="0"/>
              <a:t> rostliny rozkvétají </a:t>
            </a:r>
            <a:r>
              <a:rPr lang="cs-CZ" sz="2400" b="0" dirty="0" smtClean="0"/>
              <a:t>brzy na </a:t>
            </a:r>
            <a:r>
              <a:rPr lang="cs-CZ" sz="2400" b="0" dirty="0" smtClean="0"/>
              <a:t>jaře?</a:t>
            </a:r>
            <a:br>
              <a:rPr lang="cs-CZ" sz="2400" b="0" dirty="0" smtClean="0"/>
            </a:br>
            <a:r>
              <a:rPr lang="cs-CZ" sz="2400" b="0" dirty="0" smtClean="0"/>
              <a:t>6. Ve kterou roční dobu kvete ocún a kdy šafrán?</a:t>
            </a:r>
            <a:br>
              <a:rPr lang="cs-CZ" sz="2400" b="0" dirty="0" smtClean="0"/>
            </a:br>
            <a:r>
              <a:rPr lang="cs-CZ" sz="2400" b="0" dirty="0" smtClean="0"/>
              <a:t>7. Ze které části rostliny získáváme koření šafrán?</a:t>
            </a:r>
            <a:br>
              <a:rPr lang="cs-CZ" sz="2400" b="0" dirty="0" smtClean="0"/>
            </a:br>
            <a:r>
              <a:rPr lang="cs-CZ" sz="2400" b="0" dirty="0" smtClean="0"/>
              <a:t>8. Které z </a:t>
            </a:r>
            <a:r>
              <a:rPr lang="cs-CZ" sz="2400" b="0" dirty="0" err="1" smtClean="0"/>
              <a:t>amarylkovitých</a:t>
            </a:r>
            <a:r>
              <a:rPr lang="cs-CZ" sz="2400" b="0" dirty="0" smtClean="0"/>
              <a:t> rostlin jsou chráněné či částečně chráněné?</a:t>
            </a:r>
            <a:br>
              <a:rPr lang="cs-CZ" sz="2400" b="0" dirty="0" smtClean="0"/>
            </a:br>
            <a:r>
              <a:rPr lang="cs-CZ" sz="2400" b="0" dirty="0" smtClean="0"/>
              <a:t>9. </a:t>
            </a:r>
            <a:r>
              <a:rPr lang="cs-CZ" sz="2400" b="0" dirty="0"/>
              <a:t>Patří konvalinka vonná mezi jedovaté rostliny?</a:t>
            </a:r>
          </a:p>
        </p:txBody>
      </p:sp>
      <p:sp>
        <p:nvSpPr>
          <p:cNvPr id="3" name="Zástupný symbol pro text 2"/>
          <p:cNvSpPr>
            <a:spLocks noGrp="1"/>
          </p:cNvSpPr>
          <p:nvPr>
            <p:ph type="body" idx="1"/>
          </p:nvPr>
        </p:nvSpPr>
        <p:spPr>
          <a:xfrm>
            <a:off x="722313" y="692697"/>
            <a:ext cx="7772400" cy="720079"/>
          </a:xfrm>
        </p:spPr>
        <p:txBody>
          <a:bodyPr>
            <a:normAutofit/>
          </a:bodyPr>
          <a:lstStyle/>
          <a:p>
            <a:r>
              <a:rPr lang="cs-CZ" sz="3200" b="1" u="sng" dirty="0" smtClean="0"/>
              <a:t>Otázky:</a:t>
            </a:r>
            <a:endParaRPr lang="cs-CZ" sz="3200" b="1" u="sng" dirty="0"/>
          </a:p>
        </p:txBody>
      </p:sp>
    </p:spTree>
    <p:extLst>
      <p:ext uri="{BB962C8B-B14F-4D97-AF65-F5344CB8AC3E}">
        <p14:creationId xmlns:p14="http://schemas.microsoft.com/office/powerpoint/2010/main" xmlns="" val="4512569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22313" y="1700808"/>
            <a:ext cx="7772400" cy="4068167"/>
          </a:xfrm>
        </p:spPr>
        <p:txBody>
          <a:bodyPr>
            <a:normAutofit/>
          </a:bodyPr>
          <a:lstStyle/>
          <a:p>
            <a:r>
              <a:rPr lang="cs-CZ" sz="2400" b="0" dirty="0" smtClean="0"/>
              <a:t>1. V oddencích pod povrchem země.</a:t>
            </a:r>
            <a:br>
              <a:rPr lang="cs-CZ" sz="2400" b="0" dirty="0" smtClean="0"/>
            </a:br>
            <a:r>
              <a:rPr lang="cs-CZ" sz="2400" b="0" dirty="0" smtClean="0"/>
              <a:t>2. Cibule kuchyňská, česnek kuchyňský, česnek pažitka.</a:t>
            </a:r>
            <a:br>
              <a:rPr lang="cs-CZ" sz="2400" b="0" dirty="0" smtClean="0"/>
            </a:br>
            <a:r>
              <a:rPr lang="cs-CZ" sz="2400" b="0" dirty="0" smtClean="0"/>
              <a:t>3. Nizozemí (</a:t>
            </a:r>
            <a:r>
              <a:rPr lang="cs-CZ" sz="2400" b="0" dirty="0" err="1" smtClean="0"/>
              <a:t>holandsko</a:t>
            </a:r>
            <a:r>
              <a:rPr lang="cs-CZ" sz="2400" b="0" dirty="0" smtClean="0"/>
              <a:t>).</a:t>
            </a:r>
            <a:br>
              <a:rPr lang="cs-CZ" sz="2400" b="0" dirty="0" smtClean="0"/>
            </a:br>
            <a:r>
              <a:rPr lang="cs-CZ" sz="2400" b="0" dirty="0" smtClean="0"/>
              <a:t>4. Vraní oko čtyřlisté.</a:t>
            </a:r>
            <a:br>
              <a:rPr lang="cs-CZ" sz="2400" b="0" dirty="0" smtClean="0"/>
            </a:br>
            <a:r>
              <a:rPr lang="cs-CZ" sz="2400" b="0" dirty="0" smtClean="0"/>
              <a:t>5. Sněženka podsněžník, bledule jarní.</a:t>
            </a:r>
            <a:br>
              <a:rPr lang="cs-CZ" sz="2400" b="0" dirty="0" smtClean="0"/>
            </a:br>
            <a:r>
              <a:rPr lang="cs-CZ" sz="2400" b="0" dirty="0" smtClean="0"/>
              <a:t>6. šafrán na jaře, ocún na podzim.</a:t>
            </a:r>
            <a:br>
              <a:rPr lang="cs-CZ" sz="2400" b="0" dirty="0" smtClean="0"/>
            </a:br>
            <a:r>
              <a:rPr lang="cs-CZ" sz="2400" b="0" dirty="0" smtClean="0"/>
              <a:t>7. Z tyčinek, proto je velmi drahé.</a:t>
            </a:r>
            <a:br>
              <a:rPr lang="cs-CZ" sz="2400" b="0" dirty="0" smtClean="0"/>
            </a:br>
            <a:r>
              <a:rPr lang="cs-CZ" sz="2400" b="0" dirty="0" smtClean="0"/>
              <a:t>8. sněženka podsněžník, bledule jarní, kosatec žlutý.</a:t>
            </a:r>
            <a:br>
              <a:rPr lang="cs-CZ" sz="2400" b="0" dirty="0" smtClean="0"/>
            </a:br>
            <a:r>
              <a:rPr lang="cs-CZ" sz="2400" b="0" dirty="0" smtClean="0"/>
              <a:t>9. Ano.</a:t>
            </a:r>
            <a:endParaRPr lang="cs-CZ" sz="2400" b="0" dirty="0"/>
          </a:p>
        </p:txBody>
      </p:sp>
      <p:sp>
        <p:nvSpPr>
          <p:cNvPr id="3" name="Zástupný symbol pro text 2"/>
          <p:cNvSpPr>
            <a:spLocks noGrp="1"/>
          </p:cNvSpPr>
          <p:nvPr>
            <p:ph type="body" idx="1"/>
          </p:nvPr>
        </p:nvSpPr>
        <p:spPr>
          <a:xfrm>
            <a:off x="722313" y="836713"/>
            <a:ext cx="7772400" cy="720079"/>
          </a:xfrm>
        </p:spPr>
        <p:txBody>
          <a:bodyPr>
            <a:normAutofit/>
          </a:bodyPr>
          <a:lstStyle/>
          <a:p>
            <a:r>
              <a:rPr lang="cs-CZ" sz="3200" b="1" u="sng" dirty="0" smtClean="0"/>
              <a:t>Odpovědi:</a:t>
            </a:r>
            <a:endParaRPr lang="cs-CZ" sz="3200" b="1" u="sng" dirty="0"/>
          </a:p>
        </p:txBody>
      </p:sp>
    </p:spTree>
    <p:extLst>
      <p:ext uri="{BB962C8B-B14F-4D97-AF65-F5344CB8AC3E}">
        <p14:creationId xmlns:p14="http://schemas.microsoft.com/office/powerpoint/2010/main" xmlns="" val="40417333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548680"/>
            <a:ext cx="8435280" cy="5328592"/>
          </a:xfrm>
        </p:spPr>
        <p:txBody>
          <a:bodyPr>
            <a:normAutofit fontScale="90000"/>
          </a:bodyPr>
          <a:lstStyle/>
          <a:p>
            <a:pPr algn="l"/>
            <a:r>
              <a:rPr lang="cs-CZ" sz="2800" b="1" u="sng" dirty="0" smtClean="0"/>
              <a:t>Zdroje:</a:t>
            </a:r>
            <a:br>
              <a:rPr lang="cs-CZ" sz="2800" b="1" u="sng" dirty="0" smtClean="0"/>
            </a:br>
            <a:r>
              <a:rPr lang="cs-CZ" sz="1800" b="1" u="sng" dirty="0" smtClean="0">
                <a:hlinkClick r:id="rId2"/>
              </a:rPr>
              <a:t>http</a:t>
            </a:r>
            <a:r>
              <a:rPr lang="cs-CZ" sz="1800" b="1" u="sng" dirty="0">
                <a:hlinkClick r:id="rId2"/>
              </a:rPr>
              <a:t>://</a:t>
            </a:r>
            <a:r>
              <a:rPr lang="cs-CZ" sz="1800" b="1" u="sng" dirty="0" smtClean="0">
                <a:hlinkClick r:id="rId2"/>
              </a:rPr>
              <a:t>cs.wikipedia.org/wiki/Soubor:Field_with_onions.jpg</a:t>
            </a:r>
            <a:r>
              <a:rPr lang="cs-CZ" sz="1800" b="1" u="sng" dirty="0"/>
              <a:t/>
            </a:r>
            <a:br>
              <a:rPr lang="cs-CZ" sz="1800" b="1" u="sng" dirty="0"/>
            </a:br>
            <a:r>
              <a:rPr lang="cs-CZ" sz="1800" b="1" u="sng" dirty="0">
                <a:hlinkClick r:id="rId3"/>
              </a:rPr>
              <a:t>http://en.wikipedia.org/wiki/File:Flickr_-_cyclonebill_-_</a:t>
            </a:r>
            <a:r>
              <a:rPr lang="cs-CZ" sz="1800" b="1" u="sng" dirty="0" smtClean="0">
                <a:hlinkClick r:id="rId3"/>
              </a:rPr>
              <a:t>Hvidl%C3%B8g.jpg</a:t>
            </a:r>
            <a:r>
              <a:rPr lang="cs-CZ" sz="1800" b="1" u="sng" dirty="0" smtClean="0"/>
              <a:t/>
            </a:r>
            <a:br>
              <a:rPr lang="cs-CZ" sz="1800" b="1" u="sng" dirty="0" smtClean="0"/>
            </a:br>
            <a:r>
              <a:rPr lang="cs-CZ" sz="1800" b="1" u="sng" dirty="0" smtClean="0">
                <a:hlinkClick r:id="rId4"/>
              </a:rPr>
              <a:t>http://upload.wikimedia.org/wikipedia/commons/7/75/Single_yellow_tulip_in_a_field_of_red_tulips.JPG</a:t>
            </a:r>
            <a:r>
              <a:rPr lang="cs-CZ" sz="1800" b="1" u="sng" dirty="0" smtClean="0"/>
              <a:t/>
            </a:r>
            <a:br>
              <a:rPr lang="cs-CZ" sz="1800" b="1" u="sng" dirty="0" smtClean="0"/>
            </a:br>
            <a:r>
              <a:rPr lang="cs-CZ" sz="1800" b="1" u="sng" dirty="0" smtClean="0">
                <a:hlinkClick r:id="rId5"/>
              </a:rPr>
              <a:t>http://upload.wikimedia.org/wikipedia/commons/thumb/6/6d/Illustration_Lilium_martagon0_clean.jpg/258px-Illustration_Lilium_martagon0_clean.jpg</a:t>
            </a:r>
            <a:r>
              <a:rPr lang="cs-CZ" sz="1800" b="1" u="sng" dirty="0" smtClean="0"/>
              <a:t/>
            </a:r>
            <a:br>
              <a:rPr lang="cs-CZ" sz="1800" b="1" u="sng" dirty="0" smtClean="0"/>
            </a:br>
            <a:r>
              <a:rPr lang="cs-CZ" sz="1800" b="1" u="sng" dirty="0" smtClean="0">
                <a:hlinkClick r:id="rId6"/>
              </a:rPr>
              <a:t>http://upload.wikimedia.org/wikipedia/commons/thumb/2/2b/Anthericum_ramosum_Sturm31.jpg/258px-Anthericum_ramosum_Sturm31.jpg</a:t>
            </a:r>
            <a:r>
              <a:rPr lang="cs-CZ" sz="1800" b="1" u="sng" dirty="0" smtClean="0"/>
              <a:t/>
            </a:r>
            <a:br>
              <a:rPr lang="cs-CZ" sz="1800" b="1" u="sng" dirty="0" smtClean="0"/>
            </a:br>
            <a:r>
              <a:rPr lang="cs-CZ" sz="1800" b="1" u="sng" dirty="0" smtClean="0">
                <a:hlinkClick r:id="rId7"/>
              </a:rPr>
              <a:t>http://upload.wikimedia.org/wikipedia/commons/thumb/e/ec/Convallaria-oliv-r2.jpg/300px-Convallaria-oliv-r2.jpg</a:t>
            </a:r>
            <a:r>
              <a:rPr lang="cs-CZ" sz="1800" b="1" u="sng" dirty="0" smtClean="0"/>
              <a:t/>
            </a:r>
            <a:br>
              <a:rPr lang="cs-CZ" sz="1800" b="1" u="sng" dirty="0" smtClean="0"/>
            </a:br>
            <a:r>
              <a:rPr lang="cs-CZ" sz="1800" b="1" u="sng" dirty="0" smtClean="0">
                <a:hlinkClick r:id="rId8"/>
              </a:rPr>
              <a:t>http://upload.wikimedia.org/wikipedia/commons/thumb/0/04/Herbstzeitlose.jpg/258px-Herbstzeitlose.jpg</a:t>
            </a:r>
            <a:r>
              <a:rPr lang="cs-CZ" sz="1800" b="1" u="sng" dirty="0" smtClean="0"/>
              <a:t/>
            </a:r>
            <a:br>
              <a:rPr lang="cs-CZ" sz="1800" b="1" u="sng" dirty="0" smtClean="0"/>
            </a:br>
            <a:r>
              <a:rPr lang="cs-CZ" sz="1800" b="1" u="sng" dirty="0" smtClean="0">
                <a:hlinkClick r:id="rId9"/>
              </a:rPr>
              <a:t>http://upload.wikimedia.org/wikipedia/commons/thumb/d/df/Paris_quadrifolia_2011_G1.jpg/220px-Paris_quadrifolia_2011_G1.jpg</a:t>
            </a:r>
            <a:r>
              <a:rPr lang="cs-CZ" sz="1800" b="1" u="sng" dirty="0" smtClean="0"/>
              <a:t/>
            </a:r>
            <a:br>
              <a:rPr lang="cs-CZ" sz="1800" b="1" u="sng" dirty="0" smtClean="0"/>
            </a:br>
            <a:r>
              <a:rPr lang="cs-CZ" sz="1800" b="1" u="sng" dirty="0" smtClean="0">
                <a:hlinkClick r:id="rId10"/>
              </a:rPr>
              <a:t>http://wiki.rvp.cz/@api/deki/files/21339/=pazitka.jpg</a:t>
            </a:r>
            <a:r>
              <a:rPr lang="cs-CZ" sz="1800" b="1" u="sng" dirty="0" smtClean="0"/>
              <a:t/>
            </a:r>
            <a:br>
              <a:rPr lang="cs-CZ" sz="1800" b="1" u="sng" dirty="0" smtClean="0"/>
            </a:br>
            <a:r>
              <a:rPr lang="cs-CZ" sz="1800" b="1" u="sng" dirty="0" smtClean="0">
                <a:hlinkClick r:id="rId11"/>
              </a:rPr>
              <a:t>http://upload.wikimedia.org/wikipedia/commons/thumb/e/e3/Gagea_whole_plant.jpg/258px-Gagea_whole_plant.jpg</a:t>
            </a:r>
            <a:r>
              <a:rPr lang="cs-CZ" sz="1800" b="1" u="sng" dirty="0" smtClean="0"/>
              <a:t/>
            </a:r>
            <a:br>
              <a:rPr lang="cs-CZ" sz="1800" b="1" u="sng" dirty="0" smtClean="0"/>
            </a:br>
            <a:r>
              <a:rPr lang="cs-CZ" sz="1800" dirty="0"/>
              <a:t>Jurčák, J.; Froněk, J. </a:t>
            </a:r>
            <a:r>
              <a:rPr lang="cs-CZ" sz="1800" i="1" dirty="0"/>
              <a:t>Přírodopis 7</a:t>
            </a:r>
            <a:r>
              <a:rPr lang="cs-CZ" sz="1800" dirty="0"/>
              <a:t>, 1st </a:t>
            </a:r>
            <a:r>
              <a:rPr lang="cs-CZ" sz="1800" dirty="0" err="1"/>
              <a:t>ed</a:t>
            </a:r>
            <a:r>
              <a:rPr lang="cs-CZ" sz="1800" dirty="0"/>
              <a:t>.; </a:t>
            </a:r>
            <a:r>
              <a:rPr lang="cs-CZ" sz="1800" dirty="0" err="1"/>
              <a:t>Prodos</a:t>
            </a:r>
            <a:r>
              <a:rPr lang="cs-CZ" sz="1800" dirty="0"/>
              <a:t>: Liberec, 1998</a:t>
            </a:r>
            <a:endParaRPr lang="cs-CZ" sz="1800" b="1" u="sng" dirty="0"/>
          </a:p>
        </p:txBody>
      </p:sp>
    </p:spTree>
    <p:extLst>
      <p:ext uri="{BB962C8B-B14F-4D97-AF65-F5344CB8AC3E}">
        <p14:creationId xmlns:p14="http://schemas.microsoft.com/office/powerpoint/2010/main" xmlns="" val="223854827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21858"/>
            <a:ext cx="8229600" cy="5927422"/>
          </a:xfrm>
        </p:spPr>
        <p:txBody>
          <a:bodyPr>
            <a:normAutofit/>
          </a:bodyPr>
          <a:lstStyle/>
          <a:p>
            <a:pPr algn="l"/>
            <a:r>
              <a:rPr lang="cs-CZ" sz="2800" b="1" u="sng" dirty="0" smtClean="0"/>
              <a:t>Další zdroje:</a:t>
            </a:r>
            <a:br>
              <a:rPr lang="cs-CZ" sz="2800" b="1" u="sng" dirty="0" smtClean="0"/>
            </a:br>
            <a:r>
              <a:rPr lang="cs-CZ" sz="1800" b="1" u="sng" dirty="0" smtClean="0">
                <a:hlinkClick r:id="rId2"/>
              </a:rPr>
              <a:t>http://upload.wikimedia.org/wikipedia/commons/thumb/2/23/Galanthus_nivalis.jpg/255px-Galanthus_nivalis.jpg</a:t>
            </a:r>
            <a:r>
              <a:rPr lang="cs-CZ" sz="1800" b="1" u="sng" dirty="0" smtClean="0"/>
              <a:t/>
            </a:r>
            <a:br>
              <a:rPr lang="cs-CZ" sz="1800" b="1" u="sng" dirty="0" smtClean="0"/>
            </a:br>
            <a:r>
              <a:rPr lang="cs-CZ" sz="1800" b="1" u="sng" dirty="0" smtClean="0">
                <a:hlinkClick r:id="rId3"/>
              </a:rPr>
              <a:t>http://wiki.rvp.cz/@api/deki/files/4591/=bledule.jpg</a:t>
            </a:r>
            <a:r>
              <a:rPr lang="cs-CZ" sz="1800" b="1" u="sng" dirty="0" smtClean="0"/>
              <a:t/>
            </a:r>
            <a:br>
              <a:rPr lang="cs-CZ" sz="1800" b="1" u="sng" dirty="0" smtClean="0"/>
            </a:br>
            <a:r>
              <a:rPr lang="cs-CZ" sz="1800" b="1" u="sng" dirty="0" smtClean="0">
                <a:hlinkClick r:id="rId4"/>
              </a:rPr>
              <a:t>http://upload.wikimedia.org/wikipedia/commons/thumb/f/fe/Gladiolus_palustris_20060702110147wp.jpg/258px-Gladiolus_palustris_20060702110147wp.jpg</a:t>
            </a:r>
            <a:r>
              <a:rPr lang="cs-CZ" sz="1800" b="1" u="sng" dirty="0" smtClean="0"/>
              <a:t/>
            </a:r>
            <a:br>
              <a:rPr lang="cs-CZ" sz="1800" b="1" u="sng" dirty="0" smtClean="0"/>
            </a:br>
            <a:r>
              <a:rPr lang="cs-CZ" sz="1800" b="1" u="sng" dirty="0" smtClean="0">
                <a:hlinkClick r:id="rId5"/>
              </a:rPr>
              <a:t>http://upload.wikimedia.org/wikipedia/commons/thumb/0/05/Crocus_vernus_bgiu.jpg/250px-Crocus_vernus_bgiu.jpg</a:t>
            </a:r>
            <a:r>
              <a:rPr lang="cs-CZ" sz="1800" b="1" u="sng" dirty="0" smtClean="0"/>
              <a:t/>
            </a:r>
            <a:br>
              <a:rPr lang="cs-CZ" sz="1800" b="1" u="sng" dirty="0" smtClean="0"/>
            </a:br>
            <a:r>
              <a:rPr lang="cs-CZ" sz="1800" b="1" u="sng" dirty="0" smtClean="0">
                <a:hlinkClick r:id="rId6"/>
              </a:rPr>
              <a:t>http://upload.wikimedia.org/wikipedia/commons/thumb/2/2c/Iris_pseudacorus_01.jpg/258px-Iris_pseudacorus_01.jpg</a:t>
            </a:r>
            <a:r>
              <a:rPr lang="cs-CZ" sz="1800" b="1" u="sng" dirty="0" smtClean="0"/>
              <a:t/>
            </a:r>
            <a:br>
              <a:rPr lang="cs-CZ" sz="1800" b="1" u="sng" dirty="0" smtClean="0"/>
            </a:br>
            <a:r>
              <a:rPr lang="cs-CZ" sz="1800" b="1" u="sng" dirty="0" smtClean="0">
                <a:hlinkClick r:id="rId7"/>
              </a:rPr>
              <a:t>http://upload.wikimedia.org/wikipedia/commons/thumb/d/de/Narcissus_pseudonarcissus0.jpg/258px-Narcissus_pseudonarcissus0.jpg</a:t>
            </a:r>
            <a:r>
              <a:rPr lang="cs-CZ" sz="1800" b="1" u="sng" dirty="0" smtClean="0"/>
              <a:t/>
            </a:r>
            <a:br>
              <a:rPr lang="cs-CZ" sz="1800" b="1" u="sng" dirty="0" smtClean="0"/>
            </a:br>
            <a:endParaRPr lang="cs-CZ" sz="1800" b="1" u="sng" dirty="0"/>
          </a:p>
        </p:txBody>
      </p:sp>
    </p:spTree>
    <p:extLst>
      <p:ext uri="{BB962C8B-B14F-4D97-AF65-F5344CB8AC3E}">
        <p14:creationId xmlns:p14="http://schemas.microsoft.com/office/powerpoint/2010/main" xmlns="" val="232168469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78</TotalTime>
  <Words>109</Words>
  <Application>Microsoft Office PowerPoint</Application>
  <PresentationFormat>Předvádění na obrazovce (4:3)</PresentationFormat>
  <Paragraphs>40</Paragraphs>
  <Slides>19</Slides>
  <Notes>0</Notes>
  <HiddenSlides>0</HiddenSlides>
  <MMClips>0</MMClips>
  <ScaleCrop>false</ScaleCrop>
  <HeadingPairs>
    <vt:vector size="4" baseType="variant">
      <vt:variant>
        <vt:lpstr>Motiv</vt:lpstr>
      </vt:variant>
      <vt:variant>
        <vt:i4>1</vt:i4>
      </vt:variant>
      <vt:variant>
        <vt:lpstr>Nadpisy snímků</vt:lpstr>
      </vt:variant>
      <vt:variant>
        <vt:i4>19</vt:i4>
      </vt:variant>
    </vt:vector>
  </HeadingPairs>
  <TitlesOfParts>
    <vt:vector size="20" baseType="lpstr">
      <vt:lpstr>Motiv systému Office</vt:lpstr>
      <vt:lpstr>Čeledi: liliovité a amarylkovité</vt:lpstr>
      <vt:lpstr>Základní škola Choltice, okres Pardubice - "Učíme se pro život"  Šablona: č. III/2 Inovace a zkvalitnění výuky pomocí ICT  Pořadové číslo: 30  Autor: Ošlejšková Hana  Ověření ve výuce: 7. a 8.  třída  Datum ověření:</vt:lpstr>
      <vt:lpstr>Klíčová slova: liliovité, amarylkovité, jednoděložná rostlina,  cibule, česnek, pažitka, křivatec, tulipán, lilie, konvalinka, bělozářka, ocún, vraní oko, sněženka, bledule, šafrán, mečík, narcis, kosatec.</vt:lpstr>
      <vt:lpstr>Čeleď: liliovité</vt:lpstr>
      <vt:lpstr>  - Jednoděložné rostliny. - Vytrvalé byliny. - Trojčetné květy. - Plod: bobule, tobolka. - Zimu přečkávají oddenky, cibulemi, hlízami. - Zelenina, okrasné rostliny. - Některé jedovaté či chráněné.</vt:lpstr>
      <vt:lpstr>Zástupci:</vt:lpstr>
      <vt:lpstr>Snímek 7</vt:lpstr>
      <vt:lpstr>Snímek 8</vt:lpstr>
      <vt:lpstr>Snímek 9</vt:lpstr>
      <vt:lpstr>Snímek 10</vt:lpstr>
      <vt:lpstr>Čeleď: amarylkovité</vt:lpstr>
      <vt:lpstr>  - Vytrvalé byliny. - Květy nebo květenství. - Zimu Přečkávají cibulí. - Plod: tobolka. - Chráněné rostliny. - Okrasné rostliny, koření.</vt:lpstr>
      <vt:lpstr>Zástupci:</vt:lpstr>
      <vt:lpstr>Snímek 14</vt:lpstr>
      <vt:lpstr>Snímek 15</vt:lpstr>
      <vt:lpstr>1. Jakým způsobem přečkávají zimu liliovité rostliny?  2. Které druhy zeleniny najdete mezi liliovitými rostlinami? 3. Která evropská země je známá pěstováním tulipánů? 4. Která liliovitá rostlina se může splést s borůvkou? 5. Které 2 amarylkovité rostliny rozkvétají brzy na jaře? 6. Ve kterou roční dobu kvete ocún a kdy šafrán? 7. Ze které části rostliny získáváme koření šafrán? 8. Které z amarylkovitých rostlin jsou chráněné či částečně chráněné? 9. Patří konvalinka vonná mezi jedovaté rostliny?</vt:lpstr>
      <vt:lpstr>1. V oddencích pod povrchem země. 2. Cibule kuchyňská, česnek kuchyňský, česnek pažitka. 3. Nizozemí (holandsko). 4. Vraní oko čtyřlisté. 5. Sněženka podsněžník, bledule jarní. 6. šafrán na jaře, ocún na podzim. 7. Z tyčinek, proto je velmi drahé. 8. sněženka podsněžník, bledule jarní, kosatec žlutý. 9. Ano.</vt:lpstr>
      <vt:lpstr>Zdroje: http://cs.wikipedia.org/wiki/Soubor:Field_with_onions.jpg http://en.wikipedia.org/wiki/File:Flickr_-_cyclonebill_-_Hvidl%C3%B8g.jpg http://upload.wikimedia.org/wikipedia/commons/7/75/Single_yellow_tulip_in_a_field_of_red_tulips.JPG http://upload.wikimedia.org/wikipedia/commons/thumb/6/6d/Illustration_Lilium_martagon0_clean.jpg/258px-Illustration_Lilium_martagon0_clean.jpg http://upload.wikimedia.org/wikipedia/commons/thumb/2/2b/Anthericum_ramosum_Sturm31.jpg/258px-Anthericum_ramosum_Sturm31.jpg http://upload.wikimedia.org/wikipedia/commons/thumb/e/ec/Convallaria-oliv-r2.jpg/300px-Convallaria-oliv-r2.jpg http://upload.wikimedia.org/wikipedia/commons/thumb/0/04/Herbstzeitlose.jpg/258px-Herbstzeitlose.jpg http://upload.wikimedia.org/wikipedia/commons/thumb/d/df/Paris_quadrifolia_2011_G1.jpg/220px-Paris_quadrifolia_2011_G1.jpg http://wiki.rvp.cz/@api/deki/files/21339/=pazitka.jpg http://upload.wikimedia.org/wikipedia/commons/thumb/e/e3/Gagea_whole_plant.jpg/258px-Gagea_whole_plant.jpg Jurčák, J.; Froněk, J. Přírodopis 7, 1st ed.; Prodos: Liberec, 1998</vt:lpstr>
      <vt:lpstr>Další zdroje: http://upload.wikimedia.org/wikipedia/commons/thumb/2/23/Galanthus_nivalis.jpg/255px-Galanthus_nivalis.jpg http://wiki.rvp.cz/@api/deki/files/4591/=bledule.jpg http://upload.wikimedia.org/wikipedia/commons/thumb/f/fe/Gladiolus_palustris_20060702110147wp.jpg/258px-Gladiolus_palustris_20060702110147wp.jpg http://upload.wikimedia.org/wikipedia/commons/thumb/0/05/Crocus_vernus_bgiu.jpg/250px-Crocus_vernus_bgiu.jpg http://upload.wikimedia.org/wikipedia/commons/thumb/2/2c/Iris_pseudacorus_01.jpg/258px-Iris_pseudacorus_01.jpg http://upload.wikimedia.org/wikipedia/commons/thumb/d/de/Narcissus_pseudonarcissus0.jpg/258px-Narcissus_pseudonarcissus0.jpg </vt:lpstr>
    </vt:vector>
  </TitlesOfParts>
  <Company>Choltice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Čeledi: liliovité a amarylkovité</dc:title>
  <dc:creator>Hana Ošlejšková</dc:creator>
  <cp:lastModifiedBy>Dum</cp:lastModifiedBy>
  <cp:revision>13</cp:revision>
  <dcterms:created xsi:type="dcterms:W3CDTF">2012-07-22T21:30:19Z</dcterms:created>
  <dcterms:modified xsi:type="dcterms:W3CDTF">2013-08-26T13:39:08Z</dcterms:modified>
</cp:coreProperties>
</file>