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7" r:id="rId4"/>
    <p:sldId id="258" r:id="rId5"/>
    <p:sldId id="259" r:id="rId6"/>
    <p:sldId id="260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4" r:id="rId18"/>
    <p:sldId id="275" r:id="rId19"/>
    <p:sldId id="276" r:id="rId20"/>
    <p:sldId id="280" r:id="rId21"/>
    <p:sldId id="278" r:id="rId22"/>
    <p:sldId id="279" r:id="rId23"/>
    <p:sldId id="261" r:id="rId24"/>
    <p:sldId id="265" r:id="rId25"/>
    <p:sldId id="272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565EA69C-4EE6-4B25-AE0C-30841F8FAF2B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D78EE637-B3D6-4E55-8C5E-6295E115AC7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YkVPVjoRSVw" TargetMode="Externa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f/fc/Henbane1.JPG/258px-Henbane1.JPG" TargetMode="External"/><Relationship Id="rId3" Type="http://schemas.openxmlformats.org/officeDocument/2006/relationships/hyperlink" Target="http://en.wikipedia.org/wiki/File:Compact_orange_pepper_plants.jpg" TargetMode="External"/><Relationship Id="rId7" Type="http://schemas.openxmlformats.org/officeDocument/2006/relationships/hyperlink" Target="http://upload.wikimedia.org/wikipedia/commons/thumb/a/a0/Illustration_Atropa_bella-donna0.jpg/258px-Illustration_Atropa_bella-donna0.jpg" TargetMode="External"/><Relationship Id="rId2" Type="http://schemas.openxmlformats.org/officeDocument/2006/relationships/hyperlink" Target="http://upload.wikimedia.org/wikipedia/commons/thumb/f/f4/Aardappel_bloeiend_Fresco.jpg/220px-Aardappel_bloeiend_Fresco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b/bd/233_Solanum_dulcamara_L.jpg/200px-233_Solanum_dulcamara_L.jpg" TargetMode="External"/><Relationship Id="rId5" Type="http://schemas.openxmlformats.org/officeDocument/2006/relationships/hyperlink" Target="http://upload.wikimedia.org/wikipedia/commons/thumb/9/93/Solanum_nigrum.jpeg/258px-Solanum_nigrum.jpeg" TargetMode="External"/><Relationship Id="rId10" Type="http://schemas.openxmlformats.org/officeDocument/2006/relationships/hyperlink" Target="http://www.youtube.com/watch?v=YkVPVjoRSVw" TargetMode="External"/><Relationship Id="rId4" Type="http://schemas.openxmlformats.org/officeDocument/2006/relationships/hyperlink" Target="http://wiki.rvp.cz/@api/deki/files/21335/=rajce.jpg" TargetMode="External"/><Relationship Id="rId9" Type="http://schemas.openxmlformats.org/officeDocument/2006/relationships/hyperlink" Target="http://upload.wikimedia.org/wikipedia/commons/thumb/3/31/Datura_stramonium_celek.jpg/258px-Datura_stramonium_celek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lycine_max_003.JPG" TargetMode="External"/><Relationship Id="rId3" Type="http://schemas.openxmlformats.org/officeDocument/2006/relationships/hyperlink" Target="http://upload.wikimedia.org/wikipedia/commons/thumb/0/02/Mandragora_autumnalis_056.jpg/258px-Mandragora_autumnalis_056.jpg" TargetMode="External"/><Relationship Id="rId7" Type="http://schemas.openxmlformats.org/officeDocument/2006/relationships/hyperlink" Target="http://upload.wikimedia.org/wikipedia/commons/thumb/4/4a/Peanut_9417.jpg/258px-Peanut_9417.jpg" TargetMode="External"/><Relationship Id="rId2" Type="http://schemas.openxmlformats.org/officeDocument/2006/relationships/hyperlink" Target="http://upload.wikimedia.org/wikipedia/commons/thumb/f/fc/Nicotiana_tabacum_-_K%C3%B6hler%E2%80%93s_Medizinal-Pflanzen-098.jpg/258px-Nicotiana_tabacum_-_K%C3%B6hler%E2%80%93s_Medizinal-Pflanzen-098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d/da/Illustration_Lens_culinaris0.jpg/300px-Illustration_Lens_culinaris0.jpg" TargetMode="External"/><Relationship Id="rId5" Type="http://schemas.openxmlformats.org/officeDocument/2006/relationships/hyperlink" Target="http://upload.wikimedia.org/wikipedia/commons/thumb/c/ca/Snijboon_peulen_Phaseolus_vulgaris.jpg/258px-Snijboon_peulen_Phaseolus_vulgaris.jpg" TargetMode="External"/><Relationship Id="rId4" Type="http://schemas.openxmlformats.org/officeDocument/2006/relationships/hyperlink" Target="http://upload.wikimedia.org/wikipedia/commons/thumb/b/bc/Doperwt_rijserwt_peulen_Pisum_sativum.jpg/220px-Doperwt_rijserwt_peulen_Pisum_sativum.jpg" TargetMode="External"/><Relationship Id="rId9" Type="http://schemas.openxmlformats.org/officeDocument/2006/relationships/hyperlink" Target="http://upload.wikimedia.org/wikipedia/commons/thumb/6/6d/Trifolium_pratense_0522.jpg/258px-Trifolium_pratense_0522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a/Chinesischer_Blauregen_Detail_Bl%C3%BCtentraube.JPG/258px-Chinesischer_Blauregen_Detail_Bl%C3%BCtentraube.JPG" TargetMode="External"/><Relationship Id="rId3" Type="http://schemas.openxmlformats.org/officeDocument/2006/relationships/hyperlink" Target="http://cs.wikipedia.org/wiki/Soubor:Medicago_sativa_-_harilik_lutsern_Keilas.jpg" TargetMode="External"/><Relationship Id="rId7" Type="http://schemas.openxmlformats.org/officeDocument/2006/relationships/hyperlink" Target="http://upload.wikimedia.org/wikipedia/commons/thumb/8/84/Lathyrus_vernus_Sturm19.jpg/200px-Lathyrus_vernus_Sturm19.jpg" TargetMode="External"/><Relationship Id="rId2" Type="http://schemas.openxmlformats.org/officeDocument/2006/relationships/hyperlink" Target="http://upload.wikimedia.org/wikipedia/commons/thumb/9/92/Trifolium-repens.jpg/258px-Trifolium-repens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8/87/316_Lathyrus_pratensis.jpg/200px-316_Lathyrus_pratensis.jpg" TargetMode="External"/><Relationship Id="rId5" Type="http://schemas.openxmlformats.org/officeDocument/2006/relationships/hyperlink" Target="http://upload.wikimedia.org/wikipedia/commons/thumb/3/33/Tufted_Vetch_-_Vicia_cracca_-_geograph.org.uk_-_195045.jpg/200px-Tufted_Vetch_-_Vicia_cracca_-_geograph.org.uk_-_195045.jpg" TargetMode="External"/><Relationship Id="rId4" Type="http://schemas.openxmlformats.org/officeDocument/2006/relationships/hyperlink" Target="http://upload.wikimedia.org/wikipedia/commons/thumb/a/a4/Glycyrrhiza_glabra_-_K%C3%B6hler%E2%80%93s_Medizinal-Pflanzen-207.jpg/258px-Glycyrrhiza_glabra_-_K%C3%B6hler%E2%80%93s_Medizinal-Pflanzen-207.jpg" TargetMode="External"/><Relationship Id="rId9" Type="http://schemas.openxmlformats.org/officeDocument/2006/relationships/hyperlink" Target="http://upload.wikimedia.org/wikipedia/commons/thumb/6/6f/Flowers_of_Robinia_pseudoacacia.jpg/220px-Flowers_of_Robinia_pseudoacac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700808"/>
            <a:ext cx="7117180" cy="3076573"/>
          </a:xfrm>
        </p:spPr>
        <p:txBody>
          <a:bodyPr/>
          <a:lstStyle/>
          <a:p>
            <a:pPr algn="ctr"/>
            <a:r>
              <a:rPr lang="cs-CZ" b="1" u="sng" dirty="0" smtClean="0"/>
              <a:t>Čeledi: lilkovité </a:t>
            </a:r>
            <a:r>
              <a:rPr lang="cs-CZ" b="1" u="sng" dirty="0" smtClean="0"/>
              <a:t>                     a </a:t>
            </a:r>
            <a:r>
              <a:rPr lang="cs-CZ" b="1" u="sng" dirty="0" smtClean="0"/>
              <a:t>bobovité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75" y="188640"/>
            <a:ext cx="5429250" cy="2664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32564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5921628"/>
          </a:xfrm>
        </p:spPr>
        <p:txBody>
          <a:bodyPr/>
          <a:lstStyle/>
          <a:p>
            <a:r>
              <a:rPr lang="cs-CZ" sz="2800" dirty="0"/>
              <a:t>Základní škola Choltice, okres Pardubice - "Učíme se pro život"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Šablona: č. III/2 Inovace a zkvalitnění výuky pomocí ICT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Pořadové číslo: </a:t>
            </a:r>
            <a:r>
              <a:rPr lang="cs-CZ" sz="2800" dirty="0" smtClean="0"/>
              <a:t>27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Autor: Ošlejšková Hana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Ověření ve výuce: </a:t>
            </a:r>
            <a:r>
              <a:rPr lang="cs-CZ" sz="2800" dirty="0" smtClean="0"/>
              <a:t>7. třída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Datum ověření:</a:t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48587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1052737"/>
            <a:ext cx="7117178" cy="2736304"/>
          </a:xfrm>
        </p:spPr>
        <p:txBody>
          <a:bodyPr/>
          <a:lstStyle/>
          <a:p>
            <a:pPr algn="l"/>
            <a:r>
              <a:rPr lang="cs-CZ" b="1" u="sng" dirty="0" smtClean="0"/>
              <a:t>Motivace:</a:t>
            </a:r>
            <a:br>
              <a:rPr lang="cs-CZ" b="1" u="sng" dirty="0" smtClean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2400" dirty="0" smtClean="0"/>
              <a:t>1. Prohlédněte si prezentaci a vyslechněte si výklad.</a:t>
            </a:r>
            <a:br>
              <a:rPr lang="cs-CZ" sz="2400" dirty="0" smtClean="0"/>
            </a:br>
            <a:r>
              <a:rPr lang="cs-CZ" sz="2400" dirty="0" smtClean="0"/>
              <a:t>2. Odpovězte na otázky.</a:t>
            </a:r>
            <a:br>
              <a:rPr lang="cs-CZ" sz="2400" dirty="0" smtClean="0"/>
            </a:br>
            <a:r>
              <a:rPr lang="cs-CZ" sz="2400" dirty="0" smtClean="0"/>
              <a:t>3. Zkontrolujte si své odpovědi.</a:t>
            </a:r>
            <a:br>
              <a:rPr lang="cs-CZ" sz="2400" dirty="0" smtClean="0"/>
            </a:br>
            <a:r>
              <a:rPr lang="cs-CZ" sz="2400" dirty="0" smtClean="0"/>
              <a:t>4. Prohlédněte si video – klíčení semen hrachu.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443" y="4221088"/>
            <a:ext cx="7117178" cy="194421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sz="3200" b="1" u="sng" dirty="0" smtClean="0"/>
              <a:t>Klíčová slova:</a:t>
            </a:r>
          </a:p>
          <a:p>
            <a:pPr algn="l"/>
            <a:r>
              <a:rPr lang="cs-CZ" sz="2400" dirty="0" smtClean="0"/>
              <a:t>Lilek, paprika, rulík, blín, durman, tabák, mandragora, pavéza, člunek, symbióza, půdní bakterie, hrách, fazol, čočka, podzemnice , sója, jetel, vojtěška, lékořice, vikev, hrachor, vistárie, trnovník akát, luštěniny.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9218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401348"/>
          </a:xfrm>
        </p:spPr>
        <p:txBody>
          <a:bodyPr/>
          <a:lstStyle/>
          <a:p>
            <a:r>
              <a:rPr lang="cs-CZ" b="1" u="sng" dirty="0" smtClean="0"/>
              <a:t>Čeleď: lilkovité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1656906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wind.wav"/>
          </p:stSnd>
        </p:sndAc>
      </p:transition>
    </mc:Choice>
    <mc:Fallback>
      <p:transition spd="slow">
        <p:sndAc>
          <p:stSnd>
            <p:snd r:embed="rId2" name="wind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4769500"/>
          </a:xfrm>
        </p:spPr>
        <p:txBody>
          <a:bodyPr/>
          <a:lstStyle/>
          <a:p>
            <a:r>
              <a:rPr lang="cs-CZ" u="sng" dirty="0" smtClean="0"/>
              <a:t>Charakteristické znaky:</a:t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- </a:t>
            </a:r>
            <a:r>
              <a:rPr lang="cs-CZ" sz="2400" dirty="0" smtClean="0"/>
              <a:t>Byliny.</a:t>
            </a:r>
            <a:br>
              <a:rPr lang="cs-CZ" sz="2400" dirty="0" smtClean="0"/>
            </a:br>
            <a:r>
              <a:rPr lang="cs-CZ" sz="2400" dirty="0" smtClean="0"/>
              <a:t>- Pětičetné květy opylované včelami.</a:t>
            </a:r>
            <a:br>
              <a:rPr lang="cs-CZ" sz="2400" dirty="0" smtClean="0"/>
            </a:br>
            <a:r>
              <a:rPr lang="cs-CZ" sz="2400" dirty="0" smtClean="0"/>
              <a:t>- Plod: tobolka, bobule.</a:t>
            </a:r>
            <a:br>
              <a:rPr lang="cs-CZ" sz="2400" dirty="0" smtClean="0"/>
            </a:br>
            <a:r>
              <a:rPr lang="cs-CZ" sz="2400" dirty="0" smtClean="0"/>
              <a:t>- Některé jedovaté.</a:t>
            </a:r>
            <a:br>
              <a:rPr lang="cs-CZ" sz="2400" dirty="0" smtClean="0"/>
            </a:br>
            <a:r>
              <a:rPr lang="cs-CZ" sz="2400" dirty="0" smtClean="0"/>
              <a:t>- Zeleniny, koření, okrasné rostliny.</a:t>
            </a:r>
            <a:br>
              <a:rPr lang="cs-CZ" sz="2400" dirty="0" smtClean="0"/>
            </a:br>
            <a:r>
              <a:rPr lang="cs-CZ" sz="2400" dirty="0" smtClean="0"/>
              <a:t>- Obsahují alkaloidy.</a:t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05733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zástupci.: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Lilek brambor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Paprika roční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2140378" cy="3434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76080"/>
            <a:ext cx="4248472" cy="3027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82677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2329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Lilek rajče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Lilek černý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348880"/>
            <a:ext cx="3142004" cy="3455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48881"/>
            <a:ext cx="3016744" cy="341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51736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Lilek potměchuť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Rulík zlomocný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420888"/>
            <a:ext cx="2265040" cy="342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36418"/>
            <a:ext cx="2194416" cy="3436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3800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45719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Blín černý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Durman obecný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6920" y="2755473"/>
            <a:ext cx="339599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9240" y="2420888"/>
            <a:ext cx="253828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2299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160988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Tabák viržinský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Mandragora lékařská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420888"/>
            <a:ext cx="245745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564904"/>
            <a:ext cx="3105522" cy="3105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97589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473356"/>
          </a:xfrm>
        </p:spPr>
        <p:txBody>
          <a:bodyPr/>
          <a:lstStyle/>
          <a:p>
            <a:r>
              <a:rPr lang="cs-CZ" b="1" u="sng" dirty="0" smtClean="0"/>
              <a:t>Čeleď: bobovité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3674923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drumroll.wav"/>
          </p:stSnd>
        </p:sndAc>
      </p:transition>
    </mc:Choice>
    <mc:Fallback>
      <p:transition spd="slow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92697"/>
            <a:ext cx="7117178" cy="864095"/>
          </a:xfrm>
        </p:spPr>
        <p:txBody>
          <a:bodyPr/>
          <a:lstStyle/>
          <a:p>
            <a:pPr algn="l"/>
            <a:r>
              <a:rPr lang="cs-CZ" sz="2800" b="1" u="sng" dirty="0" smtClean="0"/>
              <a:t>Charakteristické znaky:</a:t>
            </a:r>
            <a:endParaRPr lang="cs-CZ" sz="2800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2276872"/>
            <a:ext cx="7117178" cy="3312368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Wingdings" pitchFamily="2" charset="2"/>
              <a:buChar char="v"/>
            </a:pPr>
            <a:r>
              <a:rPr lang="cs-CZ" dirty="0" smtClean="0"/>
              <a:t>Byliny, dřeviny.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dirty="0" smtClean="0"/>
              <a:t>Květy oboupohlavné, pětičetné, souměrné. Složeny </a:t>
            </a:r>
            <a:r>
              <a:rPr lang="cs-CZ" dirty="0" smtClean="0"/>
              <a:t>                   z </a:t>
            </a:r>
            <a:r>
              <a:rPr lang="cs-CZ" dirty="0" smtClean="0"/>
              <a:t>pavézy, člunku a křídel. Hmyzosnubné.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dirty="0" smtClean="0"/>
              <a:t>Plod: lusk.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dirty="0" smtClean="0"/>
              <a:t>Symbióza s půdními bakteriemi.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dirty="0" smtClean="0"/>
              <a:t>Hospodářsky významné rostliny – potraviny, pochutiny, léčivky, medonosné rostliny, zelené hnojivo, </a:t>
            </a:r>
            <a:r>
              <a:rPr lang="cs-CZ" dirty="0"/>
              <a:t>píce, </a:t>
            </a:r>
            <a:r>
              <a:rPr lang="cs-CZ" dirty="0" smtClean="0"/>
              <a:t>okrasné rostliny. </a:t>
            </a:r>
          </a:p>
          <a:p>
            <a:pPr marL="285750" indent="-285750" algn="l">
              <a:buFont typeface="Wingdings" pitchFamily="2" charset="2"/>
              <a:buChar char="v"/>
            </a:pPr>
            <a:r>
              <a:rPr lang="cs-CZ" dirty="0" smtClean="0"/>
              <a:t>V kuchyni používané se nazývají luštěniny. Obsahují vlákninu.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8730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Zástupci: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Hrách setý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Fazol obecný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8966" y="2420888"/>
            <a:ext cx="2595237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20887"/>
            <a:ext cx="2601466" cy="3468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35614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Čočka jedlá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Podzemnice olejná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420888"/>
            <a:ext cx="216947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88939"/>
            <a:ext cx="3399965" cy="255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16697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Sója luštinatá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Jetel luční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20888"/>
            <a:ext cx="2601466" cy="3408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26572"/>
            <a:ext cx="3997338" cy="2996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7518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Jetel plazivý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Tolice vojtěška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20887"/>
            <a:ext cx="2817490" cy="3407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30523"/>
            <a:ext cx="2265041" cy="3397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84329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Lékořice lysá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Vikev ptačí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20888"/>
            <a:ext cx="2745482" cy="337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299" y="2420888"/>
            <a:ext cx="3347693" cy="33309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17323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Hrachor luční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smtClean="0"/>
              <a:t>Hrachor jarní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20888"/>
            <a:ext cx="2121024" cy="3404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7432" y="2420888"/>
            <a:ext cx="2339687" cy="3404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84701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125113" cy="889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u="sng" dirty="0" smtClean="0"/>
              <a:t>Trnovník akát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1" u="sng" dirty="0" err="1" smtClean="0"/>
              <a:t>Wistárie</a:t>
            </a:r>
            <a:r>
              <a:rPr lang="cs-CZ" b="1" u="sng" dirty="0" smtClean="0"/>
              <a:t> čínská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92896"/>
            <a:ext cx="2457450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492896"/>
            <a:ext cx="2527548" cy="3366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246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Klíčení semen hrachu – video: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www.youtube.com/watch?v=YkVPVjoRSVw</a:t>
            </a:r>
            <a:endParaRPr lang="cs-CZ" dirty="0" smtClean="0"/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09258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476673"/>
            <a:ext cx="7117178" cy="720080"/>
          </a:xfrm>
        </p:spPr>
        <p:txBody>
          <a:bodyPr/>
          <a:lstStyle/>
          <a:p>
            <a:pPr algn="l"/>
            <a:r>
              <a:rPr lang="cs-CZ" b="1" u="sng" dirty="0" smtClean="0"/>
              <a:t>Otázky: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443" y="1196752"/>
            <a:ext cx="7117178" cy="5040560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Kým nebo čím jsou opylovány lilkovité  a bobovité rostliny?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Když jíte pendrek, ze které rostliny byl vyroben?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Které rostliny se používají jako pícniny?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Které rostliny řadíme mezi luštěniny?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Když si koupím burské oříšky, na které rostlině vyrostly?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Proč jsou bobovité rostliny důležité pro člověka i pro přírodu?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Ve které lilkovité rostlině je obsažen nikotin?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Vyjmenujte 3 druhy zeleniny z čeledi lilkovité.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Vyjmenujte 5 jedovatých rostlin z čeledi lilkovité.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Znáte strom, který kvete bíle, patří mezi medonosné rostliny, je z čeledi bobovité a nepatří mezi naše původní rostliny?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7752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548681"/>
            <a:ext cx="7117178" cy="648072"/>
          </a:xfrm>
        </p:spPr>
        <p:txBody>
          <a:bodyPr/>
          <a:lstStyle/>
          <a:p>
            <a:pPr algn="l"/>
            <a:r>
              <a:rPr lang="cs-CZ" b="1" u="sng" dirty="0" smtClean="0"/>
              <a:t>Odpovědi:</a:t>
            </a:r>
            <a:endParaRPr lang="cs-CZ" b="1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09443" y="1268760"/>
            <a:ext cx="7117178" cy="4896544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Hmyzem.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Z lékořice lysé.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Na píci se využívají jetele, tolice vojtěška, vikve, hrachory.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Hrách, čočku, fazol, sóju.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Na podzemnici olejné.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Pro člověka obsahem vlákniny, pro přírodu schopností fixace vzdušného dusíku symbiotickými bakteriemi.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V tabáku viržinském.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Lilek rajče, paprika roční, lilek brambor.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dirty="0" smtClean="0"/>
              <a:t>Lilek černý, lilek potměchuť, rulík zlomocný, blín černý, durman obecný.</a:t>
            </a:r>
          </a:p>
          <a:p>
            <a:pPr marL="342900" indent="-342900" algn="l">
              <a:buFont typeface="+mj-lt"/>
              <a:buAutoNum type="arabicPeriod"/>
            </a:pPr>
            <a:r>
              <a:rPr lang="cs-CZ" smtClean="0"/>
              <a:t>Trnovník akát.</a:t>
            </a:r>
            <a:endParaRPr lang="cs-CZ" dirty="0" smtClean="0"/>
          </a:p>
          <a:p>
            <a:pPr marL="342900" indent="-342900" algn="l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61056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5633596"/>
          </a:xfrm>
        </p:spPr>
        <p:txBody>
          <a:bodyPr/>
          <a:lstStyle/>
          <a:p>
            <a:r>
              <a:rPr lang="cs-CZ" sz="2800" b="1" u="sng" dirty="0" smtClean="0"/>
              <a:t>Zdroje:</a:t>
            </a:r>
            <a:br>
              <a:rPr lang="cs-CZ" sz="2800" b="1" u="sng" dirty="0" smtClean="0"/>
            </a:br>
            <a:r>
              <a:rPr lang="cs-CZ" sz="1600" b="1" u="sng" dirty="0" smtClean="0">
                <a:hlinkClick r:id="rId2"/>
              </a:rPr>
              <a:t>http://upload.wikimedia.org/wikipedia/commons/thumb/f/f4/Aardappel_bloeiend_Fresco.jpg/220px-Aardappel_bloeiend_Fresco.jpg</a:t>
            </a: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1600" b="1" u="sng" dirty="0">
                <a:hlinkClick r:id="rId3"/>
              </a:rPr>
              <a:t>http://</a:t>
            </a:r>
            <a:r>
              <a:rPr lang="cs-CZ" sz="1600" b="1" u="sng" dirty="0" smtClean="0">
                <a:hlinkClick r:id="rId3"/>
              </a:rPr>
              <a:t>en.wikipedia.org/wiki/File:Compact_orange_pepper_plants.jpg</a:t>
            </a: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1600" b="1" u="sng" dirty="0" smtClean="0">
                <a:hlinkClick r:id="rId4"/>
              </a:rPr>
              <a:t>http://wiki.rvp.cz/@api/deki/files/21335/=rajce.jpg</a:t>
            </a:r>
            <a:r>
              <a:rPr lang="cs-CZ" sz="1600" b="1" u="sng" dirty="0"/>
              <a:t/>
            </a:r>
            <a:br>
              <a:rPr lang="cs-CZ" sz="1600" b="1" u="sng" dirty="0"/>
            </a:br>
            <a:r>
              <a:rPr lang="cs-CZ" sz="1600" b="1" u="sng" dirty="0">
                <a:hlinkClick r:id="rId5"/>
              </a:rPr>
              <a:t>http://</a:t>
            </a:r>
            <a:r>
              <a:rPr lang="cs-CZ" sz="1600" b="1" u="sng" dirty="0" smtClean="0">
                <a:hlinkClick r:id="rId5"/>
              </a:rPr>
              <a:t>upload.wikimedia.org/wikipedia/commons/thumb/9/93/Solanum_nigrum.jpeg/258px-Solanum_nigrum.jpeg</a:t>
            </a:r>
            <a:r>
              <a:rPr lang="cs-CZ" sz="1600" b="1" u="sng" dirty="0"/>
              <a:t/>
            </a:r>
            <a:br>
              <a:rPr lang="cs-CZ" sz="1600" b="1" u="sng" dirty="0"/>
            </a:br>
            <a:r>
              <a:rPr lang="cs-CZ" sz="1600" b="1" u="sng" dirty="0">
                <a:hlinkClick r:id="rId6"/>
              </a:rPr>
              <a:t>http://</a:t>
            </a:r>
            <a:r>
              <a:rPr lang="cs-CZ" sz="1600" b="1" u="sng" dirty="0" smtClean="0">
                <a:hlinkClick r:id="rId6"/>
              </a:rPr>
              <a:t>upload.wikimedia.org/wikipedia/commons/thumb/b/bd/233_Solanum_dulcamara_L.jpg/200px-233_Solanum_dulcamara_L.jpg</a:t>
            </a:r>
            <a:r>
              <a:rPr lang="cs-CZ" sz="1600" b="1" u="sng" dirty="0"/>
              <a:t/>
            </a:r>
            <a:br>
              <a:rPr lang="cs-CZ" sz="1600" b="1" u="sng" dirty="0"/>
            </a:br>
            <a:r>
              <a:rPr lang="cs-CZ" sz="1600" b="1" u="sng" dirty="0">
                <a:hlinkClick r:id="rId7"/>
              </a:rPr>
              <a:t>http://</a:t>
            </a:r>
            <a:r>
              <a:rPr lang="cs-CZ" sz="1600" b="1" u="sng" dirty="0" smtClean="0">
                <a:hlinkClick r:id="rId7"/>
              </a:rPr>
              <a:t>upload.wikimedia.org/wikipedia/commons/thumb/a/a0/Illustration_Atropa_bella-donna0.jpg/258px-Illustration_Atropa_bella-donna0.jpg</a:t>
            </a:r>
            <a:r>
              <a:rPr lang="cs-CZ" sz="1600" b="1" u="sng" dirty="0"/>
              <a:t/>
            </a:r>
            <a:br>
              <a:rPr lang="cs-CZ" sz="1600" b="1" u="sng" dirty="0"/>
            </a:br>
            <a:r>
              <a:rPr lang="cs-CZ" sz="1600" b="1" u="sng" dirty="0">
                <a:hlinkClick r:id="rId8"/>
              </a:rPr>
              <a:t>http://</a:t>
            </a:r>
            <a:r>
              <a:rPr lang="cs-CZ" sz="1600" b="1" u="sng" dirty="0" smtClean="0">
                <a:hlinkClick r:id="rId8"/>
              </a:rPr>
              <a:t>upload.wikimedia.org/wikipedia/commons/thumb/f/fc/Henbane1.JPG/258px-Henbane1.JPG</a:t>
            </a:r>
            <a:r>
              <a:rPr lang="cs-CZ" sz="1600" b="1" u="sng" dirty="0"/>
              <a:t/>
            </a:r>
            <a:br>
              <a:rPr lang="cs-CZ" sz="1600" b="1" u="sng" dirty="0"/>
            </a:br>
            <a:r>
              <a:rPr lang="cs-CZ" sz="1600" b="1" u="sng" dirty="0">
                <a:hlinkClick r:id="rId9"/>
              </a:rPr>
              <a:t>http://</a:t>
            </a:r>
            <a:r>
              <a:rPr lang="cs-CZ" sz="1600" b="1" u="sng" dirty="0" smtClean="0">
                <a:hlinkClick r:id="rId9"/>
              </a:rPr>
              <a:t>upload.wikimedia.org/wikipedia/commons/thumb/3/31/Datura_stramonium_celek.jpg/258px-Datura_stramonium_celek.jpg</a:t>
            </a: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1600" b="1" u="sng" dirty="0" smtClean="0">
                <a:hlinkClick r:id="rId10"/>
              </a:rPr>
              <a:t>http</a:t>
            </a:r>
            <a:r>
              <a:rPr lang="cs-CZ" sz="1600" b="1" u="sng" dirty="0">
                <a:hlinkClick r:id="rId10"/>
              </a:rPr>
              <a:t>://</a:t>
            </a:r>
            <a:r>
              <a:rPr lang="cs-CZ" sz="1600" b="1" u="sng" dirty="0" smtClean="0">
                <a:hlinkClick r:id="rId10"/>
              </a:rPr>
              <a:t>www.youtube.com/watch?v=YkVPVjoRSVw</a:t>
            </a: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1600" b="1" u="sng" dirty="0" smtClean="0"/>
              <a:t/>
            </a:r>
            <a:br>
              <a:rPr lang="cs-CZ" sz="1600" b="1" u="sng" dirty="0" smtClean="0"/>
            </a:br>
            <a:r>
              <a:rPr lang="cs-CZ" sz="2800" b="1" u="sng" dirty="0" smtClean="0"/>
              <a:t/>
            </a:r>
            <a:br>
              <a:rPr lang="cs-CZ" sz="2800" b="1" u="sng" dirty="0" smtClean="0"/>
            </a:b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406983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92888" cy="5400600"/>
          </a:xfrm>
        </p:spPr>
        <p:txBody>
          <a:bodyPr/>
          <a:lstStyle/>
          <a:p>
            <a:r>
              <a:rPr lang="cs-CZ" sz="2800" u="sng" dirty="0" smtClean="0"/>
              <a:t>Další </a:t>
            </a:r>
            <a:r>
              <a:rPr lang="cs-CZ" sz="2800" u="sng" dirty="0"/>
              <a:t>zdroje:</a:t>
            </a:r>
            <a:br>
              <a:rPr lang="cs-CZ" sz="2800" u="sng" dirty="0"/>
            </a:br>
            <a:r>
              <a:rPr lang="cs-CZ" sz="1600" dirty="0">
                <a:hlinkClick r:id="rId2"/>
              </a:rPr>
              <a:t>http://upload.wikimedia.org/wikipedia/commons/thumb/f/fc/Nicotiana_tabacum_-_K%C3%B6hler%E2%80%93s_Medizinal-Pflanzen-098.jpg/258px-Nicotiana_tabacum_-_</a:t>
            </a:r>
            <a:r>
              <a:rPr lang="cs-CZ" sz="1600" dirty="0" smtClean="0">
                <a:hlinkClick r:id="rId2"/>
              </a:rPr>
              <a:t>K%C3%B6hler%E2%80%93s_Medizinal-Pflanzen-098.jpg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upload.wikimedia.org/wikipedia/commons/thumb/0/02/Mandragora_autumnalis_056.jpg/258px-Mandragora_autumnalis_056.jpg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upload.wikimedia.org/wikipedia/commons/thumb/b/bc/Doperwt_rijserwt_peulen_Pisum_sativum.jpg/220px-Doperwt_rijserwt_peulen_Pisum_sativum.jpg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upload.wikimedia.org/wikipedia/commons/thumb/c/ca/Snijboon_peulen_Phaseolus_vulgaris.jpg/258px-Snijboon_peulen_Phaseolus_vulgaris.jpg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upload.wikimedia.org/wikipedia/commons/thumb/d/da/Illustration_Lens_culinaris0.jpg/300px-Illustration_Lens_culinaris0.jpg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upload.wikimedia.org/wikipedia/commons/thumb/4/4a/Peanut_9417.jpg/258px-Peanut_9417.jpg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commons.wikimedia.org/wiki/File:Glycine_max_003.JPG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upload.wikimedia.org/wikipedia/commons/thumb/6/6d/Trifolium_pratense_0522.jpg/258px-Trifolium_pratense_0522.jpg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71234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75724"/>
            <a:ext cx="7848872" cy="5489580"/>
          </a:xfrm>
        </p:spPr>
        <p:txBody>
          <a:bodyPr/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upload.wikimedia.org/wikipedia/commons/thumb/9/92/Trifolium-repens.jpg/258px-Trifolium-repens.jpg</a:t>
            </a:r>
            <a:r>
              <a:rPr lang="cs-CZ" sz="1600"/>
              <a:t/>
            </a:r>
            <a:br>
              <a:rPr lang="cs-CZ" sz="1600"/>
            </a:br>
            <a:r>
              <a:rPr lang="cs-CZ" sz="1600">
                <a:hlinkClick r:id="rId3"/>
              </a:rPr>
              <a:t>http://cs.wikipedia.org/wiki/Soubor:Medicago_sativa_-_</a:t>
            </a:r>
            <a:r>
              <a:rPr lang="cs-CZ" sz="1600" smtClean="0">
                <a:hlinkClick r:id="rId3"/>
              </a:rPr>
              <a:t>harilik_lutsern_Keilas.jpg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://upload.wikimedia.org/wikipedia/commons/thumb/a/a4/Glycyrrhiza_glabra_-_K%C3%B6hler%E2%80%93s_Medizinal-Pflanzen-207.jpg/258px-Glycyrrhiza_glabra_-_</a:t>
            </a:r>
            <a:r>
              <a:rPr lang="cs-CZ" sz="1600" dirty="0" smtClean="0">
                <a:hlinkClick r:id="rId4"/>
              </a:rPr>
              <a:t>K%C3%B6hler%E2%80%93s_Medizinal-Pflanzen-207.jpg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5"/>
              </a:rPr>
              <a:t>http://upload.wikimedia.org/wikipedia/commons/thumb/3/33/Tufted_Vetch_-_Vicia_cracca_-_geograph.org.uk_-_195045.jpg/200px-Tufted_Vetch_-_Vicia_cracca_-_geograph.org.uk_-_</a:t>
            </a:r>
            <a:r>
              <a:rPr lang="cs-CZ" sz="1600" dirty="0" smtClean="0">
                <a:hlinkClick r:id="rId5"/>
              </a:rPr>
              <a:t>195045.jpg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upload.wikimedia.org/wikipedia/commons/thumb/8/87/316_Lathyrus_pratensis.jpg/200px-316_Lathyrus_pratensis.jpg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upload.wikimedia.org/wikipedia/commons/thumb/8/84/Lathyrus_vernus_Sturm19.jpg/200px-Lathyrus_vernus_Sturm19.jpg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upload.wikimedia.org/wikipedia/commons/thumb/7/7a/Chinesischer_Blauregen_Detail_Bl%C3%BCtentraube.JPG/258px-Chinesischer_Blauregen_Detail_Bl%C3%BCtentraube.JPG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upload.wikimedia.org/wikipedia/commons/thumb/6/6f/Flowers_of_Robinia_pseudoacacia.jpg/220px-Flowers_of_Robinia_pseudoacacia.jpg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>
                <a:solidFill>
                  <a:srgbClr val="FF0000"/>
                </a:solidFill>
              </a:rPr>
              <a:t>Jurčák, J.; Froněk, J. </a:t>
            </a:r>
            <a:r>
              <a:rPr lang="cs-CZ" sz="1600" i="1" dirty="0">
                <a:solidFill>
                  <a:srgbClr val="FF0000"/>
                </a:solidFill>
              </a:rPr>
              <a:t>Přírodopis 7</a:t>
            </a:r>
            <a:r>
              <a:rPr lang="cs-CZ" sz="1600" dirty="0">
                <a:solidFill>
                  <a:srgbClr val="FF0000"/>
                </a:solidFill>
              </a:rPr>
              <a:t>, 1st </a:t>
            </a:r>
            <a:r>
              <a:rPr lang="cs-CZ" sz="1600" dirty="0" err="1">
                <a:solidFill>
                  <a:srgbClr val="FF0000"/>
                </a:solidFill>
              </a:rPr>
              <a:t>ed</a:t>
            </a:r>
            <a:r>
              <a:rPr lang="cs-CZ" sz="1600" dirty="0">
                <a:solidFill>
                  <a:srgbClr val="FF0000"/>
                </a:solidFill>
              </a:rPr>
              <a:t>.; </a:t>
            </a:r>
            <a:r>
              <a:rPr lang="cs-CZ" sz="1600" dirty="0" err="1">
                <a:solidFill>
                  <a:srgbClr val="FF0000"/>
                </a:solidFill>
              </a:rPr>
              <a:t>Prodos</a:t>
            </a:r>
            <a:r>
              <a:rPr lang="cs-CZ" sz="1600" dirty="0">
                <a:solidFill>
                  <a:srgbClr val="FF0000"/>
                </a:solidFill>
              </a:rPr>
              <a:t>: Liberec, 1998</a:t>
            </a:r>
            <a:br>
              <a:rPr lang="cs-CZ" sz="1600" dirty="0">
                <a:solidFill>
                  <a:srgbClr val="FF0000"/>
                </a:solidFill>
              </a:rPr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12381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108</TotalTime>
  <Words>397</Words>
  <Application>Microsoft Office PowerPoint</Application>
  <PresentationFormat>Předvádění na obrazovce (4:3)</PresentationFormat>
  <Paragraphs>68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Autumn</vt:lpstr>
      <vt:lpstr>Čeledi: lilkovité                      a bobovité</vt:lpstr>
      <vt:lpstr>Základní škola Choltice, okres Pardubice - "Učíme se pro život"  Šablona: č. III/2 Inovace a zkvalitnění výuky pomocí ICT  Pořadové číslo: 27  Autor: Ošlejšková Hana  Ověření ve výuce: 7. třída  Datum ověření: </vt:lpstr>
      <vt:lpstr>Motivace:  1. Prohlédněte si prezentaci a vyslechněte si výklad. 2. Odpovězte na otázky. 3. Zkontrolujte si své odpovědi. 4. Prohlédněte si video – klíčení semen hrachu.</vt:lpstr>
      <vt:lpstr>Čeleď: lilkovité</vt:lpstr>
      <vt:lpstr>Charakteristické znaky:  - Byliny. - Pětičetné květy opylované včelami. - Plod: tobolka, bobule. - Některé jedovaté. - Zeleniny, koření, okrasné rostliny. - Obsahují alkaloidy. </vt:lpstr>
      <vt:lpstr>zástupci.:</vt:lpstr>
      <vt:lpstr>Snímek 7</vt:lpstr>
      <vt:lpstr>Snímek 8</vt:lpstr>
      <vt:lpstr>Snímek 9</vt:lpstr>
      <vt:lpstr>Snímek 10</vt:lpstr>
      <vt:lpstr>Čeleď: bobovité</vt:lpstr>
      <vt:lpstr>Charakteristické znaky:</vt:lpstr>
      <vt:lpstr>Zástupci:</vt:lpstr>
      <vt:lpstr>Snímek 14</vt:lpstr>
      <vt:lpstr>Snímek 15</vt:lpstr>
      <vt:lpstr>Snímek 16</vt:lpstr>
      <vt:lpstr>Snímek 17</vt:lpstr>
      <vt:lpstr>Snímek 18</vt:lpstr>
      <vt:lpstr>Snímek 19</vt:lpstr>
      <vt:lpstr>Klíčení semen hrachu – video:</vt:lpstr>
      <vt:lpstr>Otázky:</vt:lpstr>
      <vt:lpstr>Odpovědi:</vt:lpstr>
      <vt:lpstr>Zdroje: http://upload.wikimedia.org/wikipedia/commons/thumb/f/f4/Aardappel_bloeiend_Fresco.jpg/220px-Aardappel_bloeiend_Fresco.jpg http://en.wikipedia.org/wiki/File:Compact_orange_pepper_plants.jpg http://wiki.rvp.cz/@api/deki/files/21335/=rajce.jpg http://upload.wikimedia.org/wikipedia/commons/thumb/9/93/Solanum_nigrum.jpeg/258px-Solanum_nigrum.jpeg http://upload.wikimedia.org/wikipedia/commons/thumb/b/bd/233_Solanum_dulcamara_L.jpg/200px-233_Solanum_dulcamara_L.jpg http://upload.wikimedia.org/wikipedia/commons/thumb/a/a0/Illustration_Atropa_bella-donna0.jpg/258px-Illustration_Atropa_bella-donna0.jpg http://upload.wikimedia.org/wikipedia/commons/thumb/f/fc/Henbane1.JPG/258px-Henbane1.JPG http://upload.wikimedia.org/wikipedia/commons/thumb/3/31/Datura_stramonium_celek.jpg/258px-Datura_stramonium_celek.jpg http://www.youtube.com/watch?v=YkVPVjoRSVw    </vt:lpstr>
      <vt:lpstr>Další zdroje: http://upload.wikimedia.org/wikipedia/commons/thumb/f/fc/Nicotiana_tabacum_-_K%C3%B6hler%E2%80%93s_Medizinal-Pflanzen-098.jpg/258px-Nicotiana_tabacum_-_K%C3%B6hler%E2%80%93s_Medizinal-Pflanzen-098.jpg http://upload.wikimedia.org/wikipedia/commons/thumb/0/02/Mandragora_autumnalis_056.jpg/258px-Mandragora_autumnalis_056.jpg http://upload.wikimedia.org/wikipedia/commons/thumb/b/bc/Doperwt_rijserwt_peulen_Pisum_sativum.jpg/220px-Doperwt_rijserwt_peulen_Pisum_sativum.jpg http://upload.wikimedia.org/wikipedia/commons/thumb/c/ca/Snijboon_peulen_Phaseolus_vulgaris.jpg/258px-Snijboon_peulen_Phaseolus_vulgaris.jpg http://upload.wikimedia.org/wikipedia/commons/thumb/d/da/Illustration_Lens_culinaris0.jpg/300px-Illustration_Lens_culinaris0.jpg http://upload.wikimedia.org/wikipedia/commons/thumb/4/4a/Peanut_9417.jpg/258px-Peanut_9417.jpg http://commons.wikimedia.org/wiki/File:Glycine_max_003.JPG http://upload.wikimedia.org/wikipedia/commons/thumb/6/6d/Trifolium_pratense_0522.jpg/258px-Trifolium_pratense_0522.jpg </vt:lpstr>
      <vt:lpstr>http://upload.wikimedia.org/wikipedia/commons/thumb/9/92/Trifolium-repens.jpg/258px-Trifolium-repens.jpg http://cs.wikipedia.org/wiki/Soubor:Medicago_sativa_-_harilik_lutsern_Keilas.jpg http://upload.wikimedia.org/wikipedia/commons/thumb/a/a4/Glycyrrhiza_glabra_-_K%C3%B6hler%E2%80%93s_Medizinal-Pflanzen-207.jpg/258px-Glycyrrhiza_glabra_-_K%C3%B6hler%E2%80%93s_Medizinal-Pflanzen-207.jpg http://upload.wikimedia.org/wikipedia/commons/thumb/3/33/Tufted_Vetch_-_Vicia_cracca_-_geograph.org.uk_-_195045.jpg/200px-Tufted_Vetch_-_Vicia_cracca_-_geograph.org.uk_-_195045.jpg http://upload.wikimedia.org/wikipedia/commons/thumb/8/87/316_Lathyrus_pratensis.jpg/200px-316_Lathyrus_pratensis.jpg http://upload.wikimedia.org/wikipedia/commons/thumb/8/84/Lathyrus_vernus_Sturm19.jpg/200px-Lathyrus_vernus_Sturm19.jpg http://upload.wikimedia.org/wikipedia/commons/thumb/7/7a/Chinesischer_Blauregen_Detail_Bl%C3%BCtentraube.JPG/258px-Chinesischer_Blauregen_Detail_Bl%C3%BCtentraube.JPG http://upload.wikimedia.org/wikipedia/commons/thumb/6/6f/Flowers_of_Robinia_pseudoacacia.jpg/220px-Flowers_of_Robinia_pseudoacacia.jpg Jurčák, J.; Froněk, J. Přírodopis 7, 1st ed.; Prodos: Liberec, 1998  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Čeledi: lilkovité a bobovité</dc:title>
  <dc:creator>Hana Ošlejšková</dc:creator>
  <cp:lastModifiedBy>Dum</cp:lastModifiedBy>
  <cp:revision>16</cp:revision>
  <dcterms:created xsi:type="dcterms:W3CDTF">2012-07-22T19:05:47Z</dcterms:created>
  <dcterms:modified xsi:type="dcterms:W3CDTF">2013-08-26T14:14:21Z</dcterms:modified>
</cp:coreProperties>
</file>