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656" r:id="rId1"/>
  </p:sldMasterIdLst>
  <p:notesMasterIdLst>
    <p:notesMasterId r:id="rId13"/>
  </p:notesMasterIdLst>
  <p:handoutMasterIdLst>
    <p:handoutMasterId r:id="rId14"/>
  </p:handoutMasterIdLst>
  <p:sldIdLst>
    <p:sldId id="257" r:id="rId2"/>
    <p:sldId id="258" r:id="rId3"/>
    <p:sldId id="259" r:id="rId4"/>
    <p:sldId id="294" r:id="rId5"/>
    <p:sldId id="295" r:id="rId6"/>
    <p:sldId id="297" r:id="rId7"/>
    <p:sldId id="298" r:id="rId8"/>
    <p:sldId id="296" r:id="rId9"/>
    <p:sldId id="299" r:id="rId10"/>
    <p:sldId id="300" r:id="rId11"/>
    <p:sldId id="28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FE666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485" autoAdjust="0"/>
    <p:restoredTop sz="93290" autoAdjust="0"/>
  </p:normalViewPr>
  <p:slideViewPr>
    <p:cSldViewPr>
      <p:cViewPr varScale="1">
        <p:scale>
          <a:sx n="50" d="100"/>
          <a:sy n="50" d="100"/>
        </p:scale>
        <p:origin x="-1301" y="-8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2868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8275BD-6694-4376-9EAB-D2B26DD34D48}" type="datetimeFigureOut">
              <a:rPr lang="cs-CZ" smtClean="0"/>
              <a:pPr/>
              <a:t>30.8.2013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BFE-7CBD-4EBC-B252-FF96C7BE30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26808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86F806-18B5-4C33-BC6C-C31AFA4C8AC0}" type="datetimeFigureOut">
              <a:rPr lang="cs-CZ" smtClean="0"/>
              <a:pPr/>
              <a:t>30.8.2013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65BC5F-A73A-4422-8FC9-713438C58E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92117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30.8.2013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30.8.2013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30.8.2013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30.8.2013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30.8.2013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30.8.2013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30.8.2013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30.8.2013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30.8.2013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30.8.2013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30.8.2013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7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7F77ED01-D692-4953-8E28-23B57CDF0743}" type="datetimeFigureOut">
              <a:rPr lang="cs-CZ" smtClean="0"/>
              <a:pPr/>
              <a:t>30.8.2013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657" r:id="rId1"/>
    <p:sldLayoutId id="2147484658" r:id="rId2"/>
    <p:sldLayoutId id="2147484659" r:id="rId3"/>
    <p:sldLayoutId id="2147484660" r:id="rId4"/>
    <p:sldLayoutId id="2147484661" r:id="rId5"/>
    <p:sldLayoutId id="2147484662" r:id="rId6"/>
    <p:sldLayoutId id="2147484663" r:id="rId7"/>
    <p:sldLayoutId id="2147484664" r:id="rId8"/>
    <p:sldLayoutId id="2147484665" r:id="rId9"/>
    <p:sldLayoutId id="2147484666" r:id="rId10"/>
    <p:sldLayoutId id="214748466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3872060"/>
              </p:ext>
            </p:extLst>
          </p:nvPr>
        </p:nvGraphicFramePr>
        <p:xfrm>
          <a:off x="1547664" y="1916833"/>
          <a:ext cx="6264696" cy="2350405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8213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62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2000" b="1" smtClean="0">
                        <a:solidFill>
                          <a:srgbClr val="0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smtClean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755576" y="4509120"/>
            <a:ext cx="784887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+mj-lt"/>
              </a:rPr>
              <a:t>    Název DUM:  </a:t>
            </a:r>
            <a:r>
              <a:rPr lang="cs-CZ" dirty="0" smtClean="0">
                <a:latin typeface="+mj-lt"/>
              </a:rPr>
              <a:t>VY_32_INOVACE</a:t>
            </a:r>
            <a:r>
              <a:rPr lang="cs-CZ" smtClean="0">
                <a:latin typeface="+mj-lt"/>
              </a:rPr>
              <a:t>_ VI _2_17_ Zájmena bezrodá</a:t>
            </a:r>
          </a:p>
          <a:p>
            <a:endParaRPr lang="cs-CZ" b="1" dirty="0">
              <a:latin typeface="+mj-lt"/>
            </a:endParaRPr>
          </a:p>
          <a:p>
            <a:r>
              <a:rPr lang="cs-CZ" b="1" dirty="0" smtClean="0">
                <a:latin typeface="+mj-lt"/>
              </a:rPr>
              <a:t>    Šablona číslo</a:t>
            </a:r>
            <a:r>
              <a:rPr lang="cs-CZ" b="1" smtClean="0">
                <a:latin typeface="+mj-lt"/>
              </a:rPr>
              <a:t>:  VI         </a:t>
            </a:r>
            <a:r>
              <a:rPr lang="cs-CZ" b="1" dirty="0" smtClean="0">
                <a:latin typeface="+mj-lt"/>
              </a:rPr>
              <a:t>Sada číslo:  </a:t>
            </a:r>
            <a:r>
              <a:rPr lang="cs-CZ" dirty="0">
                <a:latin typeface="+mj-lt"/>
              </a:rPr>
              <a:t>2</a:t>
            </a:r>
            <a:r>
              <a:rPr lang="cs-CZ" dirty="0" smtClean="0">
                <a:latin typeface="+mj-lt"/>
              </a:rPr>
              <a:t> </a:t>
            </a:r>
            <a:r>
              <a:rPr lang="cs-CZ" b="1" dirty="0" smtClean="0">
                <a:latin typeface="+mj-lt"/>
              </a:rPr>
              <a:t>       Pořadové </a:t>
            </a:r>
            <a:r>
              <a:rPr lang="cs-CZ" b="1" smtClean="0">
                <a:latin typeface="+mj-lt"/>
              </a:rPr>
              <a:t>číslo DUM: 17</a:t>
            </a:r>
            <a:endParaRPr lang="cs-CZ" dirty="0" smtClean="0">
              <a:latin typeface="+mj-lt"/>
            </a:endParaRPr>
          </a:p>
          <a:p>
            <a:endParaRPr lang="cs-CZ" b="1" dirty="0" smtClean="0">
              <a:latin typeface="+mj-lt"/>
            </a:endParaRPr>
          </a:p>
          <a:p>
            <a:r>
              <a:rPr lang="cs-CZ" b="1" dirty="0" smtClean="0">
                <a:latin typeface="+mj-lt"/>
              </a:rPr>
              <a:t>    Autor: </a:t>
            </a:r>
            <a:r>
              <a:rPr lang="cs-CZ" dirty="0" smtClean="0">
                <a:latin typeface="+mj-lt"/>
              </a:rPr>
              <a:t>Mgr. Radmila Sálová  </a:t>
            </a:r>
            <a:endParaRPr lang="cs-CZ" dirty="0">
              <a:latin typeface="+mj-lt"/>
            </a:endParaRPr>
          </a:p>
        </p:txBody>
      </p:sp>
      <p:pic>
        <p:nvPicPr>
          <p:cNvPr id="9" name="Obrázek 8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476672"/>
            <a:ext cx="5000660" cy="150019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05788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3000">
              <a:schemeClr val="accent1">
                <a:tint val="66000"/>
                <a:satMod val="160000"/>
              </a:schemeClr>
            </a:gs>
            <a:gs pos="11247">
              <a:srgbClr val="F8AAA1"/>
            </a:gs>
            <a:gs pos="23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836712"/>
            <a:ext cx="8147248" cy="5183088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Book Antiqua" pitchFamily="18" charset="0"/>
                <a:cs typeface="Arial" pitchFamily="34" charset="0"/>
              </a:rPr>
              <a:t>Anotace</a:t>
            </a:r>
            <a:r>
              <a:rPr lang="cs-CZ" smtClean="0">
                <a:latin typeface="Book Antiqua" pitchFamily="18" charset="0"/>
                <a:cs typeface="Arial" pitchFamily="34" charset="0"/>
              </a:rPr>
              <a:t>: Seznámení se zájmeny bezrodými a jejich skloňováním.</a:t>
            </a:r>
          </a:p>
          <a:p>
            <a:r>
              <a:rPr lang="cs-CZ" dirty="0" smtClean="0">
                <a:latin typeface="Book Antiqua" pitchFamily="18" charset="0"/>
                <a:cs typeface="Arial" pitchFamily="34" charset="0"/>
              </a:rPr>
              <a:t>Očekávaný výstup: Žáci dokáží utvořit a použít správné tvary zájmen bezrodých.</a:t>
            </a:r>
          </a:p>
          <a:p>
            <a:r>
              <a:rPr lang="cs-CZ" dirty="0" smtClean="0">
                <a:latin typeface="Book Antiqua" pitchFamily="18" charset="0"/>
                <a:cs typeface="Arial" pitchFamily="34" charset="0"/>
              </a:rPr>
              <a:t>Druh učebního materiálu: prezentace</a:t>
            </a:r>
          </a:p>
          <a:p>
            <a:r>
              <a:rPr lang="cs-CZ" dirty="0" smtClean="0">
                <a:latin typeface="Book Antiqua" pitchFamily="18" charset="0"/>
                <a:cs typeface="Arial" pitchFamily="34" charset="0"/>
              </a:rPr>
              <a:t>Typická věková skupina: 13 – 15 let</a:t>
            </a:r>
          </a:p>
          <a:p>
            <a:r>
              <a:rPr lang="cs-CZ" dirty="0" smtClean="0">
                <a:latin typeface="Book Antiqua" pitchFamily="18" charset="0"/>
                <a:cs typeface="Arial" pitchFamily="34" charset="0"/>
              </a:rPr>
              <a:t>Klíčová slova:  já, ty, my, vy, se</a:t>
            </a:r>
          </a:p>
          <a:p>
            <a:r>
              <a:rPr lang="cs-CZ" dirty="0" smtClean="0">
                <a:latin typeface="Book Antiqua" pitchFamily="18" charset="0"/>
                <a:cs typeface="Arial" pitchFamily="34" charset="0"/>
              </a:rPr>
              <a:t>Pomůcky a materiál: PC, sešit </a:t>
            </a:r>
          </a:p>
        </p:txBody>
      </p:sp>
    </p:spTree>
    <p:extLst>
      <p:ext uri="{BB962C8B-B14F-4D97-AF65-F5344CB8AC3E}">
        <p14:creationId xmlns:p14="http://schemas.microsoft.com/office/powerpoint/2010/main" val="1729145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71600" y="980728"/>
            <a:ext cx="7200800" cy="5145752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Book Antiqua" pitchFamily="18" charset="0"/>
              </a:rPr>
              <a:t>Metodické zhodnocení a popis práce s digitálním učebním materiálem:</a:t>
            </a:r>
          </a:p>
          <a:p>
            <a:pPr marL="45720" indent="0">
              <a:buNone/>
            </a:pPr>
            <a:endParaRPr lang="cs-CZ" dirty="0" smtClean="0">
              <a:latin typeface="Book Antiqua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mtClean="0">
                <a:latin typeface="Book Antiqua" pitchFamily="18" charset="0"/>
              </a:rPr>
              <a:t>Žáci si zopakují učivo o zájmenech.</a:t>
            </a:r>
          </a:p>
          <a:p>
            <a:pPr>
              <a:buFont typeface="Wingdings" pitchFamily="2" charset="2"/>
              <a:buChar char="Ø"/>
            </a:pPr>
            <a:r>
              <a:rPr lang="cs-CZ" smtClean="0">
                <a:latin typeface="Book Antiqua" pitchFamily="18" charset="0"/>
              </a:rPr>
              <a:t>Chápou rozdíl mezi zájmeny rodovými a bezrodými.</a:t>
            </a:r>
          </a:p>
          <a:p>
            <a:pPr>
              <a:buFont typeface="Wingdings" pitchFamily="2" charset="2"/>
              <a:buChar char="Ø"/>
            </a:pPr>
            <a:r>
              <a:rPr lang="cs-CZ">
                <a:latin typeface="Book Antiqua" pitchFamily="18" charset="0"/>
              </a:rPr>
              <a:t> </a:t>
            </a:r>
            <a:r>
              <a:rPr lang="cs-CZ" smtClean="0">
                <a:latin typeface="Book Antiqua" pitchFamily="18" charset="0"/>
              </a:rPr>
              <a:t>Naučí se správně používat jednotlivé tvary těchto zájmen.</a:t>
            </a:r>
          </a:p>
          <a:p>
            <a:pPr>
              <a:buFont typeface="Wingdings" pitchFamily="2" charset="2"/>
              <a:buChar char="Ø"/>
            </a:pPr>
            <a:r>
              <a:rPr lang="cs-CZ" smtClean="0">
                <a:latin typeface="Book Antiqua" pitchFamily="18" charset="0"/>
              </a:rPr>
              <a:t>Důraz je kladen na správné tvary zájmene já.   </a:t>
            </a:r>
          </a:p>
        </p:txBody>
      </p:sp>
    </p:spTree>
    <p:extLst>
      <p:ext uri="{BB962C8B-B14F-4D97-AF65-F5344CB8AC3E}">
        <p14:creationId xmlns:p14="http://schemas.microsoft.com/office/powerpoint/2010/main" val="3513525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74638"/>
            <a:ext cx="8147248" cy="1143000"/>
          </a:xfrm>
        </p:spPr>
        <p:txBody>
          <a:bodyPr/>
          <a:lstStyle/>
          <a:p>
            <a:pPr algn="ctr"/>
            <a:r>
              <a:rPr lang="cs-CZ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Zájmena  bezrodá</a:t>
            </a:r>
            <a:endParaRPr lang="cs-CZ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83568" y="1447800"/>
            <a:ext cx="7776864" cy="4572000"/>
          </a:xfrm>
        </p:spPr>
        <p:txBody>
          <a:bodyPr>
            <a:normAutofit/>
          </a:bodyPr>
          <a:lstStyle/>
          <a:p>
            <a:r>
              <a:rPr lang="cs-CZ" sz="2800" smtClean="0">
                <a:latin typeface="Arial" pitchFamily="34" charset="0"/>
                <a:cs typeface="Arial" pitchFamily="34" charset="0"/>
              </a:rPr>
              <a:t>mají pro rod mužský, ženský i střední tytéž tvary.</a:t>
            </a:r>
          </a:p>
          <a:p>
            <a:r>
              <a:rPr lang="cs-CZ" sz="2800" smtClean="0">
                <a:latin typeface="Arial" pitchFamily="34" charset="0"/>
                <a:cs typeface="Arial" pitchFamily="34" charset="0"/>
              </a:rPr>
              <a:t>patří sem :</a:t>
            </a:r>
          </a:p>
          <a:p>
            <a:pPr marL="0" indent="0">
              <a:buNone/>
            </a:pPr>
            <a:r>
              <a:rPr lang="cs-CZ" sz="2800">
                <a:latin typeface="Arial" pitchFamily="34" charset="0"/>
                <a:cs typeface="Arial" pitchFamily="34" charset="0"/>
              </a:rPr>
              <a:t> </a:t>
            </a:r>
            <a:r>
              <a:rPr lang="cs-CZ" sz="2800" smtClean="0">
                <a:latin typeface="Arial" pitchFamily="34" charset="0"/>
                <a:cs typeface="Arial" pitchFamily="34" charset="0"/>
              </a:rPr>
              <a:t>  osobní zájmena  </a:t>
            </a:r>
            <a:r>
              <a:rPr lang="cs-CZ" sz="2800" b="1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já, ty, my, vy</a:t>
            </a:r>
          </a:p>
          <a:p>
            <a:pPr marL="0" indent="0">
              <a:buNone/>
            </a:pPr>
            <a:r>
              <a:rPr lang="cs-CZ" sz="2800" b="1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800" smtClean="0">
                <a:latin typeface="Arial" pitchFamily="34" charset="0"/>
                <a:cs typeface="Arial" pitchFamily="34" charset="0"/>
              </a:rPr>
              <a:t>zvratné zájmeno </a:t>
            </a:r>
            <a:r>
              <a:rPr lang="cs-CZ" sz="2800" b="1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se</a:t>
            </a:r>
          </a:p>
          <a:p>
            <a:pPr marL="0" indent="0">
              <a:buNone/>
            </a:pPr>
            <a:r>
              <a:rPr lang="cs-CZ" sz="2800" b="1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800" smtClean="0">
                <a:latin typeface="Arial" pitchFamily="34" charset="0"/>
                <a:cs typeface="Arial" pitchFamily="34" charset="0"/>
              </a:rPr>
              <a:t>tázací / vztažná zájmena </a:t>
            </a:r>
            <a:r>
              <a:rPr lang="cs-CZ" sz="2800" b="1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kdo, co</a:t>
            </a:r>
            <a:endParaRPr lang="cs-CZ" sz="2800" b="1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0826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74638"/>
            <a:ext cx="8147248" cy="1143000"/>
          </a:xfrm>
        </p:spPr>
        <p:txBody>
          <a:bodyPr/>
          <a:lstStyle/>
          <a:p>
            <a:pPr algn="ctr"/>
            <a:r>
              <a:rPr lang="cs-CZ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Skloňování  zájmen  bezrodých</a:t>
            </a:r>
            <a:endParaRPr lang="cs-CZ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08242307"/>
              </p:ext>
            </p:extLst>
          </p:nvPr>
        </p:nvGraphicFramePr>
        <p:xfrm>
          <a:off x="971600" y="1700808"/>
          <a:ext cx="7200800" cy="39457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00200"/>
                <a:gridCol w="1800200"/>
                <a:gridCol w="1800200"/>
                <a:gridCol w="1800200"/>
              </a:tblGrid>
              <a:tr h="657623">
                <a:tc>
                  <a:txBody>
                    <a:bodyPr/>
                    <a:lstStyle/>
                    <a:p>
                      <a:r>
                        <a:rPr lang="cs-CZ" sz="2800" b="0" smtClean="0"/>
                        <a:t>1. pád</a:t>
                      </a:r>
                      <a:endParaRPr lang="cs-CZ" sz="2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>
                          <a:latin typeface="Arial" pitchFamily="34" charset="0"/>
                          <a:cs typeface="Arial" pitchFamily="34" charset="0"/>
                        </a:rPr>
                        <a:t>já</a:t>
                      </a:r>
                      <a:endParaRPr lang="cs-CZ" sz="2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>
                          <a:latin typeface="Arial" pitchFamily="34" charset="0"/>
                          <a:cs typeface="Arial" pitchFamily="34" charset="0"/>
                        </a:rPr>
                        <a:t>ty</a:t>
                      </a:r>
                      <a:endParaRPr lang="cs-CZ" sz="2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>
                          <a:latin typeface="Arial" pitchFamily="34" charset="0"/>
                          <a:cs typeface="Arial" pitchFamily="34" charset="0"/>
                        </a:rPr>
                        <a:t>__</a:t>
                      </a:r>
                      <a:endParaRPr lang="cs-CZ" sz="2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657623">
                <a:tc>
                  <a:txBody>
                    <a:bodyPr/>
                    <a:lstStyle/>
                    <a:p>
                      <a:r>
                        <a:rPr lang="cs-CZ" sz="2800" smtClean="0">
                          <a:solidFill>
                            <a:schemeClr val="bg1"/>
                          </a:solidFill>
                        </a:rPr>
                        <a:t>2. pád</a:t>
                      </a:r>
                      <a:endParaRPr lang="cs-CZ" sz="280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>
                          <a:latin typeface="Arial" pitchFamily="34" charset="0"/>
                          <a:cs typeface="Arial" pitchFamily="34" charset="0"/>
                        </a:rPr>
                        <a:t>mě,</a:t>
                      </a:r>
                      <a:r>
                        <a:rPr lang="cs-CZ" sz="2800" baseline="0" smtClean="0">
                          <a:latin typeface="Arial" pitchFamily="34" charset="0"/>
                          <a:cs typeface="Arial" pitchFamily="34" charset="0"/>
                        </a:rPr>
                        <a:t> mne</a:t>
                      </a:r>
                      <a:endParaRPr lang="cs-CZ" sz="2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>
                          <a:latin typeface="Arial" pitchFamily="34" charset="0"/>
                          <a:cs typeface="Arial" pitchFamily="34" charset="0"/>
                        </a:rPr>
                        <a:t>tě, tebe</a:t>
                      </a:r>
                      <a:endParaRPr lang="cs-CZ" sz="2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>
                          <a:latin typeface="Arial" pitchFamily="34" charset="0"/>
                          <a:cs typeface="Arial" pitchFamily="34" charset="0"/>
                        </a:rPr>
                        <a:t>sebe</a:t>
                      </a:r>
                      <a:endParaRPr lang="cs-CZ" sz="2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657623">
                <a:tc>
                  <a:txBody>
                    <a:bodyPr/>
                    <a:lstStyle/>
                    <a:p>
                      <a:r>
                        <a:rPr lang="cs-CZ" sz="2800" smtClean="0">
                          <a:solidFill>
                            <a:schemeClr val="bg1"/>
                          </a:solidFill>
                        </a:rPr>
                        <a:t>3. pád</a:t>
                      </a:r>
                      <a:endParaRPr lang="cs-CZ" sz="280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>
                          <a:latin typeface="Arial" pitchFamily="34" charset="0"/>
                          <a:cs typeface="Arial" pitchFamily="34" charset="0"/>
                        </a:rPr>
                        <a:t>mi, mně</a:t>
                      </a:r>
                      <a:endParaRPr lang="cs-CZ" sz="2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>
                          <a:latin typeface="Arial" pitchFamily="34" charset="0"/>
                          <a:cs typeface="Arial" pitchFamily="34" charset="0"/>
                        </a:rPr>
                        <a:t>ti tobě</a:t>
                      </a:r>
                      <a:endParaRPr lang="cs-CZ" sz="2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>
                          <a:latin typeface="Arial" pitchFamily="34" charset="0"/>
                          <a:cs typeface="Arial" pitchFamily="34" charset="0"/>
                        </a:rPr>
                        <a:t>si, sobě</a:t>
                      </a:r>
                      <a:endParaRPr lang="cs-CZ" sz="2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657623">
                <a:tc>
                  <a:txBody>
                    <a:bodyPr/>
                    <a:lstStyle/>
                    <a:p>
                      <a:r>
                        <a:rPr lang="cs-CZ" sz="2800" smtClean="0">
                          <a:solidFill>
                            <a:schemeClr val="bg1"/>
                          </a:solidFill>
                        </a:rPr>
                        <a:t>4. pád</a:t>
                      </a:r>
                      <a:endParaRPr lang="cs-CZ" sz="280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>
                          <a:latin typeface="Arial" pitchFamily="34" charset="0"/>
                          <a:cs typeface="Arial" pitchFamily="34" charset="0"/>
                        </a:rPr>
                        <a:t>mě, mne</a:t>
                      </a:r>
                      <a:endParaRPr lang="cs-CZ" sz="2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>
                          <a:latin typeface="Arial" pitchFamily="34" charset="0"/>
                          <a:cs typeface="Arial" pitchFamily="34" charset="0"/>
                        </a:rPr>
                        <a:t>tě, tebe</a:t>
                      </a:r>
                      <a:endParaRPr lang="cs-CZ" sz="2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>
                          <a:latin typeface="Arial" pitchFamily="34" charset="0"/>
                          <a:cs typeface="Arial" pitchFamily="34" charset="0"/>
                        </a:rPr>
                        <a:t>se, sebe</a:t>
                      </a:r>
                      <a:endParaRPr lang="cs-CZ" sz="2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657623">
                <a:tc>
                  <a:txBody>
                    <a:bodyPr/>
                    <a:lstStyle/>
                    <a:p>
                      <a:r>
                        <a:rPr lang="cs-CZ" sz="2800" smtClean="0">
                          <a:solidFill>
                            <a:schemeClr val="bg1"/>
                          </a:solidFill>
                        </a:rPr>
                        <a:t>6. pád</a:t>
                      </a:r>
                      <a:endParaRPr lang="cs-CZ" sz="280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>
                          <a:latin typeface="Arial" pitchFamily="34" charset="0"/>
                          <a:cs typeface="Arial" pitchFamily="34" charset="0"/>
                        </a:rPr>
                        <a:t>( o) mně</a:t>
                      </a:r>
                      <a:endParaRPr lang="cs-CZ" sz="2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>
                          <a:latin typeface="Arial" pitchFamily="34" charset="0"/>
                          <a:cs typeface="Arial" pitchFamily="34" charset="0"/>
                        </a:rPr>
                        <a:t>(o) tobě</a:t>
                      </a:r>
                      <a:endParaRPr lang="cs-CZ" sz="2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>
                          <a:latin typeface="Arial" pitchFamily="34" charset="0"/>
                          <a:cs typeface="Arial" pitchFamily="34" charset="0"/>
                        </a:rPr>
                        <a:t>(o) sobě </a:t>
                      </a:r>
                      <a:endParaRPr lang="cs-CZ" sz="2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657623">
                <a:tc>
                  <a:txBody>
                    <a:bodyPr/>
                    <a:lstStyle/>
                    <a:p>
                      <a:r>
                        <a:rPr lang="cs-CZ" sz="2800" smtClean="0">
                          <a:solidFill>
                            <a:schemeClr val="bg1"/>
                          </a:solidFill>
                        </a:rPr>
                        <a:t>7.pád</a:t>
                      </a:r>
                      <a:endParaRPr lang="cs-CZ" sz="280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>
                          <a:latin typeface="Arial" pitchFamily="34" charset="0"/>
                          <a:cs typeface="Arial" pitchFamily="34" charset="0"/>
                        </a:rPr>
                        <a:t> mnou</a:t>
                      </a:r>
                      <a:endParaRPr lang="cs-CZ" sz="2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>
                          <a:latin typeface="Arial" pitchFamily="34" charset="0"/>
                          <a:cs typeface="Arial" pitchFamily="34" charset="0"/>
                        </a:rPr>
                        <a:t> tebou</a:t>
                      </a:r>
                      <a:endParaRPr lang="cs-CZ" sz="2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>
                          <a:latin typeface="Arial" pitchFamily="34" charset="0"/>
                          <a:cs typeface="Arial" pitchFamily="34" charset="0"/>
                        </a:rPr>
                        <a:t>sebou</a:t>
                      </a:r>
                      <a:endParaRPr lang="cs-CZ" sz="2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38115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74638"/>
            <a:ext cx="8075240" cy="1143000"/>
          </a:xfrm>
        </p:spPr>
        <p:txBody>
          <a:bodyPr/>
          <a:lstStyle/>
          <a:p>
            <a:pPr algn="ctr"/>
            <a:r>
              <a:rPr lang="cs-CZ" smtClean="0"/>
              <a:t>Zájmena bezrodá – č. jedn.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1560" y="1916832"/>
            <a:ext cx="8075240" cy="4102968"/>
          </a:xfrm>
        </p:spPr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smtClean="0">
                <a:latin typeface="Arial" pitchFamily="34" charset="0"/>
                <a:cs typeface="Arial" pitchFamily="34" charset="0"/>
              </a:rPr>
              <a:t>Zvratné zájmeno </a:t>
            </a:r>
            <a:r>
              <a:rPr lang="cs-CZ" sz="24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se</a:t>
            </a:r>
            <a:r>
              <a:rPr lang="cs-CZ" sz="2400" smtClean="0">
                <a:latin typeface="Arial" pitchFamily="34" charset="0"/>
                <a:cs typeface="Arial" pitchFamily="34" charset="0"/>
              </a:rPr>
              <a:t> nemá tvar pro 1. pád.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>
                <a:latin typeface="Arial" pitchFamily="34" charset="0"/>
                <a:cs typeface="Arial" pitchFamily="34" charset="0"/>
              </a:rPr>
              <a:t> </a:t>
            </a:r>
            <a:r>
              <a:rPr lang="cs-CZ" sz="2400" smtClean="0">
                <a:latin typeface="Arial" pitchFamily="34" charset="0"/>
                <a:cs typeface="Arial" pitchFamily="34" charset="0"/>
              </a:rPr>
              <a:t>U zájmena </a:t>
            </a:r>
            <a:r>
              <a:rPr lang="cs-CZ" sz="24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já</a:t>
            </a:r>
            <a:r>
              <a:rPr lang="cs-CZ" sz="2400" smtClean="0">
                <a:latin typeface="Arial" pitchFamily="34" charset="0"/>
                <a:cs typeface="Arial" pitchFamily="34" charset="0"/>
              </a:rPr>
              <a:t> je ve 2. a 4. p. tvar </a:t>
            </a:r>
            <a:r>
              <a:rPr lang="cs-CZ" sz="24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mě </a:t>
            </a:r>
            <a:r>
              <a:rPr lang="cs-CZ" sz="2400" smtClean="0">
                <a:latin typeface="Arial" pitchFamily="34" charset="0"/>
                <a:cs typeface="Arial" pitchFamily="34" charset="0"/>
              </a:rPr>
              <a:t>vždy správný,</a:t>
            </a:r>
          </a:p>
          <a:p>
            <a:pPr marL="0" indent="0">
              <a:buNone/>
            </a:pPr>
            <a:r>
              <a:rPr lang="cs-CZ" sz="2400">
                <a:latin typeface="Arial" pitchFamily="34" charset="0"/>
                <a:cs typeface="Arial" pitchFamily="34" charset="0"/>
              </a:rPr>
              <a:t> </a:t>
            </a:r>
            <a:r>
              <a:rPr lang="cs-CZ" sz="2400" smtClean="0">
                <a:latin typeface="Arial" pitchFamily="34" charset="0"/>
                <a:cs typeface="Arial" pitchFamily="34" charset="0"/>
              </a:rPr>
              <a:t>       </a:t>
            </a:r>
            <a:r>
              <a:rPr lang="cs-CZ" sz="24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mne </a:t>
            </a:r>
            <a:r>
              <a:rPr lang="cs-CZ" sz="2400" smtClean="0">
                <a:latin typeface="Arial" pitchFamily="34" charset="0"/>
                <a:cs typeface="Arial" pitchFamily="34" charset="0"/>
              </a:rPr>
              <a:t>se užívá řidčeji.</a:t>
            </a:r>
          </a:p>
          <a:p>
            <a:pPr marL="0" indent="0">
              <a:buNone/>
            </a:pPr>
            <a:r>
              <a:rPr lang="cs-CZ" sz="2400">
                <a:latin typeface="Arial" pitchFamily="34" charset="0"/>
                <a:cs typeface="Arial" pitchFamily="34" charset="0"/>
              </a:rPr>
              <a:t> </a:t>
            </a:r>
            <a:r>
              <a:rPr lang="cs-CZ" sz="2400" smtClean="0">
                <a:latin typeface="Arial" pitchFamily="34" charset="0"/>
                <a:cs typeface="Arial" pitchFamily="34" charset="0"/>
              </a:rPr>
              <a:t>       př. </a:t>
            </a:r>
            <a:r>
              <a:rPr lang="cs-CZ" sz="2400" i="1" smtClean="0">
                <a:latin typeface="Arial" pitchFamily="34" charset="0"/>
                <a:cs typeface="Arial" pitchFamily="34" charset="0"/>
              </a:rPr>
              <a:t>Petr se mě (mne) neptal. Dívali se na mě (mne).</a:t>
            </a:r>
          </a:p>
          <a:p>
            <a:pPr marL="0" indent="0">
              <a:buNone/>
            </a:pPr>
            <a:r>
              <a:rPr lang="cs-CZ" sz="2400" i="1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smtClean="0">
                <a:latin typeface="Arial" pitchFamily="34" charset="0"/>
                <a:cs typeface="Arial" pitchFamily="34" charset="0"/>
              </a:rPr>
              <a:t>       Mě (mne) se nezeptali.</a:t>
            </a:r>
          </a:p>
          <a:p>
            <a:pPr marL="0" indent="0">
              <a:buNone/>
            </a:pPr>
            <a:r>
              <a:rPr lang="cs-CZ" sz="2400" i="1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smtClean="0">
                <a:latin typeface="Arial" pitchFamily="34" charset="0"/>
                <a:cs typeface="Arial" pitchFamily="34" charset="0"/>
              </a:rPr>
              <a:t>      </a:t>
            </a:r>
            <a:r>
              <a:rPr lang="cs-CZ" sz="2400">
                <a:latin typeface="Arial" pitchFamily="34" charset="0"/>
                <a:cs typeface="Arial" pitchFamily="34" charset="0"/>
              </a:rPr>
              <a:t> </a:t>
            </a:r>
            <a:r>
              <a:rPr lang="cs-CZ" sz="2400" smtClean="0">
                <a:latin typeface="Arial" pitchFamily="34" charset="0"/>
                <a:cs typeface="Arial" pitchFamily="34" charset="0"/>
              </a:rPr>
              <a:t>Ve 3. p. je </a:t>
            </a:r>
            <a:r>
              <a:rPr lang="cs-CZ" sz="24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mně </a:t>
            </a:r>
            <a:r>
              <a:rPr lang="cs-CZ" sz="2400" smtClean="0">
                <a:latin typeface="Arial" pitchFamily="34" charset="0"/>
                <a:cs typeface="Arial" pitchFamily="34" charset="0"/>
              </a:rPr>
              <a:t>vždy správně; </a:t>
            </a:r>
            <a:r>
              <a:rPr lang="cs-CZ" sz="24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mi</a:t>
            </a:r>
            <a:r>
              <a:rPr lang="cs-CZ" sz="2400" smtClean="0">
                <a:latin typeface="Arial" pitchFamily="34" charset="0"/>
                <a:cs typeface="Arial" pitchFamily="34" charset="0"/>
              </a:rPr>
              <a:t> – v případech bez </a:t>
            </a:r>
          </a:p>
          <a:p>
            <a:pPr marL="0" indent="0">
              <a:buNone/>
            </a:pPr>
            <a:r>
              <a:rPr lang="cs-CZ" sz="2400">
                <a:latin typeface="Arial" pitchFamily="34" charset="0"/>
                <a:cs typeface="Arial" pitchFamily="34" charset="0"/>
              </a:rPr>
              <a:t> </a:t>
            </a:r>
            <a:r>
              <a:rPr lang="cs-CZ" sz="2400" smtClean="0">
                <a:latin typeface="Arial" pitchFamily="34" charset="0"/>
                <a:cs typeface="Arial" pitchFamily="34" charset="0"/>
              </a:rPr>
              <a:t>       předložky a není-li na zájmenu důraz.</a:t>
            </a:r>
          </a:p>
          <a:p>
            <a:pPr marL="0" indent="0">
              <a:buNone/>
            </a:pPr>
            <a:r>
              <a:rPr lang="cs-CZ" sz="2400">
                <a:latin typeface="Arial" pitchFamily="34" charset="0"/>
                <a:cs typeface="Arial" pitchFamily="34" charset="0"/>
              </a:rPr>
              <a:t> </a:t>
            </a:r>
            <a:r>
              <a:rPr lang="cs-CZ" sz="2400" smtClean="0">
                <a:latin typeface="Arial" pitchFamily="34" charset="0"/>
                <a:cs typeface="Arial" pitchFamily="34" charset="0"/>
              </a:rPr>
              <a:t>       př. </a:t>
            </a:r>
            <a:r>
              <a:rPr lang="cs-CZ" sz="2400" i="1" smtClean="0">
                <a:latin typeface="Arial" pitchFamily="34" charset="0"/>
                <a:cs typeface="Arial" pitchFamily="34" charset="0"/>
              </a:rPr>
              <a:t>Vrátil se ke mně. Mně to neřekli. Neřekli mně (mi)</a:t>
            </a:r>
          </a:p>
          <a:p>
            <a:pPr marL="0" indent="0">
              <a:buNone/>
            </a:pPr>
            <a:r>
              <a:rPr lang="cs-CZ" sz="2400" i="1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smtClean="0">
                <a:latin typeface="Arial" pitchFamily="34" charset="0"/>
                <a:cs typeface="Arial" pitchFamily="34" charset="0"/>
              </a:rPr>
              <a:t>       nic.</a:t>
            </a:r>
            <a:endParaRPr lang="cs-CZ" sz="2400"/>
          </a:p>
        </p:txBody>
      </p:sp>
    </p:spTree>
    <p:extLst>
      <p:ext uri="{BB962C8B-B14F-4D97-AF65-F5344CB8AC3E}">
        <p14:creationId xmlns:p14="http://schemas.microsoft.com/office/powerpoint/2010/main" val="2544200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74638"/>
            <a:ext cx="8075240" cy="1143000"/>
          </a:xfrm>
        </p:spPr>
        <p:txBody>
          <a:bodyPr/>
          <a:lstStyle/>
          <a:p>
            <a:pPr algn="ctr"/>
            <a:r>
              <a:rPr lang="cs-CZ" smtClean="0"/>
              <a:t>Zájmena bezrodá – č. jedn.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1560" y="1916832"/>
            <a:ext cx="8075240" cy="41029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c)</a:t>
            </a:r>
            <a:r>
              <a:rPr lang="cs-CZ" sz="2400" smtClean="0">
                <a:latin typeface="Arial" pitchFamily="34" charset="0"/>
                <a:cs typeface="Arial" pitchFamily="34" charset="0"/>
              </a:rPr>
              <a:t> U zájmen </a:t>
            </a:r>
            <a:r>
              <a:rPr lang="cs-CZ" sz="24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ty </a:t>
            </a:r>
            <a:r>
              <a:rPr lang="cs-CZ" sz="2400" smtClean="0">
                <a:latin typeface="Arial" pitchFamily="34" charset="0"/>
                <a:cs typeface="Arial" pitchFamily="34" charset="0"/>
              </a:rPr>
              <a:t>a </a:t>
            </a:r>
            <a:r>
              <a:rPr lang="cs-CZ" sz="24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se</a:t>
            </a:r>
            <a:r>
              <a:rPr lang="cs-CZ" sz="2400" smtClean="0">
                <a:latin typeface="Arial" pitchFamily="34" charset="0"/>
                <a:cs typeface="Arial" pitchFamily="34" charset="0"/>
              </a:rPr>
              <a:t> užíváme delší tvary po předložkách,</a:t>
            </a:r>
          </a:p>
          <a:p>
            <a:pPr marL="0" indent="0">
              <a:buNone/>
            </a:pPr>
            <a:r>
              <a:rPr lang="cs-CZ" sz="2400" smtClean="0">
                <a:latin typeface="Arial" pitchFamily="34" charset="0"/>
                <a:cs typeface="Arial" pitchFamily="34" charset="0"/>
              </a:rPr>
              <a:t>    např. </a:t>
            </a:r>
            <a:r>
              <a:rPr lang="cs-CZ" sz="2400" i="1" smtClean="0">
                <a:latin typeface="Arial" pitchFamily="34" charset="0"/>
                <a:cs typeface="Arial" pitchFamily="34" charset="0"/>
              </a:rPr>
              <a:t>Těším se na tebe. Bez tebe tam nepůjdeme. </a:t>
            </a:r>
          </a:p>
          <a:p>
            <a:pPr marL="0" indent="0">
              <a:buNone/>
            </a:pPr>
            <a:r>
              <a:rPr lang="cs-CZ" sz="2400" i="1" smtClean="0">
                <a:latin typeface="Arial" pitchFamily="34" charset="0"/>
                <a:cs typeface="Arial" pitchFamily="34" charset="0"/>
              </a:rPr>
              <a:t>    Přijde k tobě?</a:t>
            </a:r>
          </a:p>
          <a:p>
            <a:pPr marL="0" indent="0">
              <a:buNone/>
            </a:pPr>
            <a:r>
              <a:rPr lang="cs-CZ" sz="2400" i="1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2400" smtClean="0">
                <a:latin typeface="Arial" pitchFamily="34" charset="0"/>
                <a:cs typeface="Arial" pitchFamily="34" charset="0"/>
              </a:rPr>
              <a:t> a při důrazu : </a:t>
            </a:r>
            <a:r>
              <a:rPr lang="cs-CZ" sz="2400" i="1" smtClean="0">
                <a:latin typeface="Arial" pitchFamily="34" charset="0"/>
                <a:cs typeface="Arial" pitchFamily="34" charset="0"/>
              </a:rPr>
              <a:t>Tebe jsem se neptal. Tebe jsem už někde </a:t>
            </a:r>
          </a:p>
          <a:p>
            <a:pPr marL="0" indent="0">
              <a:buNone/>
            </a:pPr>
            <a:r>
              <a:rPr lang="cs-CZ" sz="2400" i="1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smtClean="0">
                <a:latin typeface="Arial" pitchFamily="34" charset="0"/>
                <a:cs typeface="Arial" pitchFamily="34" charset="0"/>
              </a:rPr>
              <a:t>   viděl. Tobě se nedá věřit.</a:t>
            </a:r>
          </a:p>
          <a:p>
            <a:pPr marL="0" indent="0">
              <a:buNone/>
            </a:pPr>
            <a:r>
              <a:rPr lang="cs-CZ" sz="2400" i="1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smtClean="0">
                <a:latin typeface="Arial" pitchFamily="34" charset="0"/>
                <a:cs typeface="Arial" pitchFamily="34" charset="0"/>
              </a:rPr>
              <a:t>    </a:t>
            </a:r>
            <a:r>
              <a:rPr lang="cs-CZ" sz="2400" smtClean="0">
                <a:latin typeface="Arial" pitchFamily="34" charset="0"/>
                <a:cs typeface="Arial" pitchFamily="34" charset="0"/>
              </a:rPr>
              <a:t>V ostatních případech užíváme kratší tvary :</a:t>
            </a:r>
          </a:p>
          <a:p>
            <a:pPr marL="0" indent="0">
              <a:buNone/>
            </a:pPr>
            <a:r>
              <a:rPr lang="cs-CZ" sz="2400" i="1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smtClean="0">
                <a:latin typeface="Arial" pitchFamily="34" charset="0"/>
                <a:cs typeface="Arial" pitchFamily="34" charset="0"/>
              </a:rPr>
              <a:t>   Neptal jsem se tě. Neviděl jsem tě. Nedá se ti věřit.</a:t>
            </a:r>
          </a:p>
        </p:txBody>
      </p:sp>
    </p:spTree>
    <p:extLst>
      <p:ext uri="{BB962C8B-B14F-4D97-AF65-F5344CB8AC3E}">
        <p14:creationId xmlns:p14="http://schemas.microsoft.com/office/powerpoint/2010/main" val="1803430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74638"/>
            <a:ext cx="8147248" cy="1143000"/>
          </a:xfrm>
        </p:spPr>
        <p:txBody>
          <a:bodyPr/>
          <a:lstStyle/>
          <a:p>
            <a:pPr algn="ctr"/>
            <a:r>
              <a:rPr lang="cs-CZ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Skloňování  zájmen  bezrodých</a:t>
            </a:r>
            <a:endParaRPr lang="cs-CZ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42758754"/>
              </p:ext>
            </p:extLst>
          </p:nvPr>
        </p:nvGraphicFramePr>
        <p:xfrm>
          <a:off x="1115615" y="1844823"/>
          <a:ext cx="6696744" cy="38062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32248"/>
                <a:gridCol w="2232248"/>
                <a:gridCol w="2232248"/>
              </a:tblGrid>
              <a:tr h="513608">
                <a:tc>
                  <a:txBody>
                    <a:bodyPr/>
                    <a:lstStyle/>
                    <a:p>
                      <a:pPr marL="514350" indent="-514350" algn="ctr">
                        <a:buAutoNum type="arabicPeriod"/>
                      </a:pPr>
                      <a:r>
                        <a:rPr lang="cs-CZ" sz="2800" b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pád</a:t>
                      </a:r>
                      <a:endParaRPr lang="cs-CZ" sz="2800" b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>
                          <a:latin typeface="Arial" pitchFamily="34" charset="0"/>
                          <a:cs typeface="Arial" pitchFamily="34" charset="0"/>
                        </a:rPr>
                        <a:t>my</a:t>
                      </a:r>
                      <a:endParaRPr lang="cs-CZ" sz="2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>
                          <a:latin typeface="Arial" pitchFamily="34" charset="0"/>
                          <a:cs typeface="Arial" pitchFamily="34" charset="0"/>
                        </a:rPr>
                        <a:t>vy</a:t>
                      </a:r>
                      <a:endParaRPr lang="cs-CZ" sz="2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657623"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2. pád</a:t>
                      </a:r>
                      <a:endParaRPr lang="cs-CZ" sz="280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>
                          <a:latin typeface="Arial" pitchFamily="34" charset="0"/>
                          <a:cs typeface="Arial" pitchFamily="34" charset="0"/>
                        </a:rPr>
                        <a:t>nás</a:t>
                      </a:r>
                      <a:endParaRPr lang="cs-CZ" sz="2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>
                          <a:latin typeface="Arial" pitchFamily="34" charset="0"/>
                          <a:cs typeface="Arial" pitchFamily="34" charset="0"/>
                        </a:rPr>
                        <a:t>vás</a:t>
                      </a:r>
                      <a:endParaRPr lang="cs-CZ" sz="2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657623"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3. pád</a:t>
                      </a:r>
                      <a:endParaRPr lang="cs-CZ" sz="280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>
                          <a:latin typeface="Arial" pitchFamily="34" charset="0"/>
                          <a:cs typeface="Arial" pitchFamily="34" charset="0"/>
                        </a:rPr>
                        <a:t>nám</a:t>
                      </a:r>
                      <a:endParaRPr lang="cs-CZ" sz="2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>
                          <a:latin typeface="Arial" pitchFamily="34" charset="0"/>
                          <a:cs typeface="Arial" pitchFamily="34" charset="0"/>
                        </a:rPr>
                        <a:t>vám</a:t>
                      </a:r>
                      <a:endParaRPr lang="cs-CZ" sz="2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657623"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4. pád</a:t>
                      </a:r>
                      <a:endParaRPr lang="cs-CZ" sz="280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>
                          <a:latin typeface="Arial" pitchFamily="34" charset="0"/>
                          <a:cs typeface="Arial" pitchFamily="34" charset="0"/>
                        </a:rPr>
                        <a:t>nás</a:t>
                      </a:r>
                      <a:endParaRPr lang="cs-CZ" sz="2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>
                          <a:latin typeface="Arial" pitchFamily="34" charset="0"/>
                          <a:cs typeface="Arial" pitchFamily="34" charset="0"/>
                        </a:rPr>
                        <a:t>vás</a:t>
                      </a:r>
                      <a:endParaRPr lang="cs-CZ" sz="2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657623"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6. pád</a:t>
                      </a:r>
                      <a:endParaRPr lang="cs-CZ" sz="280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>
                          <a:latin typeface="Arial" pitchFamily="34" charset="0"/>
                          <a:cs typeface="Arial" pitchFamily="34" charset="0"/>
                        </a:rPr>
                        <a:t>(o) nás</a:t>
                      </a:r>
                      <a:endParaRPr lang="cs-CZ" sz="2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>
                          <a:latin typeface="Arial" pitchFamily="34" charset="0"/>
                          <a:cs typeface="Arial" pitchFamily="34" charset="0"/>
                        </a:rPr>
                        <a:t>(o) vás</a:t>
                      </a:r>
                      <a:endParaRPr lang="cs-CZ" sz="2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657623"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7. pád</a:t>
                      </a:r>
                      <a:endParaRPr lang="cs-CZ" sz="280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>
                          <a:latin typeface="Arial" pitchFamily="34" charset="0"/>
                          <a:cs typeface="Arial" pitchFamily="34" charset="0"/>
                        </a:rPr>
                        <a:t>námi</a:t>
                      </a:r>
                      <a:endParaRPr lang="cs-CZ" sz="2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>
                          <a:latin typeface="Arial" pitchFamily="34" charset="0"/>
                          <a:cs typeface="Arial" pitchFamily="34" charset="0"/>
                        </a:rPr>
                        <a:t>vámi</a:t>
                      </a:r>
                      <a:endParaRPr lang="cs-CZ" sz="2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48018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143000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/>
              <a:t>Použij správný </a:t>
            </a:r>
            <a:r>
              <a:rPr lang="cs-CZ" sz="3200" dirty="0" smtClean="0"/>
              <a:t>tvar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755576" y="1447800"/>
            <a:ext cx="7704856" cy="4572000"/>
          </a:xfrm>
        </p:spPr>
        <p:txBody>
          <a:bodyPr/>
          <a:lstStyle/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Šli do divadla bez (ty).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(Ty) se to netýká.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Právě (já) tam chtějí mít.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(Já) to neřekneš?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Nelíbí se (já) to.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Kam (ty) poslali ?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Ke (kdo) jsi včera šel ?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A kvůli (co) ?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Vrátím (ty) tu knihu zítra.</a:t>
            </a:r>
            <a:endParaRPr lang="cs-CZ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1283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74638"/>
            <a:ext cx="8075240" cy="1143000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sebou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nebo  s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sebou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700808"/>
            <a:ext cx="7772400" cy="431899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smtClean="0">
                <a:latin typeface="Arial" pitchFamily="34" charset="0"/>
                <a:cs typeface="Arial" pitchFamily="34" charset="0"/>
              </a:rPr>
              <a:t>Děti si vzali _____________ </a:t>
            </a:r>
            <a:r>
              <a:rPr lang="cs-CZ" sz="2800">
                <a:latin typeface="Arial" pitchFamily="34" charset="0"/>
                <a:cs typeface="Arial" pitchFamily="34" charset="0"/>
              </a:rPr>
              <a:t>na výlet svačinu</a:t>
            </a:r>
            <a:r>
              <a:rPr lang="cs-CZ" sz="280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0" indent="0">
              <a:buNone/>
            </a:pPr>
            <a:r>
              <a:rPr lang="cs-CZ" sz="2800" smtClean="0">
                <a:latin typeface="Arial" pitchFamily="34" charset="0"/>
                <a:cs typeface="Arial" pitchFamily="34" charset="0"/>
              </a:rPr>
              <a:t>Kapr _______________  házel.</a:t>
            </a:r>
          </a:p>
          <a:p>
            <a:pPr marL="0" indent="0">
              <a:buNone/>
            </a:pPr>
            <a:r>
              <a:rPr lang="cs-CZ" sz="2800" smtClean="0">
                <a:latin typeface="Arial" pitchFamily="34" charset="0"/>
                <a:cs typeface="Arial" pitchFamily="34" charset="0"/>
              </a:rPr>
              <a:t>Bára říká, že ______________  máte hodit.</a:t>
            </a:r>
          </a:p>
          <a:p>
            <a:pPr marL="0" indent="0">
              <a:buNone/>
            </a:pPr>
            <a:r>
              <a:rPr lang="cs-CZ" sz="2800" smtClean="0">
                <a:latin typeface="Arial" pitchFamily="34" charset="0"/>
                <a:cs typeface="Arial" pitchFamily="34" charset="0"/>
              </a:rPr>
              <a:t>To se rozumí samo ________________ .</a:t>
            </a:r>
          </a:p>
          <a:p>
            <a:pPr marL="0" indent="0">
              <a:buNone/>
            </a:pPr>
            <a:r>
              <a:rPr lang="cs-CZ" sz="2800" smtClean="0">
                <a:latin typeface="Arial" pitchFamily="34" charset="0"/>
                <a:cs typeface="Arial" pitchFamily="34" charset="0"/>
              </a:rPr>
              <a:t>Nemám _______________  žádné peníze.</a:t>
            </a:r>
          </a:p>
          <a:p>
            <a:pPr marL="0" indent="0">
              <a:buNone/>
            </a:pPr>
            <a:r>
              <a:rPr lang="cs-CZ" sz="2800" smtClean="0">
                <a:latin typeface="Arial" pitchFamily="34" charset="0"/>
                <a:cs typeface="Arial" pitchFamily="34" charset="0"/>
              </a:rPr>
              <a:t>Máte ______________ vašeho psa ?</a:t>
            </a:r>
          </a:p>
          <a:p>
            <a:pPr marL="0" indent="0">
              <a:buNone/>
            </a:pPr>
            <a:r>
              <a:rPr lang="cs-CZ" sz="2800" smtClean="0">
                <a:latin typeface="Arial" pitchFamily="34" charset="0"/>
                <a:cs typeface="Arial" pitchFamily="34" charset="0"/>
              </a:rPr>
              <a:t>Vezmete nás _______________ ?</a:t>
            </a:r>
          </a:p>
          <a:p>
            <a:pPr marL="0" indent="0">
              <a:buNone/>
            </a:pPr>
            <a:r>
              <a:rPr lang="cs-CZ" sz="2800" smtClean="0">
                <a:latin typeface="Arial" pitchFamily="34" charset="0"/>
                <a:cs typeface="Arial" pitchFamily="34" charset="0"/>
              </a:rPr>
              <a:t>Byl překvapen sám ______________ .</a:t>
            </a:r>
          </a:p>
          <a:p>
            <a:pPr marL="0" indent="0">
              <a:buNone/>
            </a:pPr>
            <a:r>
              <a:rPr lang="cs-CZ" sz="2800" smtClean="0">
                <a:latin typeface="Arial" pitchFamily="34" charset="0"/>
                <a:cs typeface="Arial" pitchFamily="34" charset="0"/>
              </a:rPr>
              <a:t>Ondra ____________ náhle trhnul.</a:t>
            </a:r>
          </a:p>
          <a:p>
            <a:pPr marL="0" indent="0">
              <a:buNone/>
            </a:pPr>
            <a:endParaRPr lang="cs-CZ" sz="280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80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smtClean="0">
                <a:latin typeface="Arial" pitchFamily="34" charset="0"/>
                <a:cs typeface="Arial" pitchFamily="34" charset="0"/>
              </a:rPr>
              <a:t> </a:t>
            </a:r>
            <a:endParaRPr lang="cs-CZ" sz="280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2210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smtClean="0"/>
              <a:t>Použité zdroje:</a:t>
            </a:r>
            <a:endParaRPr lang="cs-CZ" sz="200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400" smtClean="0">
                <a:latin typeface="Arial" pitchFamily="34" charset="0"/>
                <a:cs typeface="Arial" pitchFamily="34" charset="0"/>
              </a:rPr>
              <a:t>Zpracováno podle V. Styblík, M. Čechová, Z. Hlavsa, A. Tejnor – Přehledná mluvnice češtiny pro základní školy, Fortuna, Praha 1992, ISBN 80-85298-36-8</a:t>
            </a:r>
          </a:p>
        </p:txBody>
      </p:sp>
    </p:spTree>
    <p:extLst>
      <p:ext uri="{BB962C8B-B14F-4D97-AF65-F5344CB8AC3E}">
        <p14:creationId xmlns:p14="http://schemas.microsoft.com/office/powerpoint/2010/main" val="3720913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4237</TotalTime>
  <Words>645</Words>
  <Application>Microsoft Office PowerPoint</Application>
  <PresentationFormat>Předvádění na obrazovce (4:3)</PresentationFormat>
  <Paragraphs>117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Jmění</vt:lpstr>
      <vt:lpstr>Prezentace aplikace PowerPoint</vt:lpstr>
      <vt:lpstr>Prezentace aplikace PowerPoint</vt:lpstr>
      <vt:lpstr>Prezentace aplikace PowerPoint</vt:lpstr>
      <vt:lpstr>Zájmena  bezrodá</vt:lpstr>
      <vt:lpstr>Skloňování  zájmen  bezrodých</vt:lpstr>
      <vt:lpstr>Zájmena bezrodá – č. jedn.</vt:lpstr>
      <vt:lpstr>Zájmena bezrodá – č. jedn.</vt:lpstr>
      <vt:lpstr>Skloňování  zájmen  bezrodých</vt:lpstr>
      <vt:lpstr>Použij správný tvar</vt:lpstr>
      <vt:lpstr>sebou  nebo  s sebou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salovar</dc:creator>
  <cp:lastModifiedBy>jitka</cp:lastModifiedBy>
  <cp:revision>241</cp:revision>
  <dcterms:created xsi:type="dcterms:W3CDTF">2012-10-28T12:20:09Z</dcterms:created>
  <dcterms:modified xsi:type="dcterms:W3CDTF">2013-08-30T19:16:59Z</dcterms:modified>
</cp:coreProperties>
</file>