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0"/>
  </p:notesMasterIdLst>
  <p:sldIdLst>
    <p:sldId id="264" r:id="rId2"/>
    <p:sldId id="257" r:id="rId3"/>
    <p:sldId id="258" r:id="rId4"/>
    <p:sldId id="260" r:id="rId5"/>
    <p:sldId id="262" r:id="rId6"/>
    <p:sldId id="265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72" d="100"/>
          <a:sy n="72" d="100"/>
        </p:scale>
        <p:origin x="-1116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25.8.2013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908720"/>
            <a:ext cx="8229600" cy="948636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>Materiály pro povrchovou úpravu výrobků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000" dirty="0" smtClean="0">
                <a:latin typeface="Arial" charset="0"/>
              </a:rPr>
              <a:t>VY_32_INOVACE_28_572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endParaRPr lang="cs-CZ" sz="2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Vyučovací hodina o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materiálech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k povrchové úpravě dřeva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Mohseova stupnice, brusivo, tvrdost, houževnatost, posyp,  pazourek,  korund, diamant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Materiály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Dipl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. Ing. Miloš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Václav NOVÁK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ročník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oboru TRUHLÁŘ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7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000108"/>
            <a:ext cx="8229600" cy="500066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tx1"/>
            </a:solidFill>
          </a:ln>
          <a:effectLst>
            <a:innerShdw blurRad="63500" dist="50800" dir="8100000">
              <a:prstClr val="black">
                <a:alpha val="50000"/>
              </a:prstClr>
            </a:innerShdw>
          </a:effectLst>
        </p:spPr>
        <p:style>
          <a:lnRef idx="2">
            <a:schemeClr val="dk1"/>
          </a:lnRef>
          <a:fillRef idx="100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Je 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souhrnný název pro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prostředky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slouží k </a:t>
            </a:r>
            <a:r>
              <a:rPr lang="cs-CZ" sz="1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estetickému a ochrannému </a:t>
            </a:r>
            <a:r>
              <a:rPr lang="cs-CZ" sz="18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zušlechtění výrobků. První počátky povrchové úpravy se objevují v Evropě až ve středověku (v Japonsku a Číně už několik tisíciletí). Šlo tehdy o napouštění výrobků vosky, oleji, nebo přírodními pryskyřicemi. Značný rozvoj povrchové úpravy nastal na začátku 20. století, hlavně zásluhou rozvoje chemického průmyslu, zvláště po objevení plastů.</a:t>
            </a: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 </a:t>
            </a:r>
            <a:endParaRPr lang="cs-CZ" sz="1800" b="1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r>
              <a:rPr lang="cs-CZ" sz="1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Prostředky </a:t>
            </a:r>
            <a:r>
              <a:rPr lang="cs-CZ" sz="1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povrchovou úpravu můžeme rozdělit do těchto </a:t>
            </a:r>
            <a:r>
              <a:rPr lang="cs-CZ" sz="18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kategorií</a:t>
            </a:r>
            <a:r>
              <a:rPr lang="cs-CZ" sz="1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P</a:t>
            </a:r>
            <a:r>
              <a:rPr lang="cs-CZ" sz="1800" dirty="0" smtClean="0">
                <a:solidFill>
                  <a:schemeClr val="tx1"/>
                </a:solidFill>
              </a:rPr>
              <a:t>rostředky pro vyrovnání a hlazení povrchu -  </a:t>
            </a:r>
            <a:r>
              <a:rPr lang="cs-CZ" sz="1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1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rusiva, brusné prostředky  </a:t>
            </a:r>
            <a:endParaRPr lang="cs-CZ" sz="18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         </a:t>
            </a: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Prostředky </a:t>
            </a:r>
            <a:r>
              <a:rPr lang="cs-CZ" sz="1800" dirty="0" smtClean="0">
                <a:solidFill>
                  <a:schemeClr val="tx1"/>
                </a:solidFill>
              </a:rPr>
              <a:t>pro zušlechtění povrchu – </a:t>
            </a:r>
            <a:r>
              <a:rPr lang="cs-CZ" sz="1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plniče pórů, </a:t>
            </a:r>
            <a:r>
              <a:rPr lang="cs-CZ" sz="1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tmely</a:t>
            </a: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800" dirty="0" smtClean="0">
                <a:solidFill>
                  <a:schemeClr val="tx1"/>
                </a:solidFill>
              </a:rPr>
              <a:t>P</a:t>
            </a:r>
            <a:r>
              <a:rPr lang="cs-CZ" sz="1800" dirty="0" smtClean="0">
                <a:solidFill>
                  <a:schemeClr val="tx1"/>
                </a:solidFill>
              </a:rPr>
              <a:t>rostředky</a:t>
            </a:r>
            <a:r>
              <a:rPr lang="cs-CZ" sz="1800" dirty="0" smtClean="0">
                <a:solidFill>
                  <a:schemeClr val="tx1"/>
                </a:solidFill>
              </a:rPr>
              <a:t>, měnící barvu povrchu – </a:t>
            </a:r>
            <a:r>
              <a:rPr lang="cs-CZ" sz="1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bělící prostředky, mořidla, nátěrové </a:t>
            </a:r>
            <a:r>
              <a:rPr lang="cs-CZ" sz="18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hmoty</a:t>
            </a:r>
            <a:endParaRPr lang="cs-CZ" sz="18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endParaRPr lang="cs-CZ" sz="1800" dirty="0" smtClean="0">
              <a:solidFill>
                <a:schemeClr val="tx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804248" y="6492875"/>
            <a:ext cx="2133600" cy="365125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1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683568" y="980728"/>
            <a:ext cx="7704856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Materiály pro povrchovou úpravu výrobků </a:t>
            </a:r>
            <a:endParaRPr lang="cs-CZ" sz="2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2987824" y="2780928"/>
            <a:ext cx="2592288" cy="576064"/>
          </a:xfrm>
          <a:prstGeom prst="down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358246" cy="4714908"/>
          </a:xfrm>
          <a:solidFill>
            <a:schemeClr val="bg2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u="sng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Brusiva, brusné prostředky </a:t>
            </a:r>
          </a:p>
          <a:p>
            <a:pPr>
              <a:buNone/>
            </a:pPr>
            <a:r>
              <a:rPr lang="cs-CZ" sz="1800" dirty="0" smtClean="0"/>
              <a:t>Jsou to drobné krystalky rozdrcených minerálů, přírodních nebo syntetických, které se vyznačují mimořádnou tvrdostí, houževnatostí a ostrostí hran. </a:t>
            </a:r>
          </a:p>
          <a:p>
            <a:pPr>
              <a:buNone/>
            </a:pPr>
            <a:endParaRPr lang="cs-CZ" sz="1800" dirty="0" smtClean="0"/>
          </a:p>
          <a:p>
            <a:pPr algn="ctr">
              <a:buNone/>
            </a:pPr>
            <a:r>
              <a:rPr lang="cs-CZ" b="1" u="sng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Brusiva </a:t>
            </a:r>
          </a:p>
          <a:p>
            <a:pPr>
              <a:buNone/>
            </a:pPr>
            <a:r>
              <a:rPr lang="cs-CZ" sz="1800" b="1" u="sng" dirty="0" smtClean="0">
                <a:solidFill>
                  <a:schemeClr val="tx2"/>
                </a:solidFill>
              </a:rPr>
              <a:t>Vlastnosti brusiv: </a:t>
            </a:r>
          </a:p>
          <a:p>
            <a:pPr>
              <a:buNone/>
            </a:pPr>
            <a:endParaRPr lang="cs-CZ" sz="1800" dirty="0" smtClean="0"/>
          </a:p>
          <a:p>
            <a:pPr>
              <a:buFontTx/>
              <a:buChar char="-"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Tvrdost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měřítkem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tvrdosti brusiv je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mohseova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stupnice od 1 do 10 </a:t>
            </a:r>
          </a:p>
          <a:p>
            <a:pPr>
              <a:buFontTx/>
              <a:buChar char="-"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Tvar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brusného zrna </a:t>
            </a:r>
          </a:p>
          <a:p>
            <a:pPr>
              <a:buFontTx/>
              <a:buChar char="-"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Houževnatost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(opak křehkosti) </a:t>
            </a:r>
          </a:p>
          <a:p>
            <a:pPr>
              <a:buFontTx/>
              <a:buChar char="-"/>
            </a:pP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Velikost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brusného zrna – velikost zrn je zohledněna v tzv. čísle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zrnění,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 čtvercový palec – coul =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25,4mm</a:t>
            </a:r>
          </a:p>
          <a:p>
            <a:pPr>
              <a:buFontTx/>
              <a:buChar char="-"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VYSVĚTLIT: BROUSIT                 LEŠTIT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3" name="Šipka doprava se zářezem 12"/>
          <p:cNvSpPr/>
          <p:nvPr/>
        </p:nvSpPr>
        <p:spPr>
          <a:xfrm>
            <a:off x="2339752" y="2420888"/>
            <a:ext cx="1584176" cy="936104"/>
          </a:xfrm>
          <a:prstGeom prst="notchedRightArrow">
            <a:avLst/>
          </a:prstGeom>
          <a:solidFill>
            <a:srgbClr val="0070C0"/>
          </a:solidFill>
          <a:ln>
            <a:solidFill>
              <a:schemeClr val="tx1"/>
            </a:solidFill>
          </a:ln>
          <a:effectLst>
            <a:reflection blurRad="6350" stA="52000" endA="300" endPos="3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2771800" y="5373216"/>
            <a:ext cx="792088" cy="288032"/>
          </a:xfrm>
          <a:prstGeom prst="rightArrow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ipe/>
    <p:sndAc>
      <p:stSnd>
        <p:snd r:embed="rId2" name="cashreg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42984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spc="50" dirty="0" smtClean="0">
                <a:ln w="11430"/>
                <a:solidFill>
                  <a:schemeClr val="accent6">
                    <a:lumMod val="75000"/>
                  </a:schemeClr>
                </a:solidFill>
              </a:rPr>
              <a:t>Druhy brusiv  </a:t>
            </a:r>
          </a:p>
          <a:p>
            <a:pPr algn="ctr">
              <a:buNone/>
            </a:pPr>
            <a:endParaRPr lang="cs-CZ" sz="2400" spc="50" dirty="0" smtClean="0">
              <a:ln w="11430"/>
            </a:endParaRPr>
          </a:p>
          <a:p>
            <a:pPr>
              <a:buAutoNum type="alphaLcParenR"/>
            </a:pPr>
            <a:r>
              <a:rPr lang="cs-CZ" sz="1800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pemza </a:t>
            </a:r>
            <a:r>
              <a:rPr lang="cs-CZ" sz="1800" spc="50" dirty="0" smtClean="0">
                <a:ln w="11430"/>
              </a:rPr>
              <a:t>– sopečný sklovitý produkt 3 – 6 </a:t>
            </a:r>
          </a:p>
          <a:p>
            <a:pPr>
              <a:buAutoNum type="alphaLcParenR"/>
            </a:pPr>
            <a:endParaRPr lang="cs-CZ" sz="1800" spc="50" dirty="0" smtClean="0">
              <a:ln w="11430"/>
            </a:endParaRPr>
          </a:p>
          <a:p>
            <a:pPr>
              <a:buAutoNum type="alphaLcParenR"/>
            </a:pPr>
            <a:r>
              <a:rPr lang="cs-CZ" sz="1800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Pazourek</a:t>
            </a:r>
            <a:r>
              <a:rPr lang="cs-CZ" sz="1800" spc="50" dirty="0" smtClean="0">
                <a:ln w="11430"/>
              </a:rPr>
              <a:t> – tvrdost 5 – 6 </a:t>
            </a:r>
          </a:p>
          <a:p>
            <a:pPr>
              <a:buAutoNum type="alphaLcParenR"/>
            </a:pPr>
            <a:endParaRPr lang="cs-CZ" sz="1800" spc="50" dirty="0" smtClean="0">
              <a:ln w="11430"/>
            </a:endParaRPr>
          </a:p>
          <a:p>
            <a:pPr>
              <a:buAutoNum type="alphaLcParenR"/>
            </a:pPr>
            <a:r>
              <a:rPr lang="cs-CZ" sz="1800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Granát</a:t>
            </a:r>
            <a:r>
              <a:rPr lang="cs-CZ" sz="1800" spc="50" dirty="0" smtClean="0">
                <a:ln w="11430"/>
              </a:rPr>
              <a:t> – </a:t>
            </a:r>
            <a:r>
              <a:rPr lang="cs-CZ" sz="1800" spc="50" dirty="0" smtClean="0">
                <a:ln w="11430"/>
              </a:rPr>
              <a:t> </a:t>
            </a:r>
            <a:r>
              <a:rPr lang="cs-CZ" sz="1800" spc="50" dirty="0" smtClean="0">
                <a:ln w="11430"/>
              </a:rPr>
              <a:t>je polodrahokam tvrdost 6.5 – 75, nejpoužívanější přírodní brusivo </a:t>
            </a:r>
          </a:p>
          <a:p>
            <a:pPr>
              <a:buAutoNum type="alphaLcParenR"/>
            </a:pPr>
            <a:endParaRPr lang="cs-CZ" sz="1800" spc="50" dirty="0" smtClean="0">
              <a:ln w="11430"/>
            </a:endParaRPr>
          </a:p>
          <a:p>
            <a:pPr>
              <a:buAutoNum type="alphaLcParenR"/>
            </a:pPr>
            <a:r>
              <a:rPr lang="cs-CZ" sz="1800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Smirek</a:t>
            </a:r>
            <a:r>
              <a:rPr lang="cs-CZ" sz="1800" spc="50" dirty="0" smtClean="0">
                <a:ln w="11430"/>
              </a:rPr>
              <a:t> – oxid hlinitý s příměsemi </a:t>
            </a:r>
          </a:p>
          <a:p>
            <a:pPr>
              <a:buAutoNum type="alphaLcParenR"/>
            </a:pPr>
            <a:endParaRPr lang="cs-CZ" sz="1800" spc="50" dirty="0" smtClean="0">
              <a:ln w="11430"/>
            </a:endParaRPr>
          </a:p>
          <a:p>
            <a:pPr>
              <a:buAutoNum type="alphaLcParenR"/>
            </a:pPr>
            <a:r>
              <a:rPr lang="cs-CZ" sz="1800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korund </a:t>
            </a:r>
            <a:r>
              <a:rPr lang="cs-CZ" sz="1800" spc="50" dirty="0" smtClean="0">
                <a:ln w="11430"/>
              </a:rPr>
              <a:t>tvrdost 9 – 9.5 </a:t>
            </a:r>
          </a:p>
          <a:p>
            <a:pPr>
              <a:buAutoNum type="alphaLcParenR"/>
            </a:pPr>
            <a:endParaRPr lang="cs-CZ" sz="1800" spc="50" dirty="0" smtClean="0">
              <a:ln w="11430"/>
            </a:endParaRPr>
          </a:p>
          <a:p>
            <a:pPr>
              <a:buAutoNum type="alphaLcParenR"/>
            </a:pPr>
            <a:r>
              <a:rPr lang="cs-CZ" sz="1800" b="1" spc="50" dirty="0" smtClean="0">
                <a:ln w="11430"/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Syntetická brusiva </a:t>
            </a:r>
          </a:p>
          <a:p>
            <a:pPr algn="ctr">
              <a:buNone/>
            </a:pPr>
            <a:endParaRPr lang="cs-CZ" sz="2000" spc="50" dirty="0" smtClean="0">
              <a:ln w="11430"/>
            </a:endParaRPr>
          </a:p>
          <a:p>
            <a:pPr algn="ctr">
              <a:buNone/>
            </a:pPr>
            <a:endParaRPr lang="cs-CZ" sz="2000" spc="50" dirty="0" smtClean="0">
              <a:ln w="11430"/>
            </a:endParaRPr>
          </a:p>
          <a:p>
            <a:pPr lvl="1" algn="ctr">
              <a:buNone/>
            </a:pPr>
            <a:endParaRPr lang="cs-CZ" sz="24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9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5" name="Popisek se šipkou dolů 14"/>
          <p:cNvSpPr/>
          <p:nvPr/>
        </p:nvSpPr>
        <p:spPr>
          <a:xfrm>
            <a:off x="2987824" y="1052736"/>
            <a:ext cx="2952328" cy="936104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BRUSIV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4283968" y="3717032"/>
            <a:ext cx="4176464" cy="1656184"/>
          </a:xfrm>
          <a:prstGeom prst="leftArrow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zoom dir="in"/>
    <p:sndAc>
      <p:stSnd>
        <p:snd r:embed="rId2" name="hammer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928670"/>
            <a:ext cx="8229600" cy="4857784"/>
          </a:xfrm>
        </p:spPr>
        <p:txBody>
          <a:bodyPr>
            <a:noAutofit/>
          </a:bodyPr>
          <a:lstStyle/>
          <a:p>
            <a:pPr marL="457200" indent="-457200" algn="ctr">
              <a:buNone/>
            </a:pPr>
            <a:r>
              <a:rPr lang="cs-CZ" sz="2400" dirty="0" smtClean="0"/>
              <a:t> </a:t>
            </a:r>
            <a:r>
              <a:rPr lang="cs-CZ" sz="2800" b="1" u="sng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Brusné prostředky – rozdělení </a:t>
            </a:r>
          </a:p>
          <a:p>
            <a:pPr marL="457200" indent="-457200" algn="ctr">
              <a:buNone/>
            </a:pPr>
            <a:endParaRPr lang="cs-CZ" sz="2400" dirty="0" smtClean="0"/>
          </a:p>
          <a:p>
            <a:pPr marL="457200" indent="-457200">
              <a:buNone/>
            </a:pPr>
            <a:r>
              <a:rPr lang="cs-CZ" sz="1800" dirty="0" smtClean="0"/>
              <a:t>Brusné prostředky se </a:t>
            </a:r>
            <a:r>
              <a:rPr lang="cs-CZ" sz="1800" dirty="0" smtClean="0"/>
              <a:t>dělí </a:t>
            </a:r>
            <a:r>
              <a:rPr lang="cs-CZ" sz="1800" dirty="0" smtClean="0"/>
              <a:t>podle toho, k jakému účelu se využívají, na: </a:t>
            </a:r>
          </a:p>
          <a:p>
            <a:pPr marL="457200" indent="-457200">
              <a:buNone/>
            </a:pPr>
            <a:endParaRPr lang="cs-CZ" sz="1800" dirty="0" smtClean="0"/>
          </a:p>
          <a:p>
            <a:pPr marL="457200" indent="-457200">
              <a:buAutoNum type="alphaLcParenR"/>
            </a:pP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Volná zrna </a:t>
            </a:r>
            <a:r>
              <a:rPr lang="cs-CZ" sz="1800" dirty="0" smtClean="0"/>
              <a:t>– brusné a leštící prášky </a:t>
            </a:r>
          </a:p>
          <a:p>
            <a:pPr marL="457200" indent="-457200">
              <a:buAutoNum type="alphaLcParenR"/>
            </a:pPr>
            <a:endParaRPr lang="cs-CZ" sz="1800" dirty="0" smtClean="0"/>
          </a:p>
          <a:p>
            <a:pPr marL="457200" indent="-457200">
              <a:buAutoNum type="alphaLcParenR"/>
            </a:pP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Zrna rozptýlená v mazivu</a:t>
            </a:r>
            <a:r>
              <a:rPr lang="cs-CZ" sz="1800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800" dirty="0" smtClean="0"/>
              <a:t>– brusné a leštící pasty a vosky </a:t>
            </a:r>
          </a:p>
          <a:p>
            <a:pPr marL="457200" indent="-457200">
              <a:buAutoNum type="alphaLcParenR"/>
            </a:pPr>
            <a:endParaRPr lang="cs-CZ" sz="1800" dirty="0" smtClean="0"/>
          </a:p>
          <a:p>
            <a:pPr marL="457200" indent="-457200">
              <a:buAutoNum type="alphaLcParenR"/>
            </a:pP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Zrna na podkladě </a:t>
            </a:r>
            <a:r>
              <a:rPr lang="cs-CZ" sz="1800" dirty="0" smtClean="0"/>
              <a:t>– plošné brusné prostředky pro rovné plochy </a:t>
            </a:r>
          </a:p>
          <a:p>
            <a:pPr marL="457200" indent="-457200">
              <a:buAutoNum type="alphaLcParenR"/>
            </a:pPr>
            <a:endParaRPr lang="cs-CZ" sz="1800" dirty="0" smtClean="0"/>
          </a:p>
          <a:p>
            <a:pPr marL="457200" indent="-457200">
              <a:buAutoNum type="alphaLcParenR"/>
            </a:pP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Zrna </a:t>
            </a:r>
            <a:r>
              <a:rPr lang="cs-CZ" sz="1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pojená </a:t>
            </a:r>
            <a:r>
              <a:rPr lang="cs-CZ" sz="1800" dirty="0" smtClean="0"/>
              <a:t>– brusné </a:t>
            </a:r>
            <a:r>
              <a:rPr lang="cs-CZ" sz="1800" dirty="0" smtClean="0"/>
              <a:t>kotouče 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ransition spd="slow">
    <p:circl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142984"/>
            <a:ext cx="8229600" cy="4740277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Plošné brusné </a:t>
            </a:r>
            <a:r>
              <a:rPr lang="cs-CZ" sz="2400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prostředky  </a:t>
            </a:r>
            <a:endParaRPr lang="cs-CZ" sz="2400" b="1" u="sng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1800" dirty="0" smtClean="0"/>
              <a:t>Podkladová vrstva </a:t>
            </a:r>
          </a:p>
          <a:p>
            <a:pPr>
              <a:buFontTx/>
              <a:buChar char="-"/>
            </a:pPr>
            <a:endParaRPr lang="cs-CZ" sz="1800" dirty="0" smtClean="0"/>
          </a:p>
          <a:p>
            <a:pPr>
              <a:buFontTx/>
              <a:buChar char="-"/>
            </a:pPr>
            <a:r>
              <a:rPr lang="cs-CZ" sz="1800" dirty="0" smtClean="0"/>
              <a:t>Základní pojící vrstva </a:t>
            </a:r>
          </a:p>
          <a:p>
            <a:pPr>
              <a:buFontTx/>
              <a:buChar char="-"/>
            </a:pPr>
            <a:endParaRPr lang="cs-CZ" sz="1800" dirty="0" smtClean="0"/>
          </a:p>
          <a:p>
            <a:pPr>
              <a:buFontTx/>
              <a:buChar char="-"/>
            </a:pPr>
            <a:r>
              <a:rPr lang="cs-CZ" sz="1800" dirty="0" smtClean="0"/>
              <a:t>Krycí vrstva </a:t>
            </a:r>
          </a:p>
          <a:p>
            <a:pPr>
              <a:buFontTx/>
              <a:buChar char="-"/>
            </a:pPr>
            <a:endParaRPr lang="cs-CZ" sz="1800" dirty="0" smtClean="0"/>
          </a:p>
          <a:p>
            <a:pPr>
              <a:buFontTx/>
              <a:buChar char="-"/>
            </a:pPr>
            <a:r>
              <a:rPr lang="cs-CZ" sz="1800" dirty="0" smtClean="0"/>
              <a:t>Brusná zrna </a:t>
            </a:r>
          </a:p>
          <a:p>
            <a:pPr>
              <a:buFontTx/>
              <a:buChar char="-"/>
            </a:pPr>
            <a:endParaRPr lang="cs-CZ" sz="1800" dirty="0" smtClean="0"/>
          </a:p>
          <a:p>
            <a:pPr>
              <a:buFontTx/>
              <a:buChar char="-"/>
            </a:pPr>
            <a:r>
              <a:rPr lang="cs-CZ" sz="1800" dirty="0" smtClean="0"/>
              <a:t>Otevřený posyp </a:t>
            </a:r>
          </a:p>
          <a:p>
            <a:pPr>
              <a:buFontTx/>
              <a:buChar char="-"/>
            </a:pPr>
            <a:endParaRPr lang="cs-CZ" sz="1800" dirty="0" smtClean="0"/>
          </a:p>
          <a:p>
            <a:pPr>
              <a:buFontTx/>
              <a:buChar char="-"/>
            </a:pPr>
            <a:r>
              <a:rPr lang="cs-CZ" sz="1800" dirty="0" smtClean="0"/>
              <a:t>Uzavřený posyp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2699792" y="4221088"/>
            <a:ext cx="5904656" cy="7200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699792" y="4293096"/>
            <a:ext cx="5904656" cy="14401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2915816" y="3645024"/>
            <a:ext cx="43204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ovnoramenný trojúhelník 20"/>
          <p:cNvSpPr/>
          <p:nvPr/>
        </p:nvSpPr>
        <p:spPr>
          <a:xfrm>
            <a:off x="3491880" y="3645024"/>
            <a:ext cx="43204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ovnoramenný trojúhelník 21"/>
          <p:cNvSpPr/>
          <p:nvPr/>
        </p:nvSpPr>
        <p:spPr>
          <a:xfrm>
            <a:off x="4067944" y="3645024"/>
            <a:ext cx="432048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2699792" y="4077072"/>
            <a:ext cx="5688632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ovnoramenný trojúhelník 25"/>
          <p:cNvSpPr/>
          <p:nvPr/>
        </p:nvSpPr>
        <p:spPr>
          <a:xfrm>
            <a:off x="5436096" y="3645024"/>
            <a:ext cx="504056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ovnoramenný trojúhelník 26"/>
          <p:cNvSpPr/>
          <p:nvPr/>
        </p:nvSpPr>
        <p:spPr>
          <a:xfrm>
            <a:off x="5940152" y="3645024"/>
            <a:ext cx="576064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>
            <a:off x="6516216" y="3645024"/>
            <a:ext cx="576064" cy="57606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šipka 30"/>
          <p:cNvCxnSpPr/>
          <p:nvPr/>
        </p:nvCxnSpPr>
        <p:spPr>
          <a:xfrm>
            <a:off x="2771800" y="2204864"/>
            <a:ext cx="2232248" cy="21602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3059832" y="2852936"/>
            <a:ext cx="936104" cy="144016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2123728" y="3501008"/>
            <a:ext cx="72008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endCxn id="21" idx="1"/>
          </p:cNvCxnSpPr>
          <p:nvPr/>
        </p:nvCxnSpPr>
        <p:spPr>
          <a:xfrm flipV="1">
            <a:off x="2123728" y="3933056"/>
            <a:ext cx="1476164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V="1">
            <a:off x="2483768" y="4509120"/>
            <a:ext cx="864096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flipV="1">
            <a:off x="2555776" y="4581128"/>
            <a:ext cx="3384376" cy="93610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heel spokes="8"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1285860"/>
            <a:ext cx="8229600" cy="1063020"/>
          </a:xfrm>
        </p:spPr>
        <p:txBody>
          <a:bodyPr>
            <a:normAutofit/>
          </a:bodyPr>
          <a:lstStyle/>
          <a:p>
            <a:endParaRPr lang="cs-CZ" sz="1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71472" y="1357298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0" name="Popisek se šipkou dolů 19"/>
          <p:cNvSpPr/>
          <p:nvPr/>
        </p:nvSpPr>
        <p:spPr>
          <a:xfrm>
            <a:off x="683568" y="1052736"/>
            <a:ext cx="7920880" cy="1440160"/>
          </a:xfrm>
          <a:prstGeom prst="downArrowCallou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 K OPAKOVÁNÍ</a:t>
            </a:r>
            <a:endParaRPr lang="cs-CZ" sz="4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9592" y="2924944"/>
            <a:ext cx="7488832" cy="230832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7030A0"/>
                </a:solidFill>
              </a:rPr>
              <a:t>Co jsou to materiály povrchové úpravy dřeva?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7030A0"/>
                </a:solidFill>
              </a:rPr>
              <a:t>Jaká znáš brusiva vhodná k úpravě dřeva?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7030A0"/>
                </a:solidFill>
              </a:rPr>
              <a:t>Kde jsou k dostání (k prodeji) tyto MTR a co musíš při nákupu znát?</a:t>
            </a:r>
          </a:p>
          <a:p>
            <a:pPr marL="457200" indent="-457200">
              <a:buAutoNum type="arabicPeriod"/>
            </a:pPr>
            <a:r>
              <a:rPr lang="cs-CZ" sz="2400" dirty="0" smtClean="0">
                <a:solidFill>
                  <a:srgbClr val="7030A0"/>
                </a:solidFill>
              </a:rPr>
              <a:t>Jaký je rozdíl mezi BRUSIVEM – BRUSNÝM PROSTŘEDKEM a BRUSNÝM NÁSTROJEM?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22" name="Tlačítko akce: Nápověda 21">
            <a:hlinkClick r:id="" action="ppaction://noaction" highlightClick="1"/>
          </p:cNvPr>
          <p:cNvSpPr/>
          <p:nvPr/>
        </p:nvSpPr>
        <p:spPr>
          <a:xfrm>
            <a:off x="6876256" y="4149080"/>
            <a:ext cx="1800200" cy="1656184"/>
          </a:xfrm>
          <a:prstGeom prst="actionButtonHelp">
            <a:avLst/>
          </a:prstGeom>
          <a:solidFill>
            <a:srgbClr val="FF0000"/>
          </a:solidFill>
          <a:ln>
            <a:solidFill>
              <a:schemeClr val="tx1"/>
            </a:solidFill>
          </a:ln>
          <a:effectLst>
            <a:innerShdw blurRad="63500" dist="50800" dir="54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p:transition spd="slow">
    <p:cover dir="lu"/>
    <p:sndAc>
      <p:stSnd>
        <p:snd r:embed="rId2" name="applause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571472" y="1142984"/>
            <a:ext cx="8229600" cy="47402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cs-CZ" sz="1600" dirty="0" err="1" smtClean="0"/>
              <a:t>Ing.KŘUPALOVÁ</a:t>
            </a:r>
            <a:r>
              <a:rPr lang="cs-CZ" sz="1600" dirty="0" smtClean="0"/>
              <a:t>, Zdeňka. </a:t>
            </a:r>
            <a:r>
              <a:rPr lang="cs-CZ" sz="1600" i="1" dirty="0" smtClean="0"/>
              <a:t>Nauka o materiálech pro 1. a 2. ročník SOU učebního oboru truhlář</a:t>
            </a:r>
            <a:r>
              <a:rPr lang="cs-CZ" sz="1600" dirty="0" smtClean="0"/>
              <a:t>. Praha 1, Mostecká 9: SOBOTÁLES, 1999, ISBN 80-85920-57-3.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5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Čelakovského 5, příspěvková organizace</a:t>
            </a:r>
            <a:b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0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1094</TotalTime>
  <Words>576</Words>
  <Application>Microsoft Office PowerPoint</Application>
  <PresentationFormat>Předvádění na obrazovce (4:3)</PresentationFormat>
  <Paragraphs>149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Materiály pro povrchovou úpravu výrobků VY_32_INOVACE_28_572 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Milos</cp:lastModifiedBy>
  <cp:revision>86</cp:revision>
  <dcterms:created xsi:type="dcterms:W3CDTF">2010-11-01T23:40:31Z</dcterms:created>
  <dcterms:modified xsi:type="dcterms:W3CDTF">2013-08-25T15:24:30Z</dcterms:modified>
</cp:coreProperties>
</file>