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11"/>
  </p:notesMasterIdLst>
  <p:sldIdLst>
    <p:sldId id="264" r:id="rId2"/>
    <p:sldId id="257" r:id="rId3"/>
    <p:sldId id="258" r:id="rId4"/>
    <p:sldId id="260" r:id="rId5"/>
    <p:sldId id="262" r:id="rId6"/>
    <p:sldId id="265" r:id="rId7"/>
    <p:sldId id="267" r:id="rId8"/>
    <p:sldId id="270" r:id="rId9"/>
    <p:sldId id="271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2283F"/>
    <a:srgbClr val="EA851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3750" autoAdjust="0"/>
    <p:restoredTop sz="94660"/>
  </p:normalViewPr>
  <p:slideViewPr>
    <p:cSldViewPr>
      <p:cViewPr>
        <p:scale>
          <a:sx n="72" d="100"/>
          <a:sy n="72" d="100"/>
        </p:scale>
        <p:origin x="-2730" y="-87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77FF6-BE34-4616-A6AC-04790C72BA55}" type="datetimeFigureOut">
              <a:rPr lang="cs-CZ" smtClean="0"/>
              <a:pPr/>
              <a:t>26.8.2013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09221-53B4-4C78-8437-2D67F0AF5D8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2449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/>
              <a:pPr/>
              <a:t>26.8.2013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/>
              <a:pPr/>
              <a:t>26.8.2013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/>
              <a:pPr/>
              <a:t>26.8.2013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/>
              <a:pPr/>
              <a:t>26.8.2013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/>
              <a:pPr/>
              <a:t>26.8.2013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/>
              <a:pPr/>
              <a:t>26.8.2013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/>
              <a:pPr/>
              <a:t>26.8.2013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/>
              <a:pPr/>
              <a:t>26.8.2013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/>
              <a:pPr/>
              <a:t>26.8.2013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/>
              <a:pPr/>
              <a:t>26.8.2013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/>
              <a:pPr/>
              <a:t>26.8.2013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/>
              <a:pPr/>
              <a:t>26.8.2013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audio" Target="../media/audio4.wav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audio" Target="../media/audio5.wav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audio" Target="../media/audio6.wav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57158" y="928670"/>
            <a:ext cx="8229600" cy="1143000"/>
          </a:xfrm>
        </p:spPr>
        <p:txBody>
          <a:bodyPr>
            <a:normAutofit/>
          </a:bodyPr>
          <a:lstStyle/>
          <a:p>
            <a:r>
              <a:rPr lang="cs-CZ" sz="1800" b="1" dirty="0" smtClean="0"/>
              <a:t>Tmely a plniče pórů, </a:t>
            </a:r>
            <a:r>
              <a:rPr lang="cs-CZ" sz="1800" b="1" dirty="0" smtClean="0"/>
              <a:t>mořidla</a:t>
            </a:r>
            <a:r>
              <a:rPr lang="cs-CZ" sz="1800" b="1" dirty="0" smtClean="0"/>
              <a:t/>
            </a:r>
            <a:br>
              <a:rPr lang="cs-CZ" sz="1800" b="1" dirty="0" smtClean="0"/>
            </a:br>
            <a:r>
              <a:rPr lang="cs-CZ" sz="1800" b="1" dirty="0" smtClean="0">
                <a:latin typeface="Arial" charset="0"/>
              </a:rPr>
              <a:t>VY_32_INOVACE_28_573</a:t>
            </a:r>
            <a:r>
              <a:rPr lang="cs-CZ" sz="1800" b="1" dirty="0" smtClean="0"/>
              <a:t/>
            </a:r>
            <a:br>
              <a:rPr lang="cs-CZ" sz="1800" b="1" dirty="0" smtClean="0"/>
            </a:br>
            <a:endParaRPr lang="cs-CZ" sz="1800" b="1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1</a:t>
            </a:fld>
            <a:endParaRPr lang="cs-CZ"/>
          </a:p>
        </p:txBody>
      </p:sp>
      <p:cxnSp>
        <p:nvCxnSpPr>
          <p:cNvPr id="5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78494915"/>
              </p:ext>
            </p:extLst>
          </p:nvPr>
        </p:nvGraphicFramePr>
        <p:xfrm>
          <a:off x="750311" y="2060848"/>
          <a:ext cx="7560000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269199"/>
                <a:gridCol w="5290801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EU peníze středním školám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ICT do života školy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CZ.1.07/1.5.00/34.0771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III/2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28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Vyučovací hodina o materiálech</a:t>
                      </a:r>
                      <a:r>
                        <a:rPr lang="cs-CZ" sz="11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 povrchové úpravy – tmely, plniče pórů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Tmel,</a:t>
                      </a:r>
                      <a:r>
                        <a:rPr lang="cs-CZ" sz="1200" kern="12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 plnič pórů, navalování, transparentní, pigmentový, správkový, polární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Verdana" pitchFamily="34" charset="0"/>
                          <a:cs typeface="Verdana" pitchFamily="34" charset="0"/>
                        </a:rPr>
                        <a:t>Materiály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Dipl. Ing. Miloš</a:t>
                      </a:r>
                      <a:r>
                        <a:rPr lang="cs-CZ" sz="12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Václav NOVÁK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Výklad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dataprojektor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 pomocí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3. ročník</a:t>
                      </a:r>
                      <a:r>
                        <a:rPr lang="cs-CZ" sz="1200" kern="12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oboru TRUHLÁŘ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poslední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strana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7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Čelakovského 5, příspěvková organizace</a:t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sp>
        <p:nvSpPr>
          <p:cNvPr id="9" name="Zástupný symbol pro číslo snímku 14"/>
          <p:cNvSpPr txBox="1">
            <a:spLocks/>
          </p:cNvSpPr>
          <p:nvPr/>
        </p:nvSpPr>
        <p:spPr>
          <a:xfrm>
            <a:off x="6480000" y="633600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1200" b="0" i="0" u="none" strike="noStrike" kern="1200" cap="none" spc="0" normalizeH="0" baseline="0" noProof="0" dirty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0"/>
            <a:ext cx="2710588" cy="79200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124744"/>
            <a:ext cx="8229600" cy="4824536"/>
          </a:xfrm>
          <a:solidFill>
            <a:schemeClr val="bg2">
              <a:lumMod val="9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dk1"/>
          </a:lnRef>
          <a:fillRef idx="100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buNone/>
            </a:pPr>
            <a:endParaRPr lang="cs-CZ" sz="1800" dirty="0" smtClean="0">
              <a:solidFill>
                <a:schemeClr val="tx1"/>
              </a:solidFill>
            </a:endParaRPr>
          </a:p>
          <a:p>
            <a:pPr>
              <a:buNone/>
            </a:pPr>
            <a:endParaRPr lang="cs-CZ" sz="1800" dirty="0" smtClean="0">
              <a:solidFill>
                <a:schemeClr val="tx1"/>
              </a:solidFill>
            </a:endParaRPr>
          </a:p>
          <a:p>
            <a:pPr>
              <a:buNone/>
            </a:pPr>
            <a:endParaRPr lang="cs-CZ" sz="1800" dirty="0" smtClean="0">
              <a:solidFill>
                <a:schemeClr val="tx1"/>
              </a:solidFill>
            </a:endParaRPr>
          </a:p>
          <a:p>
            <a:pPr algn="ctr">
              <a:buNone/>
            </a:pPr>
            <a:r>
              <a:rPr lang="cs-CZ" sz="1800" dirty="0" smtClean="0">
                <a:solidFill>
                  <a:schemeClr val="tx1"/>
                </a:solidFill>
              </a:rPr>
              <a:t>Tyto materiály se z hlediska složení, řadí k nátěrovým hmotám, mají však odlišnou funkci. </a:t>
            </a:r>
          </a:p>
          <a:p>
            <a:pPr>
              <a:buNone/>
            </a:pPr>
            <a:endParaRPr lang="cs-CZ" sz="1800" dirty="0" smtClean="0">
              <a:solidFill>
                <a:schemeClr val="tx1"/>
              </a:solidFill>
            </a:endParaRPr>
          </a:p>
          <a:p>
            <a:pPr>
              <a:buNone/>
            </a:pPr>
            <a:r>
              <a:rPr lang="cs-CZ" sz="1800" dirty="0" smtClean="0">
                <a:solidFill>
                  <a:schemeClr val="tx1"/>
                </a:solidFill>
              </a:rPr>
              <a:t>	Slouží k vyrovnání nerovností  v ploše. Může se jich používat k místní – lokální úpravě plochy – </a:t>
            </a:r>
            <a:r>
              <a:rPr lang="cs-CZ" sz="18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správkové</a:t>
            </a:r>
            <a:r>
              <a:rPr lang="cs-CZ" sz="1800" dirty="0" smtClean="0">
                <a:solidFill>
                  <a:schemeClr val="tx1"/>
                </a:solidFill>
              </a:rPr>
              <a:t> (opravné) tmely, nebo k vyrovnání celé plochy – </a:t>
            </a:r>
            <a:r>
              <a:rPr lang="cs-CZ" sz="18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potahové</a:t>
            </a:r>
            <a:r>
              <a:rPr lang="cs-CZ" sz="1800" dirty="0" smtClean="0">
                <a:solidFill>
                  <a:schemeClr val="tx1"/>
                </a:solidFill>
              </a:rPr>
              <a:t> (podkladové tmely). </a:t>
            </a:r>
          </a:p>
          <a:p>
            <a:pPr>
              <a:buNone/>
            </a:pPr>
            <a:r>
              <a:rPr lang="cs-CZ" sz="2400" b="1" u="sng" dirty="0" smtClean="0">
                <a:solidFill>
                  <a:schemeClr val="accent2">
                    <a:lumMod val="75000"/>
                  </a:schemeClr>
                </a:solidFill>
              </a:rPr>
              <a:t>Sortiment je velmi široký a člení se podle několika hledisek: </a:t>
            </a:r>
          </a:p>
          <a:p>
            <a:pPr>
              <a:buFontTx/>
              <a:buChar char="-"/>
            </a:pPr>
            <a:r>
              <a:rPr lang="cs-CZ" sz="18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Podle druhu pojiva</a:t>
            </a:r>
            <a:r>
              <a:rPr lang="cs-CZ" sz="1800" dirty="0" smtClean="0">
                <a:solidFill>
                  <a:schemeClr val="tx1"/>
                </a:solidFill>
              </a:rPr>
              <a:t>: tmel klihový, lakový, emulzní, olejový, vodový </a:t>
            </a:r>
          </a:p>
          <a:p>
            <a:pPr>
              <a:buFontTx/>
              <a:buChar char="-"/>
            </a:pPr>
            <a:r>
              <a:rPr lang="cs-CZ" sz="18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Podle způsobu nanášení</a:t>
            </a:r>
            <a:r>
              <a:rPr lang="cs-CZ" sz="1800" dirty="0" smtClean="0">
                <a:solidFill>
                  <a:schemeClr val="tx1"/>
                </a:solidFill>
              </a:rPr>
              <a:t>: stříkací, polévací, navalovací, </a:t>
            </a:r>
          </a:p>
          <a:p>
            <a:pPr>
              <a:buFontTx/>
              <a:buChar char="-"/>
            </a:pPr>
            <a:r>
              <a:rPr lang="cs-CZ" sz="18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Podle barvy</a:t>
            </a:r>
            <a:r>
              <a:rPr lang="cs-CZ" sz="1800" dirty="0" smtClean="0">
                <a:solidFill>
                  <a:schemeClr val="tx1"/>
                </a:solidFill>
              </a:rPr>
              <a:t>: transparentní, pigmentový </a:t>
            </a:r>
          </a:p>
          <a:p>
            <a:pPr>
              <a:buFontTx/>
              <a:buChar char="-"/>
            </a:pPr>
            <a:r>
              <a:rPr lang="cs-CZ" sz="18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Podle rozpouštědel</a:t>
            </a:r>
            <a:r>
              <a:rPr lang="cs-CZ" sz="1800" dirty="0" smtClean="0">
                <a:solidFill>
                  <a:schemeClr val="tx1"/>
                </a:solidFill>
              </a:rPr>
              <a:t>: tmely s rozpouštědly organickými a anorganickými (vodové)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2</a:t>
            </a:fld>
            <a:endParaRPr lang="cs-CZ" dirty="0"/>
          </a:p>
        </p:txBody>
      </p:sp>
      <p:cxnSp>
        <p:nvCxnSpPr>
          <p:cNvPr id="14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Zástupný symbol pro číslo snímku 14"/>
          <p:cNvSpPr txBox="1">
            <a:spLocks/>
          </p:cNvSpPr>
          <p:nvPr/>
        </p:nvSpPr>
        <p:spPr>
          <a:xfrm>
            <a:off x="6480000" y="633600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1200" b="0" i="0" u="none" strike="noStrike" kern="1200" cap="none" spc="0" normalizeH="0" baseline="0" noProof="0" dirty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9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Čelakovského 5, příspěvková organizace</a:t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21" name="Obrázek 2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0"/>
            <a:ext cx="2710588" cy="792000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Obdélník 9"/>
          <p:cNvSpPr/>
          <p:nvPr/>
        </p:nvSpPr>
        <p:spPr>
          <a:xfrm>
            <a:off x="1594390" y="1052736"/>
            <a:ext cx="5955220" cy="923330"/>
          </a:xfrm>
          <a:prstGeom prst="rect">
            <a:avLst/>
          </a:prstGeom>
          <a:gradFill flip="none" rotWithShape="1">
            <a:gsLst>
              <a:gs pos="0">
                <a:srgbClr val="FFFF00">
                  <a:shade val="30000"/>
                  <a:satMod val="115000"/>
                </a:srgbClr>
              </a:gs>
              <a:gs pos="50000">
                <a:srgbClr val="FFFF00">
                  <a:shade val="67500"/>
                  <a:satMod val="115000"/>
                </a:srgbClr>
              </a:gs>
              <a:gs pos="100000">
                <a:srgbClr val="FFFF00">
                  <a:shade val="100000"/>
                  <a:satMod val="115000"/>
                </a:srgbClr>
              </a:gs>
            </a:gsLst>
            <a:lin ang="8100000" scaled="1"/>
            <a:tileRect/>
          </a:gradFill>
          <a:ln>
            <a:solidFill>
              <a:schemeClr val="tx1"/>
            </a:solidFill>
          </a:ln>
          <a:scene3d>
            <a:camera prst="orthographicFront"/>
            <a:lightRig rig="threePt" dir="t"/>
          </a:scene3d>
          <a:sp3d>
            <a:bevelT w="165100" prst="coolSlant"/>
          </a:sp3d>
        </p:spPr>
        <p:txBody>
          <a:bodyPr wrap="square" lIns="91440" tIns="45720" rIns="91440" bIns="45720">
            <a:spAutoFit/>
            <a:sp3d extrusionH="57150">
              <a:bevelT w="38100" h="38100" prst="slope"/>
            </a:sp3d>
          </a:bodyPr>
          <a:lstStyle/>
          <a:p>
            <a:pPr algn="ctr"/>
            <a:r>
              <a:rPr lang="cs-CZ" sz="5400" b="1" cap="none" spc="0" dirty="0" smtClean="0">
                <a:ln w="18000">
                  <a:solidFill>
                    <a:srgbClr val="FFFF00"/>
                  </a:solidFill>
                  <a:prstDash val="solid"/>
                  <a:miter lim="800000"/>
                </a:ln>
                <a:solidFill>
                  <a:schemeClr val="tx2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Tmely a plniče pórů </a:t>
            </a:r>
            <a:endParaRPr lang="cs-CZ" sz="5400" b="1" cap="none" spc="0" dirty="0">
              <a:ln w="18000">
                <a:solidFill>
                  <a:srgbClr val="FFFF00"/>
                </a:solidFill>
                <a:prstDash val="solid"/>
                <a:miter lim="800000"/>
              </a:ln>
              <a:solidFill>
                <a:schemeClr val="tx2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12" name="Šipka doprava 11"/>
          <p:cNvSpPr/>
          <p:nvPr/>
        </p:nvSpPr>
        <p:spPr>
          <a:xfrm>
            <a:off x="611560" y="2348880"/>
            <a:ext cx="2664296" cy="936104"/>
          </a:xfrm>
          <a:prstGeom prst="rightArrow">
            <a:avLst/>
          </a:prstGeom>
          <a:solidFill>
            <a:schemeClr val="accent6">
              <a:lumMod val="50000"/>
            </a:schemeClr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FF00"/>
                </a:solidFill>
              </a:rPr>
              <a:t>TMELY</a:t>
            </a:r>
            <a:endParaRPr lang="cs-CZ" sz="3200" b="1" dirty="0">
              <a:solidFill>
                <a:srgbClr val="FFFF00"/>
              </a:solidFill>
            </a:endParaRPr>
          </a:p>
        </p:txBody>
      </p:sp>
    </p:spTree>
  </p:cSld>
  <p:clrMapOvr>
    <a:masterClrMapping/>
  </p:clrMapOvr>
  <p:transition spd="slow">
    <p:comb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1071546"/>
            <a:ext cx="8229600" cy="4525963"/>
          </a:xfrm>
        </p:spPr>
        <p:txBody>
          <a:bodyPr>
            <a:noAutofit/>
          </a:bodyPr>
          <a:lstStyle/>
          <a:p>
            <a:pPr algn="ctr">
              <a:buNone/>
            </a:pPr>
            <a:endParaRPr lang="cs-CZ" sz="2400" dirty="0" smtClean="0">
              <a:solidFill>
                <a:schemeClr val="accent3">
                  <a:lumMod val="75000"/>
                </a:schemeClr>
              </a:solidFill>
            </a:endParaRPr>
          </a:p>
          <a:p>
            <a:pPr>
              <a:buNone/>
            </a:pPr>
            <a:endParaRPr lang="cs-CZ" sz="1800" dirty="0" smtClean="0"/>
          </a:p>
          <a:p>
            <a:pPr>
              <a:buNone/>
            </a:pPr>
            <a:r>
              <a:rPr lang="cs-CZ" sz="1800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Slouží k zaplnění pórů hrubě pórovitých dřevin pod lakový film leštěný na vysoký lesk ( a v některých případech i pololesk)</a:t>
            </a:r>
            <a:r>
              <a:rPr lang="cs-CZ" sz="1800" dirty="0" smtClean="0"/>
              <a:t> </a:t>
            </a:r>
          </a:p>
          <a:p>
            <a:pPr>
              <a:buNone/>
            </a:pP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Plniče jsou: </a:t>
            </a:r>
          </a:p>
          <a:p>
            <a:pPr>
              <a:buNone/>
            </a:pPr>
            <a:r>
              <a:rPr lang="cs-CZ" sz="2000" b="1" u="sng" dirty="0" smtClean="0">
                <a:solidFill>
                  <a:schemeClr val="accent6">
                    <a:lumMod val="50000"/>
                  </a:schemeClr>
                </a:solidFill>
              </a:rPr>
              <a:t>Lakové tmely složené z </a:t>
            </a:r>
            <a:r>
              <a:rPr lang="cs-CZ" sz="2000" b="1" i="1" u="sng" dirty="0" smtClean="0">
                <a:solidFill>
                  <a:schemeClr val="accent6">
                    <a:lumMod val="50000"/>
                  </a:schemeClr>
                </a:solidFill>
              </a:rPr>
              <a:t>pojiva, plnidla a barviva</a:t>
            </a:r>
            <a:r>
              <a:rPr lang="cs-CZ" sz="1800" u="sng" dirty="0" smtClean="0"/>
              <a:t>.</a:t>
            </a:r>
            <a:r>
              <a:rPr lang="cs-CZ" sz="1800" dirty="0" smtClean="0"/>
              <a:t> </a:t>
            </a:r>
            <a:r>
              <a:rPr lang="cs-CZ" sz="1800" b="1" i="1" dirty="0" smtClean="0">
                <a:solidFill>
                  <a:schemeClr val="accent6">
                    <a:lumMod val="50000"/>
                  </a:schemeClr>
                </a:solidFill>
              </a:rPr>
              <a:t>Pojidlo</a:t>
            </a:r>
            <a:r>
              <a:rPr lang="cs-CZ" sz="1800" dirty="0" smtClean="0"/>
              <a:t> musí být pružné a musí mít dobrou přilnavost. Používají se syntetické laky. </a:t>
            </a:r>
            <a:r>
              <a:rPr lang="cs-CZ" sz="1800" b="1" i="1" dirty="0" smtClean="0">
                <a:solidFill>
                  <a:schemeClr val="accent6">
                    <a:lumMod val="50000"/>
                  </a:schemeClr>
                </a:solidFill>
              </a:rPr>
              <a:t>Plnidlo</a:t>
            </a:r>
            <a:r>
              <a:rPr lang="cs-CZ" sz="1800" dirty="0" smtClean="0"/>
              <a:t> nesmí mít částice ani jemné ani hrubé. </a:t>
            </a:r>
            <a:r>
              <a:rPr lang="cs-CZ" sz="1800" b="1" i="1" dirty="0" smtClean="0">
                <a:solidFill>
                  <a:schemeClr val="accent6">
                    <a:lumMod val="50000"/>
                  </a:schemeClr>
                </a:solidFill>
              </a:rPr>
              <a:t>Barvivo</a:t>
            </a:r>
            <a:r>
              <a:rPr lang="cs-CZ" sz="1800" dirty="0" smtClean="0"/>
              <a:t> musí být takové, které se nerozpouští v lacích.</a:t>
            </a:r>
          </a:p>
          <a:p>
            <a:pPr>
              <a:buNone/>
            </a:pPr>
            <a:endParaRPr lang="cs-CZ" sz="1800" b="1" i="1" dirty="0" smtClean="0">
              <a:solidFill>
                <a:schemeClr val="accent2">
                  <a:lumMod val="50000"/>
                </a:schemeClr>
              </a:solidFill>
            </a:endParaRPr>
          </a:p>
          <a:p>
            <a:pPr>
              <a:buNone/>
            </a:pPr>
            <a:r>
              <a:rPr lang="cs-CZ" sz="1800" b="1" i="1" u="sng" dirty="0" smtClean="0">
                <a:solidFill>
                  <a:schemeClr val="accent2">
                    <a:lumMod val="50000"/>
                  </a:schemeClr>
                </a:solidFill>
              </a:rPr>
              <a:t>Rychlobrousitelné základní laky </a:t>
            </a:r>
          </a:p>
          <a:p>
            <a:pPr>
              <a:buNone/>
            </a:pPr>
            <a:r>
              <a:rPr lang="cs-CZ" sz="1800" dirty="0" smtClean="0"/>
              <a:t>	Odbroušené částečky </a:t>
            </a:r>
            <a:r>
              <a:rPr lang="cs-CZ" sz="1800" b="1" i="1" dirty="0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spojené s ještě vlhkým </a:t>
            </a:r>
            <a:r>
              <a:rPr lang="cs-CZ" sz="1800" dirty="0" smtClean="0"/>
              <a:t>pojivem, vyplní póry a plní tak funkci plniče.</a:t>
            </a:r>
          </a:p>
          <a:p>
            <a:pPr>
              <a:buNone/>
            </a:pPr>
            <a:endParaRPr lang="cs-CZ" sz="1800" dirty="0" smtClean="0"/>
          </a:p>
          <a:p>
            <a:pPr>
              <a:buNone/>
            </a:pPr>
            <a:endParaRPr lang="cs-CZ" sz="1800" dirty="0" smtClean="0"/>
          </a:p>
          <a:p>
            <a:pPr>
              <a:buNone/>
            </a:pPr>
            <a:endParaRPr lang="cs-CZ" sz="1800" dirty="0" smtClean="0"/>
          </a:p>
          <a:p>
            <a:pPr>
              <a:buNone/>
            </a:pPr>
            <a:endParaRPr lang="cs-CZ" sz="1800" dirty="0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3</a:t>
            </a:fld>
            <a:endParaRPr lang="cs-CZ"/>
          </a:p>
        </p:txBody>
      </p:sp>
      <p:sp>
        <p:nvSpPr>
          <p:cNvPr id="6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85D957D-D829-4070-AC89-93F188FE283C}" type="slidenum">
              <a:rPr kumimoji="0" lang="cs-CZ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</a:t>
            </a:fld>
            <a:endParaRPr kumimoji="0" lang="cs-CZ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číslo snímku 14"/>
          <p:cNvSpPr txBox="1">
            <a:spLocks/>
          </p:cNvSpPr>
          <p:nvPr/>
        </p:nvSpPr>
        <p:spPr>
          <a:xfrm>
            <a:off x="6480000" y="633600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1200" b="0" i="0" u="none" strike="noStrike" kern="1200" cap="none" spc="0" normalizeH="0" baseline="0" noProof="0" dirty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0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Čelakovského 5, příspěvková organizace</a:t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0"/>
            <a:ext cx="2710588" cy="792000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3" name="Šipka doprava 12"/>
          <p:cNvSpPr/>
          <p:nvPr/>
        </p:nvSpPr>
        <p:spPr>
          <a:xfrm>
            <a:off x="611560" y="908720"/>
            <a:ext cx="3816424" cy="1008112"/>
          </a:xfrm>
          <a:prstGeom prst="rightArrow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n>
                  <a:solidFill>
                    <a:schemeClr val="tx1"/>
                  </a:solidFill>
                </a:ln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PLNIČE PÓRŮ</a:t>
            </a:r>
            <a:endParaRPr lang="cs-CZ" sz="3200" b="1" dirty="0">
              <a:ln>
                <a:solidFill>
                  <a:schemeClr val="tx1"/>
                </a:solidFill>
              </a:ln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ransition spd="slow">
    <p:randomBar/>
    <p:sndAc>
      <p:stSnd>
        <p:snd r:embed="rId2" name="suction.wav"/>
      </p:stSnd>
    </p:sndAc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980728"/>
            <a:ext cx="8229600" cy="4831095"/>
          </a:xfrm>
          <a:solidFill>
            <a:schemeClr val="tx2">
              <a:lumMod val="20000"/>
              <a:lumOff val="80000"/>
            </a:schemeClr>
          </a:solidFill>
          <a:ln>
            <a:solidFill>
              <a:schemeClr val="tx2"/>
            </a:solidFill>
          </a:ln>
        </p:spPr>
        <p:txBody>
          <a:bodyPr>
            <a:normAutofit/>
          </a:bodyPr>
          <a:lstStyle/>
          <a:p>
            <a:pPr lvl="1" algn="ctr">
              <a:buNone/>
            </a:pPr>
            <a:r>
              <a:rPr lang="cs-CZ" sz="2400" b="1" u="sng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Prostředky měnící barvu povrchu dřeva </a:t>
            </a:r>
          </a:p>
          <a:p>
            <a:pPr lvl="1" algn="ctr">
              <a:buNone/>
            </a:pPr>
            <a:r>
              <a:rPr lang="cs-CZ" sz="2400" dirty="0" smtClean="0"/>
              <a:t> </a:t>
            </a:r>
          </a:p>
          <a:p>
            <a:pPr lvl="1">
              <a:buNone/>
            </a:pPr>
            <a:endParaRPr lang="cs-CZ" sz="1800" b="1" u="sng" dirty="0" smtClean="0"/>
          </a:p>
          <a:p>
            <a:pPr lvl="1">
              <a:buNone/>
            </a:pPr>
            <a:endParaRPr lang="cs-CZ" sz="1800" b="1" u="sng" dirty="0" smtClean="0"/>
          </a:p>
          <a:p>
            <a:pPr lvl="1">
              <a:buNone/>
            </a:pPr>
            <a:r>
              <a:rPr lang="cs-CZ" sz="1800" b="1" u="sng" dirty="0" smtClean="0"/>
              <a:t>Používají se: </a:t>
            </a:r>
          </a:p>
          <a:p>
            <a:pPr lvl="1">
              <a:buFontTx/>
              <a:buChar char="-"/>
            </a:pPr>
            <a:r>
              <a:rPr lang="cs-CZ" sz="1800" dirty="0" smtClean="0"/>
              <a:t>K odstranění barevných skvrn a záběhů, které vznikají během růstu stromu nebo jsou způsobeny reakcí kovových nástrojů s tříslovinami. </a:t>
            </a:r>
          </a:p>
          <a:p>
            <a:pPr lvl="1">
              <a:buFontTx/>
              <a:buChar char="-"/>
            </a:pPr>
            <a:r>
              <a:rPr lang="cs-CZ" sz="1800" dirty="0" smtClean="0"/>
              <a:t>Egalizaci barevného odstínu předních ploch nábytkové sestavy zadýhovaných světlou dýhou. </a:t>
            </a:r>
          </a:p>
          <a:p>
            <a:pPr lvl="1">
              <a:buFontTx/>
              <a:buChar char="-"/>
            </a:pPr>
            <a:r>
              <a:rPr lang="cs-CZ" sz="1800" dirty="0" smtClean="0"/>
              <a:t>Podstatné změny barvy, intenzivním bělením a napodobení dražších dřev cenově dostupnějšími. </a:t>
            </a:r>
          </a:p>
          <a:p>
            <a:pPr lvl="1">
              <a:buFontTx/>
              <a:buChar char="-"/>
            </a:pPr>
            <a:r>
              <a:rPr lang="cs-CZ" sz="1800" dirty="0" smtClean="0"/>
              <a:t>Osvěžení vzhledu dřeva a získání zajímavého odstínu. </a:t>
            </a:r>
          </a:p>
          <a:p>
            <a:pPr lvl="1">
              <a:buFontTx/>
              <a:buChar char="-"/>
            </a:pPr>
            <a:r>
              <a:rPr lang="cs-CZ" sz="1800" dirty="0" smtClean="0"/>
              <a:t>U nás se bělí především světlá dřeva, hlavně JV, JS, BŘ. </a:t>
            </a:r>
          </a:p>
          <a:p>
            <a:pPr lvl="1">
              <a:buFontTx/>
              <a:buChar char="-"/>
            </a:pPr>
            <a:r>
              <a:rPr lang="cs-CZ" sz="1800" dirty="0" smtClean="0">
                <a:solidFill>
                  <a:srgbClr val="0070C0"/>
                </a:solidFill>
              </a:rPr>
              <a:t>TMAVÉ DŘEVO NA SVĚTLÉ </a:t>
            </a:r>
            <a:r>
              <a:rPr lang="cs-CZ" sz="18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BĚLÍME</a:t>
            </a:r>
            <a:r>
              <a:rPr lang="cs-CZ" sz="1800" dirty="0" smtClean="0">
                <a:solidFill>
                  <a:srgbClr val="0070C0"/>
                </a:solidFill>
              </a:rPr>
              <a:t>, SVĚTLÉ NA TMAVÉ </a:t>
            </a:r>
            <a:r>
              <a:rPr lang="cs-CZ" sz="18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MOŘÍME</a:t>
            </a:r>
          </a:p>
          <a:p>
            <a:pPr lvl="1">
              <a:buNone/>
            </a:pPr>
            <a:endParaRPr lang="cs-CZ" sz="1800" dirty="0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4</a:t>
            </a:fld>
            <a:endParaRPr lang="cs-CZ"/>
          </a:p>
        </p:txBody>
      </p:sp>
      <p:sp>
        <p:nvSpPr>
          <p:cNvPr id="6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85D957D-D829-4070-AC89-93F188FE283C}" type="slidenum">
              <a:rPr kumimoji="0" lang="cs-CZ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</a:t>
            </a:fld>
            <a:endParaRPr kumimoji="0" lang="cs-CZ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7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85D957D-D829-4070-AC89-93F188FE283C}" type="slidenum">
              <a:rPr kumimoji="0" lang="cs-CZ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</a:t>
            </a:fld>
            <a:endParaRPr kumimoji="0" lang="cs-CZ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85D957D-D829-4070-AC89-93F188FE283C}" type="slidenum">
              <a:rPr kumimoji="0" lang="cs-CZ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</a:t>
            </a:fld>
            <a:endParaRPr kumimoji="0" lang="cs-CZ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cxnSp>
        <p:nvCxnSpPr>
          <p:cNvPr id="9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Zástupný symbol pro číslo snímku 14"/>
          <p:cNvSpPr txBox="1">
            <a:spLocks/>
          </p:cNvSpPr>
          <p:nvPr/>
        </p:nvSpPr>
        <p:spPr>
          <a:xfrm>
            <a:off x="6480000" y="633600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1200" b="0" i="0" u="none" strike="noStrike" kern="1200" cap="none" spc="0" normalizeH="0" baseline="0" noProof="0" dirty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2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Čelakovského 5, příspěvková organizace</a:t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13" name="Obrázek 1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0"/>
            <a:ext cx="2710588" cy="792000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5" name="Popisek se šipkou dolů 14"/>
          <p:cNvSpPr/>
          <p:nvPr/>
        </p:nvSpPr>
        <p:spPr>
          <a:xfrm>
            <a:off x="1907704" y="1700808"/>
            <a:ext cx="5544616" cy="1224136"/>
          </a:xfrm>
          <a:prstGeom prst="downArrowCallou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6" name="Obdélník 15"/>
          <p:cNvSpPr/>
          <p:nvPr/>
        </p:nvSpPr>
        <p:spPr>
          <a:xfrm>
            <a:off x="2195736" y="1772816"/>
            <a:ext cx="4824536" cy="58477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cs-CZ" sz="3200" b="1" cap="none" spc="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chemeClr val="bg2">
                    <a:lumMod val="10000"/>
                  </a:schemeClr>
                </a:solidFill>
              </a:rPr>
              <a:t>       BĚLÍCÍ PROSTŘEDKY</a:t>
            </a:r>
            <a:endParaRPr lang="cs-CZ" sz="3200" b="1" cap="none" spc="0" dirty="0">
              <a:ln w="18415" cmpd="sng">
                <a:solidFill>
                  <a:srgbClr val="FFFFFF"/>
                </a:solidFill>
                <a:prstDash val="solid"/>
              </a:ln>
              <a:solidFill>
                <a:schemeClr val="bg2">
                  <a:lumMod val="10000"/>
                </a:schemeClr>
              </a:solidFill>
            </a:endParaRPr>
          </a:p>
        </p:txBody>
      </p:sp>
    </p:spTree>
  </p:cSld>
  <p:clrMapOvr>
    <a:masterClrMapping/>
  </p:clrMapOvr>
  <p:transition spd="slow">
    <p:checker dir="vert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1071546"/>
            <a:ext cx="8229600" cy="4857784"/>
          </a:xfrm>
          <a:solidFill>
            <a:schemeClr val="accent4">
              <a:lumMod val="20000"/>
              <a:lumOff val="80000"/>
            </a:schemeClr>
          </a:solidFill>
          <a:effectLst>
            <a:glow rad="101600">
              <a:schemeClr val="accent2">
                <a:satMod val="175000"/>
                <a:alpha val="40000"/>
              </a:schemeClr>
            </a:glow>
          </a:effectLst>
        </p:spPr>
        <p:txBody>
          <a:bodyPr>
            <a:noAutofit/>
          </a:bodyPr>
          <a:lstStyle/>
          <a:p>
            <a:pPr marL="457200" indent="-457200" algn="ctr">
              <a:buNone/>
            </a:pPr>
            <a:endParaRPr lang="cs-CZ" sz="2400" dirty="0" smtClean="0"/>
          </a:p>
          <a:p>
            <a:pPr marL="457200" indent="-457200">
              <a:buAutoNum type="alphaLcParenR"/>
            </a:pPr>
            <a:endParaRPr lang="cs-CZ" sz="1800" dirty="0" smtClean="0"/>
          </a:p>
          <a:p>
            <a:pPr marL="457200" indent="-457200">
              <a:buAutoNum type="alphaLcParenR"/>
            </a:pPr>
            <a:endParaRPr lang="cs-CZ" sz="1800" dirty="0" smtClean="0"/>
          </a:p>
          <a:p>
            <a:pPr marL="457200" indent="-457200">
              <a:buAutoNum type="alphaLcParenR"/>
            </a:pPr>
            <a:r>
              <a:rPr lang="cs-CZ" sz="1800" b="1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Peroxid vodíku </a:t>
            </a:r>
          </a:p>
          <a:p>
            <a:pPr marL="457200" indent="-457200">
              <a:buAutoNum type="alphaLcParenR"/>
            </a:pPr>
            <a:endParaRPr lang="cs-CZ" sz="1800" b="1" dirty="0" smtClean="0">
              <a:solidFill>
                <a:srgbClr val="92D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457200" indent="-457200">
              <a:buAutoNum type="alphaLcParenR"/>
            </a:pPr>
            <a:r>
              <a:rPr lang="cs-CZ" sz="1800" b="1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Kyselina šťavelová  </a:t>
            </a:r>
          </a:p>
          <a:p>
            <a:pPr marL="457200" indent="-457200">
              <a:buAutoNum type="alphaLcParenR"/>
            </a:pPr>
            <a:endParaRPr lang="cs-CZ" sz="1800" dirty="0" smtClean="0"/>
          </a:p>
          <a:p>
            <a:pPr marL="457200" indent="-457200">
              <a:buNone/>
            </a:pPr>
            <a:endParaRPr lang="cs-CZ" sz="2400" dirty="0" smtClean="0"/>
          </a:p>
          <a:p>
            <a:pPr marL="457200" indent="-457200">
              <a:buAutoNum type="alphaLcParenR"/>
            </a:pPr>
            <a:r>
              <a:rPr lang="cs-CZ" sz="1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Pigmentová bělidla disperzní vodová </a:t>
            </a:r>
          </a:p>
          <a:p>
            <a:pPr marL="457200" indent="-457200">
              <a:buAutoNum type="alphaLcParenR"/>
            </a:pPr>
            <a:endParaRPr lang="cs-CZ" sz="18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457200" indent="-457200">
              <a:buAutoNum type="alphaLcParenR"/>
            </a:pPr>
            <a:r>
              <a:rPr lang="cs-CZ" sz="1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Lazurovací laky</a:t>
            </a:r>
            <a:endParaRPr lang="cs-CZ" sz="18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5</a:t>
            </a:fld>
            <a:endParaRPr lang="cs-CZ"/>
          </a:p>
        </p:txBody>
      </p:sp>
      <p:sp>
        <p:nvSpPr>
          <p:cNvPr id="6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85D957D-D829-4070-AC89-93F188FE283C}" type="slidenum">
              <a:rPr kumimoji="0" lang="cs-CZ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</a:t>
            </a:fld>
            <a:endParaRPr kumimoji="0" lang="cs-CZ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7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85D957D-D829-4070-AC89-93F188FE283C}" type="slidenum">
              <a:rPr kumimoji="0" lang="cs-CZ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</a:t>
            </a:fld>
            <a:endParaRPr kumimoji="0" lang="cs-CZ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85D957D-D829-4070-AC89-93F188FE283C}" type="slidenum">
              <a:rPr kumimoji="0" lang="cs-CZ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</a:t>
            </a:fld>
            <a:endParaRPr kumimoji="0" lang="cs-CZ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85D957D-D829-4070-AC89-93F188FE283C}" type="slidenum">
              <a:rPr kumimoji="0" lang="cs-CZ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</a:t>
            </a:fld>
            <a:endParaRPr kumimoji="0" lang="cs-CZ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0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85D957D-D829-4070-AC89-93F188FE283C}" type="slidenum">
              <a:rPr kumimoji="0" lang="cs-CZ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</a:t>
            </a:fld>
            <a:endParaRPr kumimoji="0" lang="cs-CZ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cxnSp>
        <p:nvCxnSpPr>
          <p:cNvPr id="11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Zástupný symbol pro číslo snímku 14"/>
          <p:cNvSpPr txBox="1">
            <a:spLocks/>
          </p:cNvSpPr>
          <p:nvPr/>
        </p:nvSpPr>
        <p:spPr>
          <a:xfrm>
            <a:off x="6480000" y="633600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1200" b="0" i="0" u="none" strike="noStrike" kern="1200" cap="none" spc="0" normalizeH="0" baseline="0" noProof="0" dirty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4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Čelakovského 5, příspěvková organizace</a:t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15" name="Obrázek 1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0"/>
            <a:ext cx="2710588" cy="792000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8" name="Popisek se šipkou doleva 17"/>
          <p:cNvSpPr/>
          <p:nvPr/>
        </p:nvSpPr>
        <p:spPr>
          <a:xfrm>
            <a:off x="4427984" y="1772816"/>
            <a:ext cx="3672408" cy="1584176"/>
          </a:xfrm>
          <a:prstGeom prst="leftArrowCallout">
            <a:avLst/>
          </a:prstGeom>
          <a:solidFill>
            <a:srgbClr val="92D05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CHEMICKÉ</a:t>
            </a:r>
            <a:endParaRPr lang="cs-CZ" sz="3600" dirty="0"/>
          </a:p>
        </p:txBody>
      </p:sp>
      <p:sp>
        <p:nvSpPr>
          <p:cNvPr id="19" name="Popisek se šipkou doleva 18"/>
          <p:cNvSpPr/>
          <p:nvPr/>
        </p:nvSpPr>
        <p:spPr>
          <a:xfrm>
            <a:off x="4355976" y="3861048"/>
            <a:ext cx="3744416" cy="1656184"/>
          </a:xfrm>
          <a:prstGeom prst="leftArrowCallout">
            <a:avLst/>
          </a:prstGeom>
          <a:solidFill>
            <a:srgbClr val="FF000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FYZIKÁLNÍ</a:t>
            </a:r>
            <a:endParaRPr lang="cs-CZ" sz="3600" dirty="0"/>
          </a:p>
        </p:txBody>
      </p:sp>
    </p:spTree>
  </p:cSld>
  <p:clrMapOvr>
    <a:masterClrMapping/>
  </p:clrMapOvr>
  <p:transition spd="slow">
    <p:plus/>
    <p:sndAc>
      <p:stSnd>
        <p:snd r:embed="rId2" name="wind.wav"/>
      </p:stSnd>
    </p:sndAc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71472" y="1214422"/>
            <a:ext cx="8229600" cy="4525963"/>
          </a:xfrm>
          <a:solidFill>
            <a:schemeClr val="accent6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algn="ctr">
              <a:buNone/>
            </a:pPr>
            <a:endParaRPr lang="cs-CZ" sz="2400" dirty="0" smtClean="0"/>
          </a:p>
          <a:p>
            <a:pPr>
              <a:buNone/>
            </a:pPr>
            <a:endParaRPr lang="cs-CZ" sz="1800" dirty="0" smtClean="0"/>
          </a:p>
          <a:p>
            <a:pPr>
              <a:buNone/>
            </a:pPr>
            <a:r>
              <a:rPr lang="cs-CZ" sz="1800" dirty="0" smtClean="0"/>
              <a:t>Tímto názvem se označují </a:t>
            </a:r>
            <a:r>
              <a:rPr lang="cs-CZ" sz="1800" b="1" i="1" dirty="0" smtClean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barvící laky</a:t>
            </a:r>
            <a:r>
              <a:rPr lang="cs-CZ" sz="1800" dirty="0" smtClean="0"/>
              <a:t>, které vnikají do dřevní hmoty a netvoří povlak. </a:t>
            </a:r>
          </a:p>
          <a:p>
            <a:pPr>
              <a:buNone/>
            </a:pPr>
            <a:r>
              <a:rPr lang="cs-CZ" sz="1800" b="1" u="sng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Používají se </a:t>
            </a:r>
            <a:r>
              <a:rPr lang="cs-CZ" sz="1800" dirty="0" smtClean="0"/>
              <a:t>k napodobování vzácnějších tmavších dřevin dostupnějšími, zvýraznění textury dřeva a k zakrytí barevných rozdílů.</a:t>
            </a:r>
          </a:p>
          <a:p>
            <a:pPr>
              <a:buNone/>
            </a:pPr>
            <a:endParaRPr lang="cs-CZ" sz="1800" dirty="0" smtClean="0"/>
          </a:p>
          <a:p>
            <a:pPr>
              <a:buNone/>
            </a:pPr>
            <a:r>
              <a:rPr lang="cs-CZ" sz="1800" dirty="0" smtClean="0"/>
              <a:t>Nároky na jakost mořidel se stále zvyšují. </a:t>
            </a:r>
            <a:r>
              <a:rPr lang="cs-CZ" sz="1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 mořidel je požadováno</a:t>
            </a:r>
            <a:r>
              <a:rPr lang="cs-CZ" sz="1800" dirty="0" smtClean="0"/>
              <a:t>: </a:t>
            </a:r>
          </a:p>
          <a:p>
            <a:pPr>
              <a:buFontTx/>
              <a:buChar char="-"/>
            </a:pPr>
            <a:r>
              <a:rPr lang="cs-CZ" sz="1800" dirty="0" smtClean="0"/>
              <a:t>Široký sortiment barev, schopnost vybarvovat v široké barevné stupnici </a:t>
            </a:r>
          </a:p>
          <a:p>
            <a:pPr>
              <a:buFontTx/>
              <a:buChar char="-"/>
            </a:pPr>
            <a:r>
              <a:rPr lang="cs-CZ" sz="1800" dirty="0" smtClean="0"/>
              <a:t>Barvící mohutnost </a:t>
            </a:r>
          </a:p>
          <a:p>
            <a:pPr>
              <a:buFontTx/>
              <a:buChar char="-"/>
            </a:pPr>
            <a:r>
              <a:rPr lang="cs-CZ" sz="1800" dirty="0" smtClean="0"/>
              <a:t>Světlostálost </a:t>
            </a:r>
          </a:p>
          <a:p>
            <a:pPr>
              <a:buFontTx/>
              <a:buChar char="-"/>
            </a:pPr>
            <a:r>
              <a:rPr lang="cs-CZ" sz="1800" dirty="0" smtClean="0"/>
              <a:t>Jejich zpracování má být co nejjednodušší</a:t>
            </a:r>
          </a:p>
          <a:p>
            <a:pPr>
              <a:buFontTx/>
              <a:buChar char="-"/>
            </a:pPr>
            <a:r>
              <a:rPr lang="cs-CZ" sz="1800" dirty="0" smtClean="0"/>
              <a:t>Namořené plochy mají rychle schnout</a:t>
            </a:r>
            <a:endParaRPr lang="cs-CZ" sz="18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6</a:t>
            </a:fld>
            <a:endParaRPr lang="cs-CZ"/>
          </a:p>
        </p:txBody>
      </p:sp>
      <p:sp>
        <p:nvSpPr>
          <p:cNvPr id="5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85D957D-D829-4070-AC89-93F188FE283C}" type="slidenum">
              <a:rPr kumimoji="0" lang="cs-CZ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6</a:t>
            </a:fld>
            <a:endParaRPr kumimoji="0" lang="cs-CZ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85D957D-D829-4070-AC89-93F188FE283C}" type="slidenum">
              <a:rPr kumimoji="0" lang="cs-CZ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6</a:t>
            </a:fld>
            <a:endParaRPr kumimoji="0" lang="cs-CZ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7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85D957D-D829-4070-AC89-93F188FE283C}" type="slidenum">
              <a:rPr kumimoji="0" lang="cs-CZ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6</a:t>
            </a:fld>
            <a:endParaRPr kumimoji="0" lang="cs-CZ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85D957D-D829-4070-AC89-93F188FE283C}" type="slidenum">
              <a:rPr kumimoji="0" lang="cs-CZ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6</a:t>
            </a:fld>
            <a:endParaRPr kumimoji="0" lang="cs-CZ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85D957D-D829-4070-AC89-93F188FE283C}" type="slidenum">
              <a:rPr kumimoji="0" lang="cs-CZ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6</a:t>
            </a:fld>
            <a:endParaRPr kumimoji="0" lang="cs-CZ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0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85D957D-D829-4070-AC89-93F188FE283C}" type="slidenum">
              <a:rPr kumimoji="0" lang="cs-CZ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6</a:t>
            </a:fld>
            <a:endParaRPr kumimoji="0" lang="cs-CZ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1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85D957D-D829-4070-AC89-93F188FE283C}" type="slidenum">
              <a:rPr kumimoji="0" lang="cs-CZ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6</a:t>
            </a:fld>
            <a:endParaRPr kumimoji="0" lang="cs-CZ" sz="1200" b="0" i="0" u="none" strike="noStrike" kern="1200" cap="none" spc="0" normalizeH="0" baseline="0" noProof="0" dirty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cxnSp>
        <p:nvCxnSpPr>
          <p:cNvPr id="12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Zástupný symbol pro číslo snímku 14"/>
          <p:cNvSpPr txBox="1">
            <a:spLocks/>
          </p:cNvSpPr>
          <p:nvPr/>
        </p:nvSpPr>
        <p:spPr>
          <a:xfrm>
            <a:off x="6480000" y="633600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1200" b="0" i="0" u="none" strike="noStrike" kern="1200" cap="none" spc="0" normalizeH="0" baseline="0" noProof="0" dirty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5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Čelakovského 5, příspěvková organizace</a:t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16" name="Obrázek 1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0"/>
            <a:ext cx="2710588" cy="792000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8" name="Popisek se šipkou dolů 17"/>
          <p:cNvSpPr/>
          <p:nvPr/>
        </p:nvSpPr>
        <p:spPr>
          <a:xfrm>
            <a:off x="2195736" y="980728"/>
            <a:ext cx="5328592" cy="1080120"/>
          </a:xfrm>
          <a:prstGeom prst="downArrowCallout">
            <a:avLst>
              <a:gd name="adj1" fmla="val 25000"/>
              <a:gd name="adj2" fmla="val 25000"/>
              <a:gd name="adj3" fmla="val 23773"/>
              <a:gd name="adj4" fmla="val 67431"/>
            </a:avLst>
          </a:prstGeom>
          <a:solidFill>
            <a:schemeClr val="accent4">
              <a:lumMod val="40000"/>
              <a:lumOff val="6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9" name="Obdélník 18"/>
          <p:cNvSpPr/>
          <p:nvPr/>
        </p:nvSpPr>
        <p:spPr>
          <a:xfrm>
            <a:off x="2088916" y="1052736"/>
            <a:ext cx="4966168" cy="769441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40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     </a:t>
            </a:r>
            <a:r>
              <a:rPr lang="cs-CZ" sz="44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MOŘIDLA</a:t>
            </a:r>
            <a:endParaRPr lang="cs-CZ" sz="44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0" name="Šipka doleva 19"/>
          <p:cNvSpPr/>
          <p:nvPr/>
        </p:nvSpPr>
        <p:spPr>
          <a:xfrm>
            <a:off x="5004048" y="3861048"/>
            <a:ext cx="3528392" cy="1224136"/>
          </a:xfrm>
          <a:prstGeom prst="leftArrow">
            <a:avLst/>
          </a:prstGeom>
          <a:solidFill>
            <a:schemeClr val="accent4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NÁROKY</a:t>
            </a:r>
            <a:endParaRPr lang="cs-CZ" sz="4400" b="1" dirty="0">
              <a:solidFill>
                <a:schemeClr val="accent2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ransition spd="slow">
    <p:wheel spokes="8"/>
    <p:sndAc>
      <p:stSnd>
        <p:snd r:embed="rId2" name="laser.wav"/>
      </p:stSnd>
    </p:sndAc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980728"/>
            <a:ext cx="8229600" cy="4896544"/>
          </a:xfrm>
          <a:solidFill>
            <a:schemeClr val="accent6">
              <a:lumMod val="40000"/>
              <a:lumOff val="60000"/>
            </a:schemeClr>
          </a:solidFill>
          <a:ln>
            <a:solidFill>
              <a:srgbClr val="FF0000"/>
            </a:solidFill>
          </a:ln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24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Rozdělení mořidel </a:t>
            </a:r>
          </a:p>
          <a:p>
            <a:pPr>
              <a:buNone/>
            </a:pPr>
            <a:r>
              <a:rPr lang="cs-CZ" sz="1800" dirty="0" smtClean="0"/>
              <a:t>1. </a:t>
            </a:r>
            <a:r>
              <a:rPr lang="cs-CZ" sz="1800" b="1" u="sng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Podle surovinového původu: </a:t>
            </a:r>
          </a:p>
          <a:p>
            <a:pPr>
              <a:buFontTx/>
              <a:buChar char="-"/>
            </a:pPr>
            <a:r>
              <a:rPr lang="cs-CZ" sz="18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Přírodní</a:t>
            </a:r>
            <a:r>
              <a:rPr lang="cs-CZ" sz="1800" dirty="0" smtClean="0"/>
              <a:t> – výtažky z barevných dřevin (santalové dřevo), z ořechových slupek </a:t>
            </a:r>
          </a:p>
          <a:p>
            <a:pPr>
              <a:buFontTx/>
              <a:buChar char="-"/>
            </a:pPr>
            <a:r>
              <a:rPr lang="cs-CZ" sz="18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Syntetická</a:t>
            </a:r>
            <a:r>
              <a:rPr lang="cs-CZ" sz="1800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1800" dirty="0" smtClean="0"/>
              <a:t>– vyrobená buď úpravou přírodních látek nebo synteticky </a:t>
            </a:r>
          </a:p>
          <a:p>
            <a:pPr>
              <a:buNone/>
            </a:pPr>
            <a:r>
              <a:rPr lang="cs-CZ" sz="1800" dirty="0" smtClean="0"/>
              <a:t>2. </a:t>
            </a:r>
            <a:r>
              <a:rPr lang="cs-CZ" sz="1800" b="1" u="sng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Podle rozpouštědel, v nichž jsou rozpouštěna:  </a:t>
            </a:r>
          </a:p>
          <a:p>
            <a:pPr>
              <a:buFontTx/>
              <a:buChar char="-"/>
            </a:pPr>
            <a:r>
              <a:rPr lang="cs-CZ" sz="18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Rozpustná ve vodě </a:t>
            </a:r>
          </a:p>
          <a:p>
            <a:pPr>
              <a:buFontTx/>
              <a:buChar char="-"/>
            </a:pPr>
            <a:r>
              <a:rPr lang="cs-CZ" sz="18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Disperzní mořidla </a:t>
            </a:r>
          </a:p>
          <a:p>
            <a:pPr>
              <a:buFontTx/>
              <a:buChar char="-"/>
            </a:pPr>
            <a:r>
              <a:rPr lang="cs-CZ" sz="18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Lazurovací mořidla </a:t>
            </a:r>
          </a:p>
          <a:p>
            <a:pPr>
              <a:buFontTx/>
              <a:buChar char="-"/>
            </a:pPr>
            <a:r>
              <a:rPr lang="cs-CZ" sz="18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Mořidla rozpuštěná v organických rozpouštědlech.</a:t>
            </a:r>
          </a:p>
          <a:p>
            <a:pPr>
              <a:buNone/>
            </a:pPr>
            <a:r>
              <a:rPr lang="cs-CZ" sz="1800" dirty="0" smtClean="0"/>
              <a:t>3</a:t>
            </a:r>
            <a:r>
              <a:rPr lang="cs-CZ" sz="1800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</a:t>
            </a:r>
            <a:r>
              <a:rPr lang="cs-CZ" sz="1800" b="1" u="sng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Podle počtu složek: </a:t>
            </a:r>
          </a:p>
          <a:p>
            <a:pPr>
              <a:buFontTx/>
              <a:buChar char="-"/>
            </a:pPr>
            <a:r>
              <a:rPr lang="cs-CZ" sz="1800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Jednosložková – jednoduchá</a:t>
            </a:r>
          </a:p>
          <a:p>
            <a:pPr>
              <a:buFontTx/>
              <a:buChar char="-"/>
            </a:pPr>
            <a:r>
              <a:rPr lang="cs-CZ" sz="1800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Dvousložková – dvojitá, podvojná</a:t>
            </a:r>
            <a:r>
              <a:rPr lang="cs-CZ" sz="1800" dirty="0" smtClean="0"/>
              <a:t>. </a:t>
            </a:r>
          </a:p>
          <a:p>
            <a:pPr>
              <a:buNone/>
            </a:pPr>
            <a:r>
              <a:rPr lang="cs-CZ" sz="1800" dirty="0" smtClean="0"/>
              <a:t>4. </a:t>
            </a:r>
            <a:r>
              <a:rPr lang="cs-CZ" sz="1800" b="1" u="sng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Podle způsobu vybarvení: </a:t>
            </a:r>
          </a:p>
          <a:p>
            <a:pPr>
              <a:buNone/>
            </a:pPr>
            <a:r>
              <a:rPr lang="cs-CZ" sz="1800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     Mořidla chemická, fyzikální a mořidla chemicko-fyzikální</a:t>
            </a:r>
          </a:p>
          <a:p>
            <a:pPr>
              <a:buNone/>
            </a:pPr>
            <a:endParaRPr lang="cs-CZ" sz="1800" dirty="0" smtClean="0"/>
          </a:p>
          <a:p>
            <a:pPr>
              <a:buNone/>
            </a:pPr>
            <a:endParaRPr lang="cs-CZ" sz="18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7</a:t>
            </a:fld>
            <a:endParaRPr lang="cs-CZ"/>
          </a:p>
        </p:txBody>
      </p:sp>
      <p:sp>
        <p:nvSpPr>
          <p:cNvPr id="5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85D957D-D829-4070-AC89-93F188FE283C}" type="slidenum">
              <a:rPr kumimoji="0" lang="cs-CZ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7</a:t>
            </a:fld>
            <a:endParaRPr kumimoji="0" lang="cs-CZ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85D957D-D829-4070-AC89-93F188FE283C}" type="slidenum">
              <a:rPr kumimoji="0" lang="cs-CZ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7</a:t>
            </a:fld>
            <a:endParaRPr kumimoji="0" lang="cs-CZ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7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85D957D-D829-4070-AC89-93F188FE283C}" type="slidenum">
              <a:rPr kumimoji="0" lang="cs-CZ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7</a:t>
            </a:fld>
            <a:endParaRPr kumimoji="0" lang="cs-CZ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85D957D-D829-4070-AC89-93F188FE283C}" type="slidenum">
              <a:rPr kumimoji="0" lang="cs-CZ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7</a:t>
            </a:fld>
            <a:endParaRPr kumimoji="0" lang="cs-CZ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85D957D-D829-4070-AC89-93F188FE283C}" type="slidenum">
              <a:rPr kumimoji="0" lang="cs-CZ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7</a:t>
            </a:fld>
            <a:endParaRPr kumimoji="0" lang="cs-CZ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0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85D957D-D829-4070-AC89-93F188FE283C}" type="slidenum">
              <a:rPr kumimoji="0" lang="cs-CZ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7</a:t>
            </a:fld>
            <a:endParaRPr kumimoji="0" lang="cs-CZ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1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85D957D-D829-4070-AC89-93F188FE283C}" type="slidenum">
              <a:rPr kumimoji="0" lang="cs-CZ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7</a:t>
            </a:fld>
            <a:endParaRPr kumimoji="0" lang="cs-CZ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2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85D957D-D829-4070-AC89-93F188FE283C}" type="slidenum">
              <a:rPr kumimoji="0" lang="cs-CZ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7</a:t>
            </a:fld>
            <a:endParaRPr kumimoji="0" lang="cs-CZ" sz="1200" b="0" i="0" u="none" strike="noStrike" kern="1200" cap="none" spc="0" normalizeH="0" baseline="0" noProof="0" dirty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cxnSp>
        <p:nvCxnSpPr>
          <p:cNvPr id="13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/>
          </p:cNvSpPr>
          <p:nvPr/>
        </p:nvSpPr>
        <p:spPr>
          <a:xfrm>
            <a:off x="6480000" y="633600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1200" b="0" i="0" u="none" strike="noStrike" kern="1200" cap="none" spc="0" normalizeH="0" baseline="0" noProof="0" dirty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6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Čelakovského 5, příspěvková organizace</a:t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17" name="Obrázek 1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0"/>
            <a:ext cx="2710588" cy="792000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</p:cSld>
  <p:clrMapOvr>
    <a:masterClrMapping/>
  </p:clrMapOvr>
  <p:transition spd="slow">
    <p:dissolve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1214422"/>
            <a:ext cx="8229600" cy="4525963"/>
          </a:xfrm>
        </p:spPr>
        <p:txBody>
          <a:bodyPr>
            <a:normAutofit/>
          </a:bodyPr>
          <a:lstStyle/>
          <a:p>
            <a:endParaRPr lang="cs-CZ" sz="1800" dirty="0" smtClean="0"/>
          </a:p>
          <a:p>
            <a:endParaRPr lang="cs-CZ" sz="1800" dirty="0" smtClean="0"/>
          </a:p>
          <a:p>
            <a:pPr>
              <a:buNone/>
            </a:pPr>
            <a:endParaRPr lang="cs-CZ" sz="1800" dirty="0" smtClean="0"/>
          </a:p>
          <a:p>
            <a:pPr>
              <a:buNone/>
            </a:pPr>
            <a:r>
              <a:rPr lang="cs-CZ" sz="2400" b="1" dirty="0" smtClean="0">
                <a:solidFill>
                  <a:srgbClr val="FF0000"/>
                </a:solidFill>
              </a:rPr>
              <a:t>Postupně vysvětlete (charakterizujte), popište význam a použití </a:t>
            </a:r>
          </a:p>
          <a:p>
            <a:pPr>
              <a:buNone/>
            </a:pPr>
            <a:endParaRPr lang="cs-CZ" sz="2400" b="1" dirty="0" smtClean="0">
              <a:solidFill>
                <a:srgbClr val="FF0000"/>
              </a:solidFill>
            </a:endParaRPr>
          </a:p>
          <a:p>
            <a:pPr>
              <a:buAutoNum type="arabicPeriod"/>
            </a:pPr>
            <a:r>
              <a:rPr lang="cs-CZ" sz="2400" b="1" dirty="0" smtClean="0">
                <a:solidFill>
                  <a:srgbClr val="FF0000"/>
                </a:solidFill>
              </a:rPr>
              <a:t>TMELY</a:t>
            </a:r>
          </a:p>
          <a:p>
            <a:pPr>
              <a:buAutoNum type="arabicPeriod"/>
            </a:pPr>
            <a:r>
              <a:rPr lang="cs-CZ" sz="2400" b="1" dirty="0" smtClean="0">
                <a:solidFill>
                  <a:srgbClr val="FF0000"/>
                </a:solidFill>
              </a:rPr>
              <a:t>PLNIČE PÓRŮ</a:t>
            </a:r>
          </a:p>
          <a:p>
            <a:pPr>
              <a:buAutoNum type="arabicPeriod"/>
            </a:pPr>
            <a:r>
              <a:rPr lang="cs-CZ" sz="2400" b="1" dirty="0" smtClean="0">
                <a:solidFill>
                  <a:srgbClr val="FF0000"/>
                </a:solidFill>
              </a:rPr>
              <a:t>BĚLÍCÍ PROSTŘEDKY</a:t>
            </a:r>
          </a:p>
          <a:p>
            <a:pPr>
              <a:buAutoNum type="arabicPeriod"/>
            </a:pPr>
            <a:r>
              <a:rPr lang="cs-CZ" sz="2400" b="1" dirty="0" smtClean="0">
                <a:solidFill>
                  <a:srgbClr val="FF0000"/>
                </a:solidFill>
              </a:rPr>
              <a:t>MOŘIDLA</a:t>
            </a:r>
            <a:r>
              <a:rPr lang="cs-CZ" sz="1800" dirty="0" smtClean="0"/>
              <a:t>	</a:t>
            </a:r>
            <a:endParaRPr lang="cs-CZ" sz="18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8</a:t>
            </a:fld>
            <a:endParaRPr lang="cs-CZ"/>
          </a:p>
        </p:txBody>
      </p:sp>
      <p:sp>
        <p:nvSpPr>
          <p:cNvPr id="23" name="Zástupný symbol pro obsah 2"/>
          <p:cNvSpPr txBox="1">
            <a:spLocks/>
          </p:cNvSpPr>
          <p:nvPr/>
        </p:nvSpPr>
        <p:spPr>
          <a:xfrm>
            <a:off x="357158" y="1214422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18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24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85D957D-D829-4070-AC89-93F188FE283C}" type="slidenum">
              <a:rPr kumimoji="0" lang="cs-CZ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8</a:t>
            </a:fld>
            <a:endParaRPr kumimoji="0" lang="cs-CZ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25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85D957D-D829-4070-AC89-93F188FE283C}" type="slidenum">
              <a:rPr kumimoji="0" lang="cs-CZ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8</a:t>
            </a:fld>
            <a:endParaRPr kumimoji="0" lang="cs-CZ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26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85D957D-D829-4070-AC89-93F188FE283C}" type="slidenum">
              <a:rPr kumimoji="0" lang="cs-CZ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8</a:t>
            </a:fld>
            <a:endParaRPr kumimoji="0" lang="cs-CZ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27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85D957D-D829-4070-AC89-93F188FE283C}" type="slidenum">
              <a:rPr kumimoji="0" lang="cs-CZ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8</a:t>
            </a:fld>
            <a:endParaRPr kumimoji="0" lang="cs-CZ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28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85D957D-D829-4070-AC89-93F188FE283C}" type="slidenum">
              <a:rPr kumimoji="0" lang="cs-CZ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8</a:t>
            </a:fld>
            <a:endParaRPr kumimoji="0" lang="cs-CZ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29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85D957D-D829-4070-AC89-93F188FE283C}" type="slidenum">
              <a:rPr kumimoji="0" lang="cs-CZ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8</a:t>
            </a:fld>
            <a:endParaRPr kumimoji="0" lang="cs-CZ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30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85D957D-D829-4070-AC89-93F188FE283C}" type="slidenum">
              <a:rPr kumimoji="0" lang="cs-CZ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8</a:t>
            </a:fld>
            <a:endParaRPr kumimoji="0" lang="cs-CZ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31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85D957D-D829-4070-AC89-93F188FE283C}" type="slidenum">
              <a:rPr kumimoji="0" lang="cs-CZ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8</a:t>
            </a:fld>
            <a:endParaRPr kumimoji="0" lang="cs-CZ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32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85D957D-D829-4070-AC89-93F188FE283C}" type="slidenum">
              <a:rPr kumimoji="0" lang="cs-CZ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8</a:t>
            </a:fld>
            <a:endParaRPr kumimoji="0" lang="cs-CZ" sz="1200" b="0" i="0" u="none" strike="noStrike" kern="1200" cap="none" spc="0" normalizeH="0" baseline="0" noProof="0" dirty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cxnSp>
        <p:nvCxnSpPr>
          <p:cNvPr id="33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Zástupný symbol pro číslo snímku 14"/>
          <p:cNvSpPr txBox="1">
            <a:spLocks/>
          </p:cNvSpPr>
          <p:nvPr/>
        </p:nvSpPr>
        <p:spPr>
          <a:xfrm>
            <a:off x="6480000" y="633600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1200" b="0" i="0" u="none" strike="noStrike" kern="1200" cap="none" spc="0" normalizeH="0" baseline="0" noProof="0" dirty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36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Čelakovského 5, příspěvková organizace</a:t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37" name="Obrázek 3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0"/>
            <a:ext cx="2710588" cy="792000"/>
          </a:xfrm>
          <a:prstGeom prst="rect">
            <a:avLst/>
          </a:prstGeom>
        </p:spPr>
      </p:pic>
      <p:pic>
        <p:nvPicPr>
          <p:cNvPr id="38" name="Obrázek 37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20" name="Popisek se šipkou dolů 19"/>
          <p:cNvSpPr/>
          <p:nvPr/>
        </p:nvSpPr>
        <p:spPr>
          <a:xfrm>
            <a:off x="1331640" y="1052736"/>
            <a:ext cx="6480720" cy="1080120"/>
          </a:xfrm>
          <a:prstGeom prst="downArrowCallout">
            <a:avLst/>
          </a:prstGeom>
          <a:solidFill>
            <a:srgbClr val="00B0F0"/>
          </a:solidFill>
          <a:ln>
            <a:solidFill>
              <a:schemeClr val="tx1"/>
            </a:solidFill>
          </a:ln>
          <a:effectLst>
            <a:softEdge rad="63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1" name="Obdélník 20"/>
          <p:cNvSpPr/>
          <p:nvPr/>
        </p:nvSpPr>
        <p:spPr>
          <a:xfrm>
            <a:off x="1883992" y="1052737"/>
            <a:ext cx="5376022" cy="769441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4400" b="1" cap="none" spc="0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0000"/>
                </a:solidFill>
              </a:rPr>
              <a:t>OTÁZKY K OPAKOVÁNÍ</a:t>
            </a:r>
            <a:endParaRPr lang="cs-CZ" sz="4400" b="1" cap="none" spc="0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rgbClr val="FF0000"/>
              </a:solidFill>
            </a:endParaRPr>
          </a:p>
        </p:txBody>
      </p:sp>
      <p:sp>
        <p:nvSpPr>
          <p:cNvPr id="22" name="Tlačítko akce: Nápověda 21">
            <a:hlinkClick r:id="" action="ppaction://noaction" highlightClick="1"/>
          </p:cNvPr>
          <p:cNvSpPr/>
          <p:nvPr/>
        </p:nvSpPr>
        <p:spPr>
          <a:xfrm>
            <a:off x="4932040" y="2924944"/>
            <a:ext cx="2880320" cy="2448272"/>
          </a:xfrm>
          <a:prstGeom prst="actionButtonHelp">
            <a:avLst/>
          </a:prstGeom>
          <a:solidFill>
            <a:srgbClr val="00B0F0"/>
          </a:solidFill>
          <a:ln>
            <a:solidFill>
              <a:schemeClr val="tx1"/>
            </a:solidFill>
          </a:ln>
          <a:effectLst>
            <a:softEdge rad="317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slow">
    <p:newsflash/>
    <p:sndAc>
      <p:stSnd>
        <p:snd r:embed="rId2" name="applause.wav"/>
      </p:stSnd>
    </p:sndAc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0034" y="1142984"/>
            <a:ext cx="8229600" cy="4525963"/>
          </a:xfrm>
        </p:spPr>
        <p:txBody>
          <a:bodyPr>
            <a:noAutofit/>
          </a:bodyPr>
          <a:lstStyle/>
          <a:p>
            <a:r>
              <a:rPr lang="cs-CZ" sz="1400" dirty="0" err="1" smtClean="0"/>
              <a:t>Ing.KŘUPALOVÁ</a:t>
            </a:r>
            <a:r>
              <a:rPr lang="cs-CZ" sz="1400" dirty="0" smtClean="0"/>
              <a:t>, Zdeňka. </a:t>
            </a:r>
            <a:r>
              <a:rPr lang="cs-CZ" sz="1400" i="1" dirty="0" smtClean="0"/>
              <a:t>Nauka o materiálech pro 1. a 2. ročník SOU učebního oboru truhlář</a:t>
            </a:r>
            <a:r>
              <a:rPr lang="cs-CZ" sz="1400" dirty="0" smtClean="0"/>
              <a:t>. Praha 1, Mostecká 9: SOBOTÁLES, 1999, ISBN 80-85920-57-3.</a:t>
            </a:r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9</a:t>
            </a:fld>
            <a:endParaRPr lang="cs-CZ"/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357158" y="1428736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18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85D957D-D829-4070-AC89-93F188FE283C}" type="slidenum">
              <a:rPr kumimoji="0" lang="cs-CZ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9</a:t>
            </a:fld>
            <a:endParaRPr kumimoji="0" lang="cs-CZ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7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85D957D-D829-4070-AC89-93F188FE283C}" type="slidenum">
              <a:rPr kumimoji="0" lang="cs-CZ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9</a:t>
            </a:fld>
            <a:endParaRPr kumimoji="0" lang="cs-CZ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85D957D-D829-4070-AC89-93F188FE283C}" type="slidenum">
              <a:rPr kumimoji="0" lang="cs-CZ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9</a:t>
            </a:fld>
            <a:endParaRPr kumimoji="0" lang="cs-CZ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85D957D-D829-4070-AC89-93F188FE283C}" type="slidenum">
              <a:rPr kumimoji="0" lang="cs-CZ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9</a:t>
            </a:fld>
            <a:endParaRPr kumimoji="0" lang="cs-CZ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0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85D957D-D829-4070-AC89-93F188FE283C}" type="slidenum">
              <a:rPr kumimoji="0" lang="cs-CZ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9</a:t>
            </a:fld>
            <a:endParaRPr kumimoji="0" lang="cs-CZ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1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85D957D-D829-4070-AC89-93F188FE283C}" type="slidenum">
              <a:rPr kumimoji="0" lang="cs-CZ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9</a:t>
            </a:fld>
            <a:endParaRPr kumimoji="0" lang="cs-CZ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2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85D957D-D829-4070-AC89-93F188FE283C}" type="slidenum">
              <a:rPr kumimoji="0" lang="cs-CZ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9</a:t>
            </a:fld>
            <a:endParaRPr kumimoji="0" lang="cs-CZ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3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85D957D-D829-4070-AC89-93F188FE283C}" type="slidenum">
              <a:rPr kumimoji="0" lang="cs-CZ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9</a:t>
            </a:fld>
            <a:endParaRPr kumimoji="0" lang="cs-CZ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4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85D957D-D829-4070-AC89-93F188FE283C}" type="slidenum">
              <a:rPr kumimoji="0" lang="cs-CZ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9</a:t>
            </a:fld>
            <a:endParaRPr kumimoji="0" lang="cs-CZ" sz="1200" b="0" i="0" u="none" strike="noStrike" kern="1200" cap="none" spc="0" normalizeH="0" baseline="0" noProof="0" dirty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cxnSp>
        <p:nvCxnSpPr>
          <p:cNvPr id="15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Zástupný symbol pro číslo snímku 14"/>
          <p:cNvSpPr txBox="1">
            <a:spLocks/>
          </p:cNvSpPr>
          <p:nvPr/>
        </p:nvSpPr>
        <p:spPr>
          <a:xfrm>
            <a:off x="6480000" y="633600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1200" b="0" i="0" u="none" strike="noStrike" kern="1200" cap="none" spc="0" normalizeH="0" baseline="0" noProof="0" dirty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8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Čelakovského 5, příspěvková organizace</a:t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0"/>
            <a:ext cx="2710588" cy="792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1161</TotalTime>
  <Words>608</Words>
  <Application>Microsoft Office PowerPoint</Application>
  <PresentationFormat>Předvádění na obrazovce (4:3)</PresentationFormat>
  <Paragraphs>183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Tmely a plniče pórů, mořidla VY_32_INOVACE_28_573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Střední škola technická Ústí nad Labem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Karel Filas, Ing.</cp:lastModifiedBy>
  <cp:revision>94</cp:revision>
  <dcterms:created xsi:type="dcterms:W3CDTF">2010-11-01T23:40:31Z</dcterms:created>
  <dcterms:modified xsi:type="dcterms:W3CDTF">2013-08-26T18:07:31Z</dcterms:modified>
</cp:coreProperties>
</file>