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2"/>
  </p:notesMasterIdLst>
  <p:sldIdLst>
    <p:sldId id="276" r:id="rId2"/>
    <p:sldId id="268" r:id="rId3"/>
    <p:sldId id="269" r:id="rId4"/>
    <p:sldId id="270" r:id="rId5"/>
    <p:sldId id="271" r:id="rId6"/>
    <p:sldId id="274" r:id="rId7"/>
    <p:sldId id="275" r:id="rId8"/>
    <p:sldId id="277" r:id="rId9"/>
    <p:sldId id="278" r:id="rId10"/>
    <p:sldId id="27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4629" autoAdjust="0"/>
  </p:normalViewPr>
  <p:slideViewPr>
    <p:cSldViewPr>
      <p:cViewPr>
        <p:scale>
          <a:sx n="87" d="100"/>
          <a:sy n="87" d="100"/>
        </p:scale>
        <p:origin x="-654" y="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96752"/>
            <a:ext cx="7725544" cy="566936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Nátěrové hmoty</a:t>
            </a:r>
            <a:br>
              <a:rPr lang="cs-CZ" sz="2400" dirty="0" smtClean="0"/>
            </a:br>
            <a:r>
              <a:rPr lang="cs-CZ" sz="2000" dirty="0" smtClean="0">
                <a:latin typeface="Arial" charset="0"/>
              </a:rPr>
              <a:t>VY_32_INOVACE_28_574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3927421"/>
              </p:ext>
            </p:extLst>
          </p:nvPr>
        </p:nvGraphicFramePr>
        <p:xfrm>
          <a:off x="755576" y="1988840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28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Vyučovací hodina o nátěrových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hmotách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Transparentní, pigmentové, polární, filmotvorná složka, plnidla, nastavovadla,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tužidla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Dipl. Ing. Miloš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Václav NOVÁK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3. ročník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oboru TRUHLÁŘ, TESAŘ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2" name="Přímá spojnice 6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6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052736"/>
            <a:ext cx="7560840" cy="4680520"/>
          </a:xfr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b="1" i="1" dirty="0" smtClean="0">
                <a:solidFill>
                  <a:srgbClr val="7030A0"/>
                </a:solidFill>
              </a:rPr>
              <a:t>Jsou to materiály, které se v </a:t>
            </a:r>
            <a:r>
              <a:rPr lang="cs-CZ" sz="1600" b="1" i="1" u="sng" dirty="0" smtClean="0">
                <a:solidFill>
                  <a:srgbClr val="7030A0"/>
                </a:solidFill>
              </a:rPr>
              <a:t>kapalném, polotuhém (pastovitém) nebo tuhém (práškovém) stavu </a:t>
            </a:r>
            <a:r>
              <a:rPr lang="cs-CZ" sz="1600" b="1" i="1" dirty="0" smtClean="0">
                <a:solidFill>
                  <a:srgbClr val="7030A0"/>
                </a:solidFill>
              </a:rPr>
              <a:t>nanášejí na předmět, kde vytvářejí </a:t>
            </a:r>
            <a:r>
              <a:rPr lang="cs-CZ" sz="1600" b="1" i="1" dirty="0" smtClean="0">
                <a:solidFill>
                  <a:srgbClr val="FF0000"/>
                </a:solidFill>
              </a:rPr>
              <a:t>souvislou vrstvu</a:t>
            </a:r>
            <a:r>
              <a:rPr lang="cs-CZ" sz="1600" b="1" i="1" dirty="0" smtClean="0">
                <a:solidFill>
                  <a:srgbClr val="7030A0"/>
                </a:solidFill>
              </a:rPr>
              <a:t>, zvanou </a:t>
            </a:r>
            <a:r>
              <a:rPr lang="cs-CZ" sz="1600" b="1" i="1" dirty="0" smtClean="0">
                <a:solidFill>
                  <a:srgbClr val="FF0000"/>
                </a:solidFill>
              </a:rPr>
              <a:t>film</a:t>
            </a:r>
            <a:r>
              <a:rPr lang="cs-CZ" sz="1600" b="1" i="1" dirty="0" smtClean="0">
                <a:solidFill>
                  <a:srgbClr val="7030A0"/>
                </a:solidFill>
              </a:rPr>
              <a:t>. Nátěr má funkci estetickou a ochrannou.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2400" b="1" dirty="0" smtClean="0">
                <a:solidFill>
                  <a:srgbClr val="FFC000"/>
                </a:solidFill>
              </a:rPr>
              <a:t>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Nátěrovou hmotu tvoří složky </a:t>
            </a:r>
            <a:r>
              <a:rPr lang="cs-CZ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neprchavé a prchavé </a:t>
            </a:r>
            <a:r>
              <a:rPr lang="cs-CZ" sz="1600" dirty="0" smtClean="0"/>
              <a:t>nebo též </a:t>
            </a:r>
            <a:r>
              <a:rPr lang="cs-CZ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filmotvorné, barvící a rozpouštěcí. 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Filmotvorné složky </a:t>
            </a:r>
          </a:p>
          <a:p>
            <a:pPr>
              <a:buNone/>
            </a:pPr>
            <a:r>
              <a:rPr lang="cs-CZ" sz="1600" dirty="0" smtClean="0"/>
              <a:t>Tvoří podstatnou část nátěrového filmu. </a:t>
            </a:r>
            <a:r>
              <a:rPr lang="cs-CZ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úkolem je spojovat ostatní složky. </a:t>
            </a:r>
            <a:r>
              <a:rPr lang="cs-CZ" sz="1600" dirty="0" smtClean="0"/>
              <a:t>Umožňují jim dostačující přilnavost k podkladu a zajistit tuhému filmu soudržnost, pružnost a odolnost proti mechanickému poškození. Jsou to tyto látky: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0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2843808" y="980728"/>
            <a:ext cx="3384376" cy="461665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NÁTĚROVÉ HMOTY</a:t>
            </a:r>
            <a:endParaRPr lang="cs-CZ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980728"/>
            <a:ext cx="1579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(dále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NH)</a:t>
            </a:r>
            <a:endParaRPr lang="cs-CZ" dirty="0"/>
          </a:p>
        </p:txBody>
      </p:sp>
      <p:sp>
        <p:nvSpPr>
          <p:cNvPr id="13" name="Šipka dolů 12"/>
          <p:cNvSpPr/>
          <p:nvPr/>
        </p:nvSpPr>
        <p:spPr>
          <a:xfrm>
            <a:off x="3275856" y="2060848"/>
            <a:ext cx="2376264" cy="1008112"/>
          </a:xfrm>
          <a:prstGeom prst="downArrow">
            <a:avLst>
              <a:gd name="adj1" fmla="val 50000"/>
              <a:gd name="adj2" fmla="val 51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SLOŽKY NH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04056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Oleje</a:t>
            </a:r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1600" dirty="0" smtClean="0"/>
              <a:t>vysychavé a nevysychavé</a:t>
            </a:r>
            <a:endParaRPr lang="cs-CZ" sz="16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Pryskyřice </a:t>
            </a:r>
            <a:r>
              <a:rPr lang="cs-CZ" sz="1600" dirty="0" smtClean="0"/>
              <a:t>přírodní a syntetické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6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cs-CZ" sz="1600" dirty="0" smtClean="0"/>
              <a:t>	</a:t>
            </a:r>
          </a:p>
          <a:p>
            <a:pPr>
              <a:buNone/>
            </a:pPr>
            <a:r>
              <a:rPr lang="cs-CZ" sz="1600" dirty="0" smtClean="0"/>
              <a:t>-	</a:t>
            </a:r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Recentní (rostlinné, živočišné)</a:t>
            </a:r>
          </a:p>
          <a:p>
            <a:pPr>
              <a:buFontTx/>
              <a:buChar char="-"/>
            </a:pPr>
            <a:r>
              <a:rPr lang="cs-CZ" sz="1600" dirty="0" smtClean="0"/>
              <a:t>Kalafuna </a:t>
            </a:r>
          </a:p>
          <a:p>
            <a:pPr>
              <a:buFontTx/>
              <a:buChar char="-"/>
            </a:pPr>
            <a:r>
              <a:rPr lang="cs-CZ" sz="1600" dirty="0" smtClean="0"/>
              <a:t>Šelak je produkt látkové výměny hmyzu červce lakového </a:t>
            </a:r>
          </a:p>
          <a:p>
            <a:pPr>
              <a:buFontTx/>
              <a:buChar char="-"/>
            </a:pPr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Fosilní pryskyřice </a:t>
            </a:r>
            <a:r>
              <a:rPr lang="cs-CZ" sz="1600" dirty="0" smtClean="0"/>
              <a:t>jsou zastoupeny hlavně surovinami, které nesou společný název kopály a jantarem.  </a:t>
            </a:r>
          </a:p>
          <a:p>
            <a:pPr>
              <a:buFontTx/>
              <a:buChar char="-"/>
            </a:pPr>
            <a:r>
              <a:rPr lang="cs-CZ" sz="1600" dirty="0" smtClean="0"/>
              <a:t>Kopály jsou nerosty, které se těží ze země </a:t>
            </a:r>
          </a:p>
          <a:p>
            <a:pPr>
              <a:buFontTx/>
              <a:buChar char="-"/>
            </a:pPr>
            <a:r>
              <a:rPr lang="cs-CZ" sz="1600" dirty="0" smtClean="0"/>
              <a:t>Jantar je surovina z mořských zdrojů 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1600" dirty="0" smtClean="0"/>
              <a:t>Používá se k výrobě značné množství plastických hmot (viz.3.ročnk – Plasty)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3" name="Šipka dolů 12"/>
          <p:cNvSpPr/>
          <p:nvPr/>
        </p:nvSpPr>
        <p:spPr>
          <a:xfrm>
            <a:off x="3347864" y="1844824"/>
            <a:ext cx="3672408" cy="1152128"/>
          </a:xfrm>
          <a:prstGeom prst="downArrow">
            <a:avLst/>
          </a:prstGeom>
          <a:solidFill>
            <a:srgbClr val="FFC000"/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PŘÍRODNÍ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Šipka dolů 17"/>
          <p:cNvSpPr/>
          <p:nvPr/>
        </p:nvSpPr>
        <p:spPr>
          <a:xfrm>
            <a:off x="3635896" y="4293096"/>
            <a:ext cx="3240360" cy="1152128"/>
          </a:xfrm>
          <a:prstGeom prst="downArrow">
            <a:avLst>
              <a:gd name="adj1" fmla="val 50000"/>
              <a:gd name="adj2" fmla="val 38662"/>
            </a:avLst>
          </a:prstGeom>
          <a:solidFill>
            <a:srgbClr val="00B0F0"/>
          </a:solidFill>
          <a:ln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SYNTETICKÉ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352928" cy="504056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Deriváty celulózy </a:t>
            </a:r>
          </a:p>
          <a:p>
            <a:pPr>
              <a:buNone/>
            </a:pPr>
            <a:endParaRPr lang="cs-CZ" sz="2600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Deriváty kaučuku </a:t>
            </a:r>
          </a:p>
          <a:p>
            <a:pPr>
              <a:buNone/>
            </a:pPr>
            <a:endParaRPr lang="cs-CZ" sz="2600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Zvláčňovadla </a:t>
            </a:r>
          </a:p>
          <a:p>
            <a:pPr>
              <a:buNone/>
            </a:pPr>
            <a:endParaRPr lang="cs-CZ" sz="2600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Sušidla(sikativy), urychlovače </a:t>
            </a:r>
          </a:p>
          <a:p>
            <a:pPr>
              <a:buNone/>
            </a:pPr>
            <a:endParaRPr lang="cs-CZ" sz="2600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Tužidla </a:t>
            </a:r>
          </a:p>
          <a:p>
            <a:pPr>
              <a:buNone/>
            </a:pPr>
            <a:endParaRPr lang="cs-CZ" sz="2600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Plniva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968552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endParaRPr lang="cs-CZ" sz="1600" b="1" dirty="0" smtClean="0"/>
          </a:p>
          <a:p>
            <a:pPr algn="ctr">
              <a:lnSpc>
                <a:spcPct val="150000"/>
              </a:lnSpc>
              <a:buNone/>
            </a:pPr>
            <a:endParaRPr lang="cs-CZ" sz="1600" b="1" dirty="0" smtClean="0"/>
          </a:p>
          <a:p>
            <a:pPr algn="ctr">
              <a:lnSpc>
                <a:spcPct val="150000"/>
              </a:lnSpc>
              <a:buNone/>
            </a:pPr>
            <a:r>
              <a:rPr lang="cs-CZ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organické kapaliny, které rozpouštějí látky nerozpustné ve vodě. Důležité pro technologii</a:t>
            </a:r>
          </a:p>
          <a:p>
            <a:pPr algn="ctr">
              <a:lnSpc>
                <a:spcPct val="150000"/>
              </a:lnSpc>
              <a:buNone/>
            </a:pPr>
            <a:r>
              <a:rPr lang="cs-CZ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nanášení HN</a:t>
            </a:r>
          </a:p>
          <a:p>
            <a:pPr>
              <a:buFontTx/>
              <a:buChar char="-"/>
            </a:pPr>
            <a:r>
              <a:rPr lang="cs-CZ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</a:t>
            </a:r>
            <a:r>
              <a:rPr lang="cs-CZ" sz="1600" dirty="0" smtClean="0"/>
              <a:t>(obsahují v chemické vazbě KYSLÍK)</a:t>
            </a:r>
          </a:p>
          <a:p>
            <a:pPr>
              <a:buFontTx/>
              <a:buChar char="-"/>
            </a:pPr>
            <a:r>
              <a:rPr lang="cs-CZ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Nepolární</a:t>
            </a:r>
            <a:r>
              <a:rPr lang="cs-CZ" sz="1600" dirty="0" smtClean="0"/>
              <a:t> (patří sem uhlovodíky např. benzín)</a:t>
            </a:r>
          </a:p>
          <a:p>
            <a:pPr>
              <a:buFontTx/>
              <a:buChar char="-"/>
            </a:pPr>
            <a:r>
              <a:rPr lang="cs-CZ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Slabě polární </a:t>
            </a:r>
            <a:r>
              <a:rPr lang="cs-CZ" sz="1600" dirty="0" smtClean="0"/>
              <a:t>(aromatické uhlovodíky např. benzen, toluen)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Patří k neprchavým složkám, dělí se na:</a:t>
            </a:r>
          </a:p>
          <a:p>
            <a:pPr>
              <a:buFontTx/>
              <a:buChar char="-"/>
            </a:pPr>
            <a:r>
              <a:rPr lang="cs-CZ" sz="2000" b="1" dirty="0" smtClean="0">
                <a:solidFill>
                  <a:srgbClr val="0070C0"/>
                </a:solidFill>
              </a:rPr>
              <a:t>barviva - </a:t>
            </a:r>
            <a:r>
              <a:rPr lang="cs-CZ" sz="1600" b="1" dirty="0" smtClean="0"/>
              <a:t>barevné látky, rozpustné v pojivech</a:t>
            </a:r>
          </a:p>
          <a:p>
            <a:pPr>
              <a:buFontTx/>
              <a:buChar char="-"/>
            </a:pPr>
            <a:r>
              <a:rPr lang="cs-CZ" sz="2000" b="1" dirty="0" smtClean="0">
                <a:solidFill>
                  <a:srgbClr val="0070C0"/>
                </a:solidFill>
              </a:rPr>
              <a:t>pigmenty - </a:t>
            </a:r>
            <a:r>
              <a:rPr lang="cs-CZ" sz="1600" b="1" dirty="0" smtClean="0"/>
              <a:t>barevné prášky …………………</a:t>
            </a:r>
            <a:r>
              <a:rPr lang="cs-CZ" sz="2000" b="1" dirty="0" smtClean="0">
                <a:solidFill>
                  <a:srgbClr val="0070C0"/>
                </a:solidFill>
              </a:rPr>
              <a:t> </a:t>
            </a:r>
            <a:r>
              <a:rPr lang="cs-CZ" sz="2000" b="1" dirty="0" smtClean="0"/>
              <a:t> 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3" name="Obdélník 12"/>
          <p:cNvSpPr/>
          <p:nvPr/>
        </p:nvSpPr>
        <p:spPr>
          <a:xfrm>
            <a:off x="2698926" y="1124745"/>
            <a:ext cx="3746155" cy="646331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B. ROZPOUŠTĚDLA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Šipka doleva 16"/>
          <p:cNvSpPr/>
          <p:nvPr/>
        </p:nvSpPr>
        <p:spPr>
          <a:xfrm>
            <a:off x="5364088" y="2636912"/>
            <a:ext cx="2736304" cy="936104"/>
          </a:xfrm>
          <a:prstGeom prst="lef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DĚLÍME NA: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699792" y="3861048"/>
            <a:ext cx="4104456" cy="646331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soft" dir="tl">
              <a:rot lat="0" lon="0" rev="0"/>
            </a:lightRig>
          </a:scene3d>
          <a:sp3d>
            <a:bevelT w="165100" prst="coolSlant"/>
          </a:sp3d>
        </p:spPr>
        <p:txBody>
          <a:bodyPr wrap="squar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C. BARVÍCÍ SLOŽKY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18457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cs-CZ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Klasifikace nátěrových hmot </a:t>
            </a:r>
          </a:p>
          <a:p>
            <a:pPr>
              <a:lnSpc>
                <a:spcPct val="150000"/>
              </a:lnSpc>
              <a:buNone/>
            </a:pPr>
            <a:r>
              <a:rPr lang="cs-CZ" sz="1600" u="sng" dirty="0" smtClean="0"/>
              <a:t>Rozdělení nátěrových hmot </a:t>
            </a:r>
            <a:r>
              <a:rPr lang="cs-CZ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</a:t>
            </a:r>
            <a:r>
              <a:rPr lang="cs-CZ" sz="1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filmotvorných</a:t>
            </a:r>
            <a:r>
              <a:rPr lang="cs-CZ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složek</a:t>
            </a:r>
            <a:r>
              <a:rPr lang="cs-CZ" sz="1600" u="sng" dirty="0" smtClean="0"/>
              <a:t>: </a:t>
            </a:r>
          </a:p>
          <a:p>
            <a:pPr>
              <a:buFontTx/>
              <a:buChar char="-"/>
            </a:pPr>
            <a:r>
              <a:rPr lang="cs-CZ" sz="1600" dirty="0" smtClean="0"/>
              <a:t>asfaltové- A </a:t>
            </a:r>
          </a:p>
          <a:p>
            <a:pPr>
              <a:buFontTx/>
              <a:buChar char="-"/>
            </a:pPr>
            <a:r>
              <a:rPr lang="cs-CZ" sz="1600" dirty="0" smtClean="0"/>
              <a:t>Olejové – O </a:t>
            </a:r>
          </a:p>
          <a:p>
            <a:pPr>
              <a:buFontTx/>
              <a:buChar char="-"/>
            </a:pPr>
            <a:r>
              <a:rPr lang="cs-CZ" sz="1600" dirty="0" smtClean="0"/>
              <a:t>Celulózové – C </a:t>
            </a:r>
          </a:p>
          <a:p>
            <a:pPr>
              <a:buFontTx/>
              <a:buChar char="-"/>
            </a:pPr>
            <a:r>
              <a:rPr lang="cs-CZ" sz="1600" dirty="0" smtClean="0"/>
              <a:t>Polyesterové – B (bezrozpouštědlové) </a:t>
            </a:r>
          </a:p>
          <a:p>
            <a:pPr>
              <a:buFontTx/>
              <a:buChar char="-"/>
            </a:pPr>
            <a:r>
              <a:rPr lang="cs-CZ" sz="1600" dirty="0" smtClean="0"/>
              <a:t>Kyselinou tvrditelné – S (syntetické) </a:t>
            </a:r>
          </a:p>
          <a:p>
            <a:pPr>
              <a:buFontTx/>
              <a:buChar char="-"/>
            </a:pPr>
            <a:r>
              <a:rPr lang="cs-CZ" sz="1600" dirty="0" smtClean="0"/>
              <a:t>Polyuretanové – U </a:t>
            </a:r>
          </a:p>
          <a:p>
            <a:pPr>
              <a:buFontTx/>
              <a:buChar char="-"/>
            </a:pPr>
            <a:r>
              <a:rPr lang="cs-CZ" sz="1600" dirty="0" smtClean="0"/>
              <a:t>Etanolové – L (lihové) </a:t>
            </a:r>
          </a:p>
          <a:p>
            <a:pPr>
              <a:buFontTx/>
              <a:buChar char="-"/>
            </a:pPr>
            <a:r>
              <a:rPr lang="cs-CZ" sz="1600" dirty="0" smtClean="0"/>
              <a:t>Vodou ředitelné – V, atd. 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None/>
            </a:pPr>
            <a:r>
              <a:rPr lang="cs-CZ" sz="1600" u="sng" dirty="0" smtClean="0"/>
              <a:t>Rozdělení nátěrových hmot </a:t>
            </a:r>
            <a:r>
              <a:rPr lang="cs-CZ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průhlednosti: </a:t>
            </a:r>
          </a:p>
          <a:p>
            <a:pPr>
              <a:buAutoNum type="alphaLcParenR"/>
            </a:pP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Transparentní: </a:t>
            </a:r>
            <a:r>
              <a:rPr lang="cs-CZ" sz="1600" dirty="0" smtClean="0"/>
              <a:t>(laky nezakrývající strukturu dřeva)</a:t>
            </a:r>
          </a:p>
          <a:p>
            <a:pPr>
              <a:buNone/>
            </a:pPr>
            <a:r>
              <a:rPr lang="cs-CZ" sz="1600" dirty="0" smtClean="0"/>
              <a:t>	- Plniče pórů, laky </a:t>
            </a:r>
          </a:p>
          <a:p>
            <a:pPr>
              <a:buNone/>
            </a:pPr>
            <a:r>
              <a:rPr lang="cs-CZ" sz="1600" b="1" dirty="0" smtClean="0"/>
              <a:t>b)   </a:t>
            </a:r>
            <a:r>
              <a:rPr lang="cs-CZ" sz="1600" dirty="0" smtClean="0"/>
              <a:t>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Pigmentové</a:t>
            </a:r>
            <a:r>
              <a:rPr lang="cs-CZ" sz="1600" dirty="0" smtClean="0"/>
              <a:t> hmoty: (zakrývající strukturu dřeva) </a:t>
            </a:r>
          </a:p>
          <a:p>
            <a:pPr>
              <a:buNone/>
            </a:pPr>
            <a:r>
              <a:rPr lang="cs-CZ" sz="1600" dirty="0" smtClean="0"/>
              <a:t>	- Tmely, barvy, emaily.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4644008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0" name="Plechovka 19"/>
          <p:cNvSpPr/>
          <p:nvPr/>
        </p:nvSpPr>
        <p:spPr>
          <a:xfrm>
            <a:off x="4644008" y="1916832"/>
            <a:ext cx="2232248" cy="2736304"/>
          </a:xfrm>
          <a:prstGeom prst="can">
            <a:avLst/>
          </a:prstGeom>
          <a:solidFill>
            <a:schemeClr val="bg2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NÁTĚROVÉ HMOTY </a:t>
            </a:r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NEJSOU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BARVY!!!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968552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1600" b="1" dirty="0" smtClean="0"/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způsobu nanášení</a:t>
            </a:r>
            <a:r>
              <a:rPr lang="cs-CZ" sz="2000" b="1" dirty="0" smtClean="0"/>
              <a:t>: </a:t>
            </a:r>
          </a:p>
          <a:p>
            <a:pPr>
              <a:buFontTx/>
              <a:buChar char="-"/>
            </a:pPr>
            <a:r>
              <a:rPr lang="cs-CZ" sz="2000" i="1" dirty="0" smtClean="0"/>
              <a:t>Štětcové, stříkací, polévací, navalovací, máčecí 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způsobu vytváření lakového filmu  </a:t>
            </a:r>
          </a:p>
          <a:p>
            <a:pPr>
              <a:buFontTx/>
              <a:buChar char="-"/>
            </a:pPr>
            <a:r>
              <a:rPr lang="cs-CZ" sz="2000" i="1" dirty="0" smtClean="0"/>
              <a:t>Vytvrzují chemickým pochodem (dvousložkové) nebo fyzikálně (odpařením rozpouštědel)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funkčního určení </a:t>
            </a:r>
          </a:p>
          <a:p>
            <a:pPr>
              <a:buFontTx/>
              <a:buChar char="-"/>
            </a:pPr>
            <a:r>
              <a:rPr lang="cs-CZ" sz="2000" i="1" dirty="0" smtClean="0"/>
              <a:t>Napouštěcí, základní, vyrovnávací nátěr, podkladové, vrchní  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prostředí, pro jaké je nátěr určen </a:t>
            </a:r>
          </a:p>
          <a:p>
            <a:pPr>
              <a:buFontTx/>
              <a:buChar char="-"/>
            </a:pPr>
            <a:r>
              <a:rPr lang="cs-CZ" sz="2000" i="1" dirty="0" smtClean="0"/>
              <a:t>Vnitřní, venkovní, do vlhka a do vody, odolné proti chemikáliím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1600" dirty="0" smtClean="0"/>
          </a:p>
          <a:p>
            <a:pPr>
              <a:buFontTx/>
              <a:buChar char="-"/>
            </a:pP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89654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nátěrových hmot </a:t>
            </a:r>
          </a:p>
          <a:p>
            <a:pPr>
              <a:buNone/>
            </a:pPr>
            <a:r>
              <a:rPr lang="cs-CZ" sz="1600" u="sng" dirty="0" smtClean="0"/>
              <a:t>Posuzují se vlastnosti: 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Technologické</a:t>
            </a:r>
            <a:r>
              <a:rPr lang="cs-CZ" sz="1600" dirty="0" smtClean="0"/>
              <a:t> – důležité pro skladování a zpracovávání, posuzují se  v mokrém stavu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Užitné </a:t>
            </a:r>
            <a:r>
              <a:rPr lang="cs-CZ" sz="1600" dirty="0" smtClean="0"/>
              <a:t>– posuzují se vlastnosti již hotových nátěrových filmů</a:t>
            </a:r>
          </a:p>
          <a:p>
            <a:pPr>
              <a:buAutoNum type="alphaLcParenR"/>
            </a:pPr>
            <a:r>
              <a:rPr lang="cs-CZ" sz="16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Technologické vlastnosti nátěrových hmot </a:t>
            </a:r>
          </a:p>
          <a:p>
            <a:pPr>
              <a:buNone/>
            </a:pPr>
            <a:r>
              <a:rPr lang="cs-CZ" sz="1600" dirty="0" smtClean="0"/>
              <a:t>-	životnost 			-     přilnavost nátěrového filmu </a:t>
            </a:r>
          </a:p>
          <a:p>
            <a:pPr>
              <a:buFontTx/>
              <a:buChar char="-"/>
            </a:pPr>
            <a:r>
              <a:rPr lang="cs-CZ" sz="1600" dirty="0" smtClean="0"/>
              <a:t>konzistence 			-     brousitelnost, leštitelnost filmu 	</a:t>
            </a:r>
          </a:p>
          <a:p>
            <a:pPr>
              <a:buFontTx/>
              <a:buChar char="-"/>
            </a:pPr>
            <a:r>
              <a:rPr lang="cs-CZ" sz="1600" dirty="0" smtClean="0"/>
              <a:t>obsah netěkavých složek 		-     krycí schopnost	</a:t>
            </a:r>
          </a:p>
          <a:p>
            <a:pPr>
              <a:buFontTx/>
              <a:buChar char="-"/>
            </a:pPr>
            <a:r>
              <a:rPr lang="cs-CZ" sz="1600" dirty="0" smtClean="0"/>
              <a:t>doba sušení (vytvrzování) 	</a:t>
            </a:r>
          </a:p>
          <a:p>
            <a:pPr>
              <a:buFontTx/>
              <a:buChar char="-"/>
            </a:pPr>
            <a:r>
              <a:rPr lang="cs-CZ" sz="1600" dirty="0" smtClean="0"/>
              <a:t>vlastnosti při nanášení 		 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   </a:t>
            </a:r>
            <a:r>
              <a:rPr lang="cs-CZ" sz="16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Užité vlastnosti nátěrových hmot:</a:t>
            </a:r>
          </a:p>
          <a:p>
            <a:pPr>
              <a:buFontTx/>
              <a:buChar char="-"/>
            </a:pPr>
            <a:r>
              <a:rPr lang="cs-CZ" sz="1600" dirty="0" smtClean="0"/>
              <a:t>odolnost nátěrového filmu vůči střídání teplot </a:t>
            </a:r>
          </a:p>
          <a:p>
            <a:pPr>
              <a:buFontTx/>
              <a:buChar char="-"/>
            </a:pPr>
            <a:r>
              <a:rPr lang="cs-CZ" sz="1600" dirty="0" smtClean="0"/>
              <a:t>odolnosti proti úderům , odolnost proti oděru a proti chemikáliím </a:t>
            </a:r>
          </a:p>
          <a:p>
            <a:pPr>
              <a:buFontTx/>
              <a:buChar char="-"/>
            </a:pPr>
            <a:r>
              <a:rPr lang="cs-CZ" sz="1600" dirty="0" smtClean="0"/>
              <a:t>barva, světlostálost, lesk, tvrdost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4" name="Tlačítko akce: Nápověda 13">
            <a:hlinkClick r:id="" action="ppaction://noaction" highlightClick="1"/>
          </p:cNvPr>
          <p:cNvSpPr/>
          <p:nvPr/>
        </p:nvSpPr>
        <p:spPr>
          <a:xfrm>
            <a:off x="467544" y="980728"/>
            <a:ext cx="8208912" cy="1512168"/>
          </a:xfrm>
          <a:prstGeom prst="actionButtonHelp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 K OPAKOVÁNÍ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2708920"/>
            <a:ext cx="8208912" cy="286232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jsou to nátěrové hmoty, čím jsou tvořeny a do jaké skupiny MTR patří?</a:t>
            </a:r>
          </a:p>
          <a:p>
            <a:pPr marL="342900" indent="-342900">
              <a:buAutoNum type="arabicParenR"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čeho NH můžeme rozdělit?</a:t>
            </a:r>
          </a:p>
          <a:p>
            <a:pPr marL="342900" indent="-342900">
              <a:buAutoNum type="arabicParenR"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vlastnosti NH se sledují a které z nich můžeš přímo ovlivnit?</a:t>
            </a:r>
          </a:p>
          <a:p>
            <a:pPr marL="342900" indent="-342900">
              <a:buAutoNum type="arabicParenR"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NH jsi již použil v praxi ve svém oboru?</a:t>
            </a:r>
          </a:p>
          <a:p>
            <a:pPr marL="342900" indent="-342900">
              <a:buAutoNum type="arabicParenR"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je znalost tohoto učiva pro tebe důležitá?</a:t>
            </a:r>
          </a:p>
          <a:p>
            <a:pPr marL="342900" indent="-342900">
              <a:buAutoNum type="arabicParenR"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r>
              <a:rPr lang="cs-CZ" sz="1600" dirty="0" err="1"/>
              <a:t>Ing.KŘUPALOVÁ</a:t>
            </a:r>
            <a:r>
              <a:rPr lang="cs-CZ" sz="1600" dirty="0"/>
              <a:t>, Zdeňka. </a:t>
            </a:r>
            <a:r>
              <a:rPr lang="cs-CZ" sz="1600" i="1" dirty="0"/>
              <a:t>Nauka o materiálech pro 1. a 2. ročník SOU učebního oboru truhlář</a:t>
            </a:r>
            <a:r>
              <a:rPr lang="cs-CZ" sz="1600" dirty="0"/>
              <a:t>. Praha 1, Mostecká 9: SOBOTÁLES, 1999, ISBN </a:t>
            </a:r>
            <a:r>
              <a:rPr lang="cs-CZ" sz="1600" dirty="0" smtClean="0"/>
              <a:t>80-85920-57-3.</a:t>
            </a:r>
          </a:p>
          <a:p>
            <a:endParaRPr lang="cs-CZ" sz="1600" dirty="0"/>
          </a:p>
          <a:p>
            <a:endParaRPr lang="cs-CZ" sz="1600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650</Words>
  <Application>Microsoft Office PowerPoint</Application>
  <PresentationFormat>Předvádění na obrazovce (4:3)</PresentationFormat>
  <Paragraphs>189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Nátěrové hmoty VY_32_INOVACE_28_574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Milos</cp:lastModifiedBy>
  <cp:revision>147</cp:revision>
  <dcterms:created xsi:type="dcterms:W3CDTF">2010-11-01T23:40:31Z</dcterms:created>
  <dcterms:modified xsi:type="dcterms:W3CDTF">2013-08-25T19:21:11Z</dcterms:modified>
</cp:coreProperties>
</file>