
<file path=[Content_Types].xml><?xml version="1.0" encoding="utf-8"?>
<Types xmlns="http://schemas.openxmlformats.org/package/2006/content-types">
  <Default Extension="jpeg" ContentType="image/jpeg"/>
  <Default Extension="wmf" ContentType="image/x-wmf"/>
  <Default Extension="rels" ContentType="application/vnd.openxmlformats-package.relationships+xml"/>
  <Default Extension="xml" ContentType="application/xml"/>
  <Default Extension="gif" ContentType="image/gi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96" r:id="rId1"/>
  </p:sldMasterIdLst>
  <p:notesMasterIdLst>
    <p:notesMasterId r:id="rId10"/>
  </p:notesMasterIdLst>
  <p:sldIdLst>
    <p:sldId id="257" r:id="rId2"/>
    <p:sldId id="258" r:id="rId3"/>
    <p:sldId id="265" r:id="rId4"/>
    <p:sldId id="261" r:id="rId5"/>
    <p:sldId id="262" r:id="rId6"/>
    <p:sldId id="263" r:id="rId7"/>
    <p:sldId id="264" r:id="rId8"/>
    <p:sldId id="259" r:id="rId9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howGuides="1">
      <p:cViewPr varScale="1">
        <p:scale>
          <a:sx n="56" d="100"/>
          <a:sy n="56" d="100"/>
        </p:scale>
        <p:origin x="-306" y="-90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diagrams/_rels/data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wmf"/><Relationship Id="rId1" Type="http://schemas.openxmlformats.org/officeDocument/2006/relationships/image" Target="../media/image5.jpeg"/></Relationships>
</file>

<file path=ppt/diagrams/_rels/drawing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wmf"/><Relationship Id="rId1" Type="http://schemas.openxmlformats.org/officeDocument/2006/relationships/image" Target="../media/image5.jpeg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FF08CE73-46B3-4027-8FF5-C15F48FE2C47}" type="doc">
      <dgm:prSet loTypeId="urn:microsoft.com/office/officeart/2005/8/layout/pList1" loCatId="picture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cs-CZ"/>
        </a:p>
      </dgm:t>
    </dgm:pt>
    <dgm:pt modelId="{488D51F3-3EE2-4A23-988C-4B436711A99D}">
      <dgm:prSet phldrT="[Text]"/>
      <dgm:spPr/>
      <dgm:t>
        <a:bodyPr/>
        <a:lstStyle/>
        <a:p>
          <a:r>
            <a:rPr lang="cs-CZ" b="1" dirty="0" smtClean="0">
              <a:solidFill>
                <a:srgbClr val="FF0000"/>
              </a:solidFill>
            </a:rPr>
            <a:t>Nejteplejší období v roce</a:t>
          </a:r>
          <a:endParaRPr lang="cs-CZ" b="1" dirty="0">
            <a:solidFill>
              <a:srgbClr val="FF0000"/>
            </a:solidFill>
          </a:endParaRPr>
        </a:p>
      </dgm:t>
    </dgm:pt>
    <dgm:pt modelId="{93795396-4A70-4133-8CDE-815B6C479863}" type="parTrans" cxnId="{536D4BA7-38EE-4E57-BEDA-710F469F2A35}">
      <dgm:prSet/>
      <dgm:spPr/>
      <dgm:t>
        <a:bodyPr/>
        <a:lstStyle/>
        <a:p>
          <a:endParaRPr lang="cs-CZ"/>
        </a:p>
      </dgm:t>
    </dgm:pt>
    <dgm:pt modelId="{AD5F6B42-ECF8-4835-8FAC-0D9C30231058}" type="sibTrans" cxnId="{536D4BA7-38EE-4E57-BEDA-710F469F2A35}">
      <dgm:prSet/>
      <dgm:spPr/>
      <dgm:t>
        <a:bodyPr/>
        <a:lstStyle/>
        <a:p>
          <a:endParaRPr lang="cs-CZ"/>
        </a:p>
      </dgm:t>
    </dgm:pt>
    <dgm:pt modelId="{19000DF4-6156-468E-9BE4-F4D998A0CBD5}">
      <dgm:prSet phldrT="[Text]"/>
      <dgm:spPr/>
      <dgm:t>
        <a:bodyPr/>
        <a:lstStyle/>
        <a:p>
          <a:r>
            <a:rPr lang="cs-CZ" b="1" dirty="0" smtClean="0">
              <a:solidFill>
                <a:srgbClr val="FF0000"/>
              </a:solidFill>
            </a:rPr>
            <a:t>Z tepla bývají bouřky</a:t>
          </a:r>
          <a:endParaRPr lang="cs-CZ" b="1" dirty="0">
            <a:solidFill>
              <a:srgbClr val="FF0000"/>
            </a:solidFill>
          </a:endParaRPr>
        </a:p>
      </dgm:t>
    </dgm:pt>
    <dgm:pt modelId="{4C66E214-01D5-4A11-BFB9-BBF4341B9D00}" type="parTrans" cxnId="{FC4542D2-1C98-4411-B602-F2BD88ED353A}">
      <dgm:prSet/>
      <dgm:spPr/>
      <dgm:t>
        <a:bodyPr/>
        <a:lstStyle/>
        <a:p>
          <a:endParaRPr lang="cs-CZ"/>
        </a:p>
      </dgm:t>
    </dgm:pt>
    <dgm:pt modelId="{E7015B68-1542-4A8E-B38C-D8535760CEC2}" type="sibTrans" cxnId="{FC4542D2-1C98-4411-B602-F2BD88ED353A}">
      <dgm:prSet/>
      <dgm:spPr/>
      <dgm:t>
        <a:bodyPr/>
        <a:lstStyle/>
        <a:p>
          <a:endParaRPr lang="cs-CZ"/>
        </a:p>
      </dgm:t>
    </dgm:pt>
    <dgm:pt modelId="{B8BB968B-43C4-4421-B599-EA51D104AC59}">
      <dgm:prSet phldrT="[Text]"/>
      <dgm:spPr/>
      <dgm:t>
        <a:bodyPr/>
        <a:lstStyle/>
        <a:p>
          <a:r>
            <a:rPr lang="cs-CZ" b="1" dirty="0" smtClean="0">
              <a:solidFill>
                <a:srgbClr val="FF0000"/>
              </a:solidFill>
            </a:rPr>
            <a:t>I když prší, bývá teplo</a:t>
          </a:r>
          <a:endParaRPr lang="cs-CZ" b="1" dirty="0">
            <a:solidFill>
              <a:srgbClr val="FF0000"/>
            </a:solidFill>
          </a:endParaRPr>
        </a:p>
      </dgm:t>
    </dgm:pt>
    <dgm:pt modelId="{A87E747C-C4D0-4D61-922A-C3EC358B3796}" type="parTrans" cxnId="{3A875BC0-FA85-4E7E-91C4-EF66F9779465}">
      <dgm:prSet/>
      <dgm:spPr/>
      <dgm:t>
        <a:bodyPr/>
        <a:lstStyle/>
        <a:p>
          <a:endParaRPr lang="cs-CZ"/>
        </a:p>
      </dgm:t>
    </dgm:pt>
    <dgm:pt modelId="{3C0E4346-DF6A-426B-B7E9-DB3047A9A20E}" type="sibTrans" cxnId="{3A875BC0-FA85-4E7E-91C4-EF66F9779465}">
      <dgm:prSet/>
      <dgm:spPr/>
      <dgm:t>
        <a:bodyPr/>
        <a:lstStyle/>
        <a:p>
          <a:endParaRPr lang="cs-CZ"/>
        </a:p>
      </dgm:t>
    </dgm:pt>
    <dgm:pt modelId="{19BD7645-EF36-4B53-888E-5BFEFF6600D3}" type="pres">
      <dgm:prSet presAssocID="{FF08CE73-46B3-4027-8FF5-C15F48FE2C47}" presName="Name0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cs-CZ"/>
        </a:p>
      </dgm:t>
    </dgm:pt>
    <dgm:pt modelId="{6C2DB9AF-D5C2-488E-BD0B-AEE1D1F11365}" type="pres">
      <dgm:prSet presAssocID="{488D51F3-3EE2-4A23-988C-4B436711A99D}" presName="compNode" presStyleCnt="0"/>
      <dgm:spPr/>
    </dgm:pt>
    <dgm:pt modelId="{BE557D26-BCAF-477E-81A7-800D42322DD6}" type="pres">
      <dgm:prSet presAssocID="{488D51F3-3EE2-4A23-988C-4B436711A99D}" presName="pictRect" presStyleLbl="node1" presStyleIdx="0" presStyleCnt="3" custScaleX="106734" custScaleY="115645"/>
      <dgm:spPr/>
      <dgm:t>
        <a:bodyPr/>
        <a:lstStyle/>
        <a:p>
          <a:endParaRPr lang="cs-CZ"/>
        </a:p>
      </dgm:t>
    </dgm:pt>
    <dgm:pt modelId="{07B18156-A44B-40FC-9CDD-F7B6831F4ED3}" type="pres">
      <dgm:prSet presAssocID="{488D51F3-3EE2-4A23-988C-4B436711A99D}" presName="textRect" presStyleLbl="revTx" presStyleIdx="0" presStyleCnt="3" custLinFactNeighborX="-1433" custLinFactNeighborY="26086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22D140F5-8018-4A2B-9D9F-A3D5E65FE05D}" type="pres">
      <dgm:prSet presAssocID="{AD5F6B42-ECF8-4835-8FAC-0D9C30231058}" presName="sibTrans" presStyleLbl="sibTrans2D1" presStyleIdx="0" presStyleCnt="0"/>
      <dgm:spPr/>
      <dgm:t>
        <a:bodyPr/>
        <a:lstStyle/>
        <a:p>
          <a:endParaRPr lang="cs-CZ"/>
        </a:p>
      </dgm:t>
    </dgm:pt>
    <dgm:pt modelId="{8E24C0CD-C17B-4FA4-A276-37D92DAE47A4}" type="pres">
      <dgm:prSet presAssocID="{19000DF4-6156-468E-9BE4-F4D998A0CBD5}" presName="compNode" presStyleCnt="0"/>
      <dgm:spPr/>
    </dgm:pt>
    <dgm:pt modelId="{D898E4CD-ACC2-4476-9A64-E1CC7C51AE9E}" type="pres">
      <dgm:prSet presAssocID="{19000DF4-6156-468E-9BE4-F4D998A0CBD5}" presName="pictRect" presStyleLbl="node1" presStyleIdx="1" presStyleCnt="3" custScaleX="105018" custScaleY="115060"/>
      <dgm:spPr>
        <a:blipFill rotWithShape="1">
          <a:blip xmlns:r="http://schemas.openxmlformats.org/officeDocument/2006/relationships" r:embed="rId1"/>
          <a:stretch>
            <a:fillRect/>
          </a:stretch>
        </a:blipFill>
      </dgm:spPr>
      <dgm:t>
        <a:bodyPr/>
        <a:lstStyle/>
        <a:p>
          <a:endParaRPr lang="cs-CZ"/>
        </a:p>
      </dgm:t>
    </dgm:pt>
    <dgm:pt modelId="{927F6098-7C87-4E73-98B9-99D9CB3E52F5}" type="pres">
      <dgm:prSet presAssocID="{19000DF4-6156-468E-9BE4-F4D998A0CBD5}" presName="textRect" presStyleLbl="revTx" presStyleIdx="1" presStyleCnt="3" custLinFactNeighborX="209" custLinFactNeighborY="28431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991B98BE-B81C-4B9F-B45D-B923C97876D9}" type="pres">
      <dgm:prSet presAssocID="{E7015B68-1542-4A8E-B38C-D8535760CEC2}" presName="sibTrans" presStyleLbl="sibTrans2D1" presStyleIdx="0" presStyleCnt="0"/>
      <dgm:spPr/>
      <dgm:t>
        <a:bodyPr/>
        <a:lstStyle/>
        <a:p>
          <a:endParaRPr lang="cs-CZ"/>
        </a:p>
      </dgm:t>
    </dgm:pt>
    <dgm:pt modelId="{F07A2F25-BF34-4542-8E87-A8CD1F2111B8}" type="pres">
      <dgm:prSet presAssocID="{B8BB968B-43C4-4421-B599-EA51D104AC59}" presName="compNode" presStyleCnt="0"/>
      <dgm:spPr/>
    </dgm:pt>
    <dgm:pt modelId="{33B44927-9049-4C24-B956-D3A04E64C655}" type="pres">
      <dgm:prSet presAssocID="{B8BB968B-43C4-4421-B599-EA51D104AC59}" presName="pictRect" presStyleLbl="node1" presStyleIdx="2" presStyleCnt="3" custScaleX="116439" custScaleY="115126"/>
      <dgm:spPr>
        <a:blipFill rotWithShape="1">
          <a:blip xmlns:r="http://schemas.openxmlformats.org/officeDocument/2006/relationships" r:embed="rId2"/>
          <a:stretch>
            <a:fillRect/>
          </a:stretch>
        </a:blipFill>
      </dgm:spPr>
      <dgm:t>
        <a:bodyPr/>
        <a:lstStyle/>
        <a:p>
          <a:endParaRPr lang="cs-CZ"/>
        </a:p>
      </dgm:t>
    </dgm:pt>
    <dgm:pt modelId="{83D6E8BE-AF7E-47DA-8FC4-9B441B2ED2EF}" type="pres">
      <dgm:prSet presAssocID="{B8BB968B-43C4-4421-B599-EA51D104AC59}" presName="textRect" presStyleLbl="revTx" presStyleIdx="2" presStyleCnt="3" custLinFactNeighborX="-1752" custLinFactNeighborY="28431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536D4BA7-38EE-4E57-BEDA-710F469F2A35}" srcId="{FF08CE73-46B3-4027-8FF5-C15F48FE2C47}" destId="{488D51F3-3EE2-4A23-988C-4B436711A99D}" srcOrd="0" destOrd="0" parTransId="{93795396-4A70-4133-8CDE-815B6C479863}" sibTransId="{AD5F6B42-ECF8-4835-8FAC-0D9C30231058}"/>
    <dgm:cxn modelId="{FC4542D2-1C98-4411-B602-F2BD88ED353A}" srcId="{FF08CE73-46B3-4027-8FF5-C15F48FE2C47}" destId="{19000DF4-6156-468E-9BE4-F4D998A0CBD5}" srcOrd="1" destOrd="0" parTransId="{4C66E214-01D5-4A11-BFB9-BBF4341B9D00}" sibTransId="{E7015B68-1542-4A8E-B38C-D8535760CEC2}"/>
    <dgm:cxn modelId="{2DD69565-F4EC-4866-BF8E-B27DB1D0D48B}" type="presOf" srcId="{AD5F6B42-ECF8-4835-8FAC-0D9C30231058}" destId="{22D140F5-8018-4A2B-9D9F-A3D5E65FE05D}" srcOrd="0" destOrd="0" presId="urn:microsoft.com/office/officeart/2005/8/layout/pList1"/>
    <dgm:cxn modelId="{02D2FBED-1B5F-486B-9F0C-1BC695737277}" type="presOf" srcId="{488D51F3-3EE2-4A23-988C-4B436711A99D}" destId="{07B18156-A44B-40FC-9CDD-F7B6831F4ED3}" srcOrd="0" destOrd="0" presId="urn:microsoft.com/office/officeart/2005/8/layout/pList1"/>
    <dgm:cxn modelId="{3A875BC0-FA85-4E7E-91C4-EF66F9779465}" srcId="{FF08CE73-46B3-4027-8FF5-C15F48FE2C47}" destId="{B8BB968B-43C4-4421-B599-EA51D104AC59}" srcOrd="2" destOrd="0" parTransId="{A87E747C-C4D0-4D61-922A-C3EC358B3796}" sibTransId="{3C0E4346-DF6A-426B-B7E9-DB3047A9A20E}"/>
    <dgm:cxn modelId="{DA22A47B-FABA-48C2-9516-6EBD3CEDF5AF}" type="presOf" srcId="{E7015B68-1542-4A8E-B38C-D8535760CEC2}" destId="{991B98BE-B81C-4B9F-B45D-B923C97876D9}" srcOrd="0" destOrd="0" presId="urn:microsoft.com/office/officeart/2005/8/layout/pList1"/>
    <dgm:cxn modelId="{86AB935D-D401-404D-A63A-1CFE7D8C64EC}" type="presOf" srcId="{FF08CE73-46B3-4027-8FF5-C15F48FE2C47}" destId="{19BD7645-EF36-4B53-888E-5BFEFF6600D3}" srcOrd="0" destOrd="0" presId="urn:microsoft.com/office/officeart/2005/8/layout/pList1"/>
    <dgm:cxn modelId="{A7488CC4-8655-4D25-8751-B2C52F9F5074}" type="presOf" srcId="{19000DF4-6156-468E-9BE4-F4D998A0CBD5}" destId="{927F6098-7C87-4E73-98B9-99D9CB3E52F5}" srcOrd="0" destOrd="0" presId="urn:microsoft.com/office/officeart/2005/8/layout/pList1"/>
    <dgm:cxn modelId="{A57A1F41-8EEE-494E-9673-EBF6D7964019}" type="presOf" srcId="{B8BB968B-43C4-4421-B599-EA51D104AC59}" destId="{83D6E8BE-AF7E-47DA-8FC4-9B441B2ED2EF}" srcOrd="0" destOrd="0" presId="urn:microsoft.com/office/officeart/2005/8/layout/pList1"/>
    <dgm:cxn modelId="{FF738ECE-280B-4C50-96DF-58ABBF5EE0FD}" type="presParOf" srcId="{19BD7645-EF36-4B53-888E-5BFEFF6600D3}" destId="{6C2DB9AF-D5C2-488E-BD0B-AEE1D1F11365}" srcOrd="0" destOrd="0" presId="urn:microsoft.com/office/officeart/2005/8/layout/pList1"/>
    <dgm:cxn modelId="{F7341D5E-E2AD-4560-B07E-C1FBEC3AA40D}" type="presParOf" srcId="{6C2DB9AF-D5C2-488E-BD0B-AEE1D1F11365}" destId="{BE557D26-BCAF-477E-81A7-800D42322DD6}" srcOrd="0" destOrd="0" presId="urn:microsoft.com/office/officeart/2005/8/layout/pList1"/>
    <dgm:cxn modelId="{A7C395FA-D530-47A2-BEC2-BD1C07176213}" type="presParOf" srcId="{6C2DB9AF-D5C2-488E-BD0B-AEE1D1F11365}" destId="{07B18156-A44B-40FC-9CDD-F7B6831F4ED3}" srcOrd="1" destOrd="0" presId="urn:microsoft.com/office/officeart/2005/8/layout/pList1"/>
    <dgm:cxn modelId="{A0426711-0899-4B34-ACA2-9D9280FB3C1F}" type="presParOf" srcId="{19BD7645-EF36-4B53-888E-5BFEFF6600D3}" destId="{22D140F5-8018-4A2B-9D9F-A3D5E65FE05D}" srcOrd="1" destOrd="0" presId="urn:microsoft.com/office/officeart/2005/8/layout/pList1"/>
    <dgm:cxn modelId="{1F058B85-297D-4508-9C99-0C2B823EDCEA}" type="presParOf" srcId="{19BD7645-EF36-4B53-888E-5BFEFF6600D3}" destId="{8E24C0CD-C17B-4FA4-A276-37D92DAE47A4}" srcOrd="2" destOrd="0" presId="urn:microsoft.com/office/officeart/2005/8/layout/pList1"/>
    <dgm:cxn modelId="{B739043E-F951-4F96-91BE-CC98246496A0}" type="presParOf" srcId="{8E24C0CD-C17B-4FA4-A276-37D92DAE47A4}" destId="{D898E4CD-ACC2-4476-9A64-E1CC7C51AE9E}" srcOrd="0" destOrd="0" presId="urn:microsoft.com/office/officeart/2005/8/layout/pList1"/>
    <dgm:cxn modelId="{FF453BF3-A0C7-493D-8354-74DC8F295FCE}" type="presParOf" srcId="{8E24C0CD-C17B-4FA4-A276-37D92DAE47A4}" destId="{927F6098-7C87-4E73-98B9-99D9CB3E52F5}" srcOrd="1" destOrd="0" presId="urn:microsoft.com/office/officeart/2005/8/layout/pList1"/>
    <dgm:cxn modelId="{7BED9D93-999D-4471-9E8B-73D6C535663B}" type="presParOf" srcId="{19BD7645-EF36-4B53-888E-5BFEFF6600D3}" destId="{991B98BE-B81C-4B9F-B45D-B923C97876D9}" srcOrd="3" destOrd="0" presId="urn:microsoft.com/office/officeart/2005/8/layout/pList1"/>
    <dgm:cxn modelId="{497680CB-0FF6-48AB-B9D0-E7C9AC6CF89A}" type="presParOf" srcId="{19BD7645-EF36-4B53-888E-5BFEFF6600D3}" destId="{F07A2F25-BF34-4542-8E87-A8CD1F2111B8}" srcOrd="4" destOrd="0" presId="urn:microsoft.com/office/officeart/2005/8/layout/pList1"/>
    <dgm:cxn modelId="{1B9EA021-75FA-4187-9E13-C882ADABBE0E}" type="presParOf" srcId="{F07A2F25-BF34-4542-8E87-A8CD1F2111B8}" destId="{33B44927-9049-4C24-B956-D3A04E64C655}" srcOrd="0" destOrd="0" presId="urn:microsoft.com/office/officeart/2005/8/layout/pList1"/>
    <dgm:cxn modelId="{AC663D99-AC60-4B48-AF80-EF1B3217AA7D}" type="presParOf" srcId="{F07A2F25-BF34-4542-8E87-A8CD1F2111B8}" destId="{83D6E8BE-AF7E-47DA-8FC4-9B441B2ED2EF}" srcOrd="1" destOrd="0" presId="urn:microsoft.com/office/officeart/2005/8/layout/pList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BE557D26-BCAF-477E-81A7-800D42322DD6}">
      <dsp:nvSpPr>
        <dsp:cNvPr id="0" name=""/>
        <dsp:cNvSpPr/>
      </dsp:nvSpPr>
      <dsp:spPr>
        <a:xfrm>
          <a:off x="2261" y="714427"/>
          <a:ext cx="1960658" cy="1463677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07B18156-A44B-40FC-9CDD-F7B6831F4ED3}">
      <dsp:nvSpPr>
        <dsp:cNvPr id="0" name=""/>
        <dsp:cNvSpPr/>
      </dsp:nvSpPr>
      <dsp:spPr>
        <a:xfrm>
          <a:off x="37788" y="2256877"/>
          <a:ext cx="1836957" cy="681511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35128" tIns="135128" rIns="135128" bIns="0" numCol="1" spcCol="1270" anchor="t" anchorCtr="0">
          <a:noAutofit/>
        </a:bodyPr>
        <a:lstStyle/>
        <a:p>
          <a:pPr lvl="0" algn="ctr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900" b="1" kern="1200" dirty="0" smtClean="0">
              <a:solidFill>
                <a:srgbClr val="FF0000"/>
              </a:solidFill>
            </a:rPr>
            <a:t>Nejteplejší období v roce</a:t>
          </a:r>
          <a:endParaRPr lang="cs-CZ" sz="1900" b="1" kern="1200" dirty="0">
            <a:solidFill>
              <a:srgbClr val="FF0000"/>
            </a:solidFill>
          </a:endParaRPr>
        </a:p>
      </dsp:txBody>
      <dsp:txXfrm>
        <a:off x="37788" y="2256877"/>
        <a:ext cx="1836957" cy="681511"/>
      </dsp:txXfrm>
    </dsp:sp>
    <dsp:sp modelId="{D898E4CD-ACC2-4476-9A64-E1CC7C51AE9E}">
      <dsp:nvSpPr>
        <dsp:cNvPr id="0" name=""/>
        <dsp:cNvSpPr/>
      </dsp:nvSpPr>
      <dsp:spPr>
        <a:xfrm>
          <a:off x="2146693" y="716278"/>
          <a:ext cx="1929136" cy="1456272"/>
        </a:xfrm>
        <a:prstGeom prst="roundRect">
          <a:avLst/>
        </a:prstGeom>
        <a:blipFill rotWithShape="1">
          <a:blip xmlns:r="http://schemas.openxmlformats.org/officeDocument/2006/relationships" r:embed="rId1"/>
          <a:stretch>
            <a:fillRect/>
          </a:stretch>
        </a:blip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927F6098-7C87-4E73-98B9-99D9CB3E52F5}">
      <dsp:nvSpPr>
        <dsp:cNvPr id="0" name=""/>
        <dsp:cNvSpPr/>
      </dsp:nvSpPr>
      <dsp:spPr>
        <a:xfrm>
          <a:off x="2196621" y="2271007"/>
          <a:ext cx="1836957" cy="681511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35128" tIns="135128" rIns="135128" bIns="0" numCol="1" spcCol="1270" anchor="t" anchorCtr="0">
          <a:noAutofit/>
        </a:bodyPr>
        <a:lstStyle/>
        <a:p>
          <a:pPr lvl="0" algn="ctr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900" b="1" kern="1200" dirty="0" smtClean="0">
              <a:solidFill>
                <a:srgbClr val="FF0000"/>
              </a:solidFill>
            </a:rPr>
            <a:t>Z tepla bývají bouřky</a:t>
          </a:r>
          <a:endParaRPr lang="cs-CZ" sz="1900" b="1" kern="1200" dirty="0">
            <a:solidFill>
              <a:srgbClr val="FF0000"/>
            </a:solidFill>
          </a:endParaRPr>
        </a:p>
      </dsp:txBody>
      <dsp:txXfrm>
        <a:off x="2196621" y="2271007"/>
        <a:ext cx="1836957" cy="681511"/>
      </dsp:txXfrm>
    </dsp:sp>
    <dsp:sp modelId="{33B44927-9049-4C24-B956-D3A04E64C655}">
      <dsp:nvSpPr>
        <dsp:cNvPr id="0" name=""/>
        <dsp:cNvSpPr/>
      </dsp:nvSpPr>
      <dsp:spPr>
        <a:xfrm>
          <a:off x="4259602" y="716069"/>
          <a:ext cx="2138935" cy="1457108"/>
        </a:xfrm>
        <a:prstGeom prst="roundRect">
          <a:avLst/>
        </a:prstGeom>
        <a:blipFill rotWithShape="1">
          <a:blip xmlns:r="http://schemas.openxmlformats.org/officeDocument/2006/relationships" r:embed="rId2"/>
          <a:stretch>
            <a:fillRect/>
          </a:stretch>
        </a:blip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83D6E8BE-AF7E-47DA-8FC4-9B441B2ED2EF}">
      <dsp:nvSpPr>
        <dsp:cNvPr id="0" name=""/>
        <dsp:cNvSpPr/>
      </dsp:nvSpPr>
      <dsp:spPr>
        <a:xfrm>
          <a:off x="4378408" y="2271216"/>
          <a:ext cx="1836957" cy="681511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35128" tIns="135128" rIns="135128" bIns="0" numCol="1" spcCol="1270" anchor="t" anchorCtr="0">
          <a:noAutofit/>
        </a:bodyPr>
        <a:lstStyle/>
        <a:p>
          <a:pPr lvl="0" algn="ctr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900" b="1" kern="1200" dirty="0" smtClean="0">
              <a:solidFill>
                <a:srgbClr val="FF0000"/>
              </a:solidFill>
            </a:rPr>
            <a:t>I když prší, bývá teplo</a:t>
          </a:r>
          <a:endParaRPr lang="cs-CZ" sz="1900" b="1" kern="1200" dirty="0">
            <a:solidFill>
              <a:srgbClr val="FF0000"/>
            </a:solidFill>
          </a:endParaRPr>
        </a:p>
      </dsp:txBody>
      <dsp:txXfrm>
        <a:off x="4378408" y="2271216"/>
        <a:ext cx="1836957" cy="681511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pList1">
  <dgm:title val=""/>
  <dgm:desc val=""/>
  <dgm:catLst>
    <dgm:cat type="list" pri="2000"/>
    <dgm:cat type="picture" pri="2500"/>
    <dgm:cat type="pictureconvert" pri="25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 useDef="1">
    <dgm:dataModel>
      <dgm:ptLst/>
      <dgm:bg/>
      <dgm:whole/>
    </dgm:dataModel>
  </dgm:clrData>
  <dgm:layoutNode name="Name0">
    <dgm:varLst>
      <dgm:dir/>
      <dgm:resizeHandles val="exact"/>
    </dgm:varLst>
    <dgm:choose name="Name1">
      <dgm:if name="Name2" axis="self" func="var" arg="dir" op="equ" val="norm">
        <dgm:alg type="snake">
          <dgm:param type="grDir" val="tL"/>
          <dgm:param type="flowDir" val="row"/>
          <dgm:param type="contDir" val="sameDir"/>
          <dgm:param type="off" val="ctr"/>
          <dgm:param type="vertAlign" val="mid"/>
          <dgm:param type="horzAlign" val="ctr"/>
        </dgm:alg>
      </dgm:if>
      <dgm:else name="Name3">
        <dgm:alg type="snake">
          <dgm:param type="grDir" val="tR"/>
          <dgm:param type="flowDir" val="row"/>
          <dgm:param type="contDir" val="sameDir"/>
          <dgm:param type="off" val="ctr"/>
          <dgm:param type="vertAlign" val="mid"/>
          <dgm:param type="horzAlign" val="ct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compNode" refType="w"/>
      <dgm:constr type="w" for="ch" ptType="sibTrans" refType="w" refFor="ch" refForName="compNode" op="equ" fact="0.1"/>
      <dgm:constr type="sp" refType="w" refFor="ch" refForName="compNode" op="equ" fact="0.1"/>
      <dgm:constr type="primFontSz" for="des" ptType="node" op="equ" val="65"/>
    </dgm:constrLst>
    <dgm:ruleLst/>
    <dgm:forEach name="Name4" axis="ch" ptType="node">
      <dgm:layoutNode name="compNode">
        <dgm:alg type="composite">
          <dgm:param type="ar" val="0.943"/>
        </dgm:alg>
        <dgm:shape xmlns:r="http://schemas.openxmlformats.org/officeDocument/2006/relationships" r:blip="">
          <dgm:adjLst/>
        </dgm:shape>
        <dgm:presOf axis="self"/>
        <dgm:constrLst>
          <dgm:constr type="h" refType="w" fact="1.06"/>
          <dgm:constr type="h" for="ch" forName="pictRect" refType="h" fact="0.65"/>
          <dgm:constr type="w" for="ch" forName="pictRect" refType="w"/>
          <dgm:constr type="l" for="ch" forName="pictRect"/>
          <dgm:constr type="t" for="ch" forName="pictRect"/>
          <dgm:constr type="w" for="ch" forName="textRect" refType="w"/>
          <dgm:constr type="h" for="ch" forName="textRect" refType="h" fact="0.35"/>
          <dgm:constr type="l" for="ch" forName="textRect"/>
          <dgm:constr type="t" for="ch" forName="textRect" refType="b" refFor="ch" refForName="pictRect"/>
        </dgm:constrLst>
        <dgm:ruleLst/>
        <dgm:layoutNode name="pictRect">
          <dgm:alg type="sp"/>
          <dgm:shape xmlns:r="http://schemas.openxmlformats.org/officeDocument/2006/relationships" type="roundRect" r:blip="" blipPhldr="1">
            <dgm:adjLst/>
          </dgm:shape>
          <dgm:presOf/>
          <dgm:constrLst/>
          <dgm:ruleLst/>
        </dgm:layoutNode>
        <dgm:layoutNode name="textRect" styleLbl="revTx">
          <dgm:varLst>
            <dgm:bulletEnabled val="1"/>
          </dgm:varLst>
          <dgm:alg type="tx">
            <dgm:param type="txAnchorVert" val="t"/>
          </dgm:alg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bMarg"/>
          </dgm:constrLst>
          <dgm:ruleLst>
            <dgm:rule type="primFontSz" val="5" fact="NaN" max="NaN"/>
          </dgm:ruleLst>
        </dgm:layoutNode>
      </dgm:layoutNode>
      <dgm:forEach name="Name5" axis="followSib" ptType="sibTrans" cnt="1">
        <dgm:layoutNode name="sibTrans">
          <dgm:alg type="sp"/>
          <dgm:shape xmlns:r="http://schemas.openxmlformats.org/officeDocument/2006/relationships" type="rect" r:blip="" hideGeom="1">
            <dgm:adjLst/>
          </dgm:shape>
          <dgm:presOf axis="self"/>
          <dgm:constrLst/>
          <dgm:ruleLst/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CC87172-3F62-40F2-9FA2-30E79EBC5B43}" type="datetimeFigureOut">
              <a:rPr lang="cs-CZ" smtClean="0"/>
              <a:t>26.8.2013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A8CC764-CF4A-44D7-9DC8-76ABAD7288F0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13155605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záhlaví 4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r>
              <a:rPr lang="cs-CZ" smtClean="0">
                <a:solidFill>
                  <a:prstClr val="black"/>
                </a:solidFill>
              </a:rPr>
              <a:t>Speciální základní škola, Česká Kamenice, Jakubské nám. 113, příspěvková organizace</a:t>
            </a:r>
            <a:endParaRPr lang="cs-CZ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33193215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záhlaví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r>
              <a:rPr lang="cs-CZ" smtClean="0">
                <a:solidFill>
                  <a:prstClr val="black"/>
                </a:solidFill>
              </a:rPr>
              <a:t>Speciální základní škola, Česká Kamenice, Jakubské nám. 113, příspěvková organizace</a:t>
            </a:r>
            <a:endParaRPr lang="cs-CZ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9833687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0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1000"/>
                </a:schemeClr>
              </a:gs>
              <a:gs pos="37000">
                <a:schemeClr val="bg1">
                  <a:alpha val="76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89000"/>
                </a:schemeClr>
              </a:gs>
              <a:gs pos="48000">
                <a:schemeClr val="bg1">
                  <a:alpha val="62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3" name="Rectangle 12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Oval 13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473795" y="5052545"/>
            <a:ext cx="5637010" cy="882119"/>
          </a:xfrm>
        </p:spPr>
        <p:txBody>
          <a:bodyPr>
            <a:normAutofit/>
          </a:bodyPr>
          <a:lstStyle>
            <a:lvl1pPr marL="0" indent="0" algn="l">
              <a:buNone/>
              <a:defRPr sz="2200">
                <a:solidFill>
                  <a:schemeClr val="tx2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43B11F-F4FB-44AE-B82C-8CCBD3FB8702}" type="datetime1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26.8.2013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58B590-7C68-4F51-9189-02ED517A62B1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817581" y="3132290"/>
            <a:ext cx="7175351" cy="1793167"/>
          </a:xfrm>
          <a:effectLst/>
        </p:spPr>
        <p:txBody>
          <a:bodyPr>
            <a:noAutofit/>
          </a:bodyPr>
          <a:lstStyle>
            <a:lvl1pPr marL="640080" indent="-457200" algn="l">
              <a:defRPr sz="540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B2F357-EC5E-49FC-9535-C7BA0E179D8E}" type="datetime1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26.8.2013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58B590-7C68-4F51-9189-02ED517A62B1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10" name="Content Placeholder 9"/>
          <p:cNvSpPr>
            <a:spLocks noGrp="1"/>
          </p:cNvSpPr>
          <p:nvPr>
            <p:ph sz="quarter" idx="13"/>
          </p:nvPr>
        </p:nvSpPr>
        <p:spPr>
          <a:xfrm>
            <a:off x="1143000" y="731520"/>
            <a:ext cx="6400800" cy="3474720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2000"/>
                </a:schemeClr>
              </a:gs>
              <a:gs pos="37000">
                <a:schemeClr val="bg1">
                  <a:alpha val="77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90000"/>
                </a:schemeClr>
              </a:gs>
              <a:gs pos="48000">
                <a:schemeClr val="bg1">
                  <a:alpha val="63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9" name="Rectangle 8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Oval 9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033195" y="2172648"/>
            <a:ext cx="5966666" cy="2423346"/>
          </a:xfrm>
          <a:effectLst/>
        </p:spPr>
        <p:txBody>
          <a:bodyPr anchor="b"/>
          <a:lstStyle>
            <a:lvl1pPr algn="r">
              <a:defRPr sz="4600" b="1" cap="none" baseline="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022438" y="4607511"/>
            <a:ext cx="5970494" cy="835460"/>
          </a:xfrm>
        </p:spPr>
        <p:txBody>
          <a:bodyPr anchor="t"/>
          <a:lstStyle>
            <a:lvl1pPr marL="0" indent="0" algn="r">
              <a:buNone/>
              <a:defRPr sz="2000">
                <a:solidFill>
                  <a:schemeClr val="tx2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ABAD02-B903-4F2B-8528-22240A2FD0BB}" type="datetime1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26.8.2013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58B590-7C68-4F51-9189-02ED517A62B1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BD0FFC-2A90-44AC-822D-11141307F9F8}" type="datetime1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26.8.2013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58B590-7C68-4F51-9189-02ED517A62B1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1142999" y="731519"/>
            <a:ext cx="3346704" cy="3474720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4"/>
          </p:nvPr>
        </p:nvSpPr>
        <p:spPr>
          <a:xfrm>
            <a:off x="4645152" y="731520"/>
            <a:ext cx="3346704" cy="3474720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3000" y="731520"/>
            <a:ext cx="3346704" cy="639762"/>
          </a:xfrm>
        </p:spPr>
        <p:txBody>
          <a:bodyPr anchor="b">
            <a:noAutofit/>
          </a:bodyPr>
          <a:lstStyle>
            <a:lvl1pPr marL="0" indent="0" algn="ctr">
              <a:buNone/>
              <a:defRPr lang="en-US" sz="2400" b="1" i="0" kern="1200" dirty="0" smtClean="0">
                <a:gradFill>
                  <a:gsLst>
                    <a:gs pos="0">
                      <a:schemeClr val="tx1"/>
                    </a:gs>
                    <a:gs pos="4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chemeClr val="tx2">
                        <a:alpha val="65000"/>
                      </a:schemeClr>
                    </a:gs>
                  </a:gsLst>
                  <a:lin ang="5400000" scaled="0"/>
                </a:gradFill>
                <a:effectLst/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156447" y="1400327"/>
            <a:ext cx="3346704" cy="2743200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7302" y="731520"/>
            <a:ext cx="3346704" cy="639762"/>
          </a:xfrm>
        </p:spPr>
        <p:txBody>
          <a:bodyPr anchor="b">
            <a:noAutofit/>
          </a:bodyPr>
          <a:lstStyle>
            <a:lvl1pPr marL="0" indent="0" algn="ctr">
              <a:buNone/>
              <a:defRPr lang="en-US" sz="2400" b="1" i="0" kern="1200" dirty="0" smtClean="0">
                <a:gradFill>
                  <a:gsLst>
                    <a:gs pos="0">
                      <a:schemeClr val="tx1"/>
                    </a:gs>
                    <a:gs pos="4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chemeClr val="tx2">
                        <a:alpha val="65000"/>
                      </a:schemeClr>
                    </a:gs>
                  </a:gsLst>
                  <a:lin ang="5400000" scaled="0"/>
                </a:gradFill>
                <a:effectLst/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marL="0" lvl="0" indent="0" algn="ctr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None/>
            </a:pPr>
            <a:r>
              <a:rPr lang="cs-CZ" smtClean="0"/>
              <a:t>Kliknutím lze upravit styly předlohy textu.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1399032"/>
            <a:ext cx="3346704" cy="2743200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9ABF02-6A0F-4FE0-A8C6-9294E59FEC74}" type="datetime1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26.8.2013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58B590-7C68-4F51-9189-02ED517A62B1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5422EE-976D-4ACC-A2FA-81804354F3FC}" type="datetime1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26.8.2013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58B590-7C68-4F51-9189-02ED517A62B1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77B3CC-2103-4602-8A48-F78818CE582D}" type="datetime1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26.8.2013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58B590-7C68-4F51-9189-02ED517A62B1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095" y="2209800"/>
            <a:ext cx="3636085" cy="1258493"/>
          </a:xfrm>
          <a:effectLst/>
        </p:spPr>
        <p:txBody>
          <a:bodyPr anchor="b">
            <a:noAutofit/>
          </a:bodyPr>
          <a:lstStyle>
            <a:lvl1pPr marL="228600" indent="-228600" algn="l">
              <a:defRPr sz="2800" b="1">
                <a:effectLst/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93515" y="731520"/>
            <a:ext cx="4017085" cy="4894730"/>
          </a:xfrm>
        </p:spPr>
        <p:txBody>
          <a:bodyPr anchor="ctr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4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75765" y="3497802"/>
            <a:ext cx="3388660" cy="2139518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F36CF9-D06D-4EFC-930E-045FDFF36AEF}" type="datetime1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26.8.2013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58B590-7C68-4F51-9189-02ED517A62B1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2000"/>
                </a:schemeClr>
              </a:gs>
              <a:gs pos="37000">
                <a:schemeClr val="bg1">
                  <a:alpha val="77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Rectangle 8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90000"/>
                </a:schemeClr>
              </a:gs>
              <a:gs pos="48000">
                <a:schemeClr val="bg1">
                  <a:alpha val="63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0" name="Rectangle 9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Oval 10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4475175" y="1143000"/>
            <a:ext cx="4114800" cy="3127806"/>
          </a:xfrm>
          <a:prstGeom prst="roundRect">
            <a:avLst>
              <a:gd name="adj" fmla="val 4230"/>
            </a:avLst>
          </a:prstGeom>
          <a:solidFill>
            <a:schemeClr val="bg2">
              <a:lumMod val="90000"/>
            </a:schemeClr>
          </a:solidFill>
          <a:effectLst>
            <a:reflection blurRad="4350" stA="23000" endA="300" endPos="28000" dir="5400000" sy="-100000" algn="bl" rotWithShape="0"/>
          </a:effectLst>
          <a:scene3d>
            <a:camera prst="perspectiveContrastingLeftFacing" fov="1800000">
              <a:rot lat="300000" lon="2100000" rev="0"/>
            </a:camera>
            <a:lightRig rig="balanced" dir="t"/>
          </a:scene3d>
          <a:sp3d>
            <a:bevelT w="50800" h="50800"/>
          </a:sp3d>
        </p:spPr>
        <p:txBody>
          <a:bodyPr>
            <a:normAutofit/>
            <a:flatTx/>
          </a:bodyPr>
          <a:lstStyle>
            <a:lvl1pPr marL="0" indent="0" algn="ctr">
              <a:buNone/>
              <a:defRPr sz="20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 smtClean="0"/>
              <a:t>Kliknutím na ikonu přidáte obrázek.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77887" y="1010486"/>
            <a:ext cx="3694114" cy="2163020"/>
          </a:xfrm>
        </p:spPr>
        <p:txBody>
          <a:bodyPr anchor="b"/>
          <a:lstStyle>
            <a:lvl1pPr marL="182880" indent="-182880">
              <a:buFont typeface="Georgia" pitchFamily="18" charset="0"/>
              <a:buChar char="*"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11DED9-9478-4EB6-8A99-47E1FB52387D}" type="datetime1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26.8.2013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58B590-7C68-4F51-9189-02ED517A62B1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7268" y="4464421"/>
            <a:ext cx="6383538" cy="1143000"/>
          </a:xfrm>
        </p:spPr>
        <p:txBody>
          <a:bodyPr anchor="b">
            <a:noAutofit/>
          </a:bodyPr>
          <a:lstStyle>
            <a:lvl1pPr algn="l">
              <a:defRPr sz="4600" b="1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905000" y="731519"/>
            <a:ext cx="6400800" cy="3474720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67DC7B-2756-4173-A1A8-19CD0325BEAA}" type="datetime1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26.8.2013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58B590-7C68-4F51-9189-02ED517A62B1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1153758" y="376517"/>
            <a:ext cx="2057400" cy="5238339"/>
          </a:xfrm>
          <a:effectLst/>
        </p:spPr>
        <p:txBody>
          <a:bodyPr vert="eaVert"/>
          <a:lstStyle>
            <a:lvl1pPr algn="l">
              <a:defRPr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3324113" y="731519"/>
            <a:ext cx="4829287" cy="4894729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D95755-F4C8-48C3-8EE9-CA3E76C1ADD2}" type="datetime1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26.8.2013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58B590-7C68-4F51-9189-02ED517A62B1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5105400"/>
            <a:ext cx="9144000" cy="1752600"/>
          </a:xfrm>
          <a:prstGeom prst="rect">
            <a:avLst/>
          </a:prstGeom>
          <a:gradFill>
            <a:gsLst>
              <a:gs pos="0">
                <a:schemeClr val="bg1">
                  <a:alpha val="91000"/>
                </a:schemeClr>
              </a:gs>
              <a:gs pos="37000">
                <a:schemeClr val="bg1">
                  <a:alpha val="76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0" y="0"/>
            <a:ext cx="9144000" cy="51054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89000"/>
                </a:schemeClr>
              </a:gs>
              <a:gs pos="48000">
                <a:schemeClr val="bg1">
                  <a:alpha val="62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9" name="Rectangle 8"/>
          <p:cNvSpPr/>
          <p:nvPr/>
        </p:nvSpPr>
        <p:spPr>
          <a:xfrm>
            <a:off x="0" y="3768304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Oval 9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6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793289" y="4372168"/>
            <a:ext cx="6512511" cy="1143000"/>
          </a:xfrm>
          <a:prstGeom prst="rect">
            <a:avLst/>
          </a:prstGeom>
          <a:effectLst/>
        </p:spPr>
        <p:txBody>
          <a:bodyPr vert="horz" lIns="91440" tIns="45720" rIns="91440" bIns="45720" rtlCol="0" anchor="t" anchorCtr="0">
            <a:noAutofit/>
          </a:bodyPr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3000" y="732260"/>
            <a:ext cx="6400800" cy="347472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172200" y="6172200"/>
            <a:ext cx="2514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1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fld id="{19327A23-395E-430F-A5F9-42AF88075EAE}" type="datetime1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26.8.2013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57199" y="6172200"/>
            <a:ext cx="335280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1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3810000" y="6172200"/>
            <a:ext cx="1828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fld id="{3C58B590-7C68-4F51-9189-02ED517A62B1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97" r:id="rId1"/>
    <p:sldLayoutId id="2147483698" r:id="rId2"/>
    <p:sldLayoutId id="2147483699" r:id="rId3"/>
    <p:sldLayoutId id="2147483700" r:id="rId4"/>
    <p:sldLayoutId id="2147483701" r:id="rId5"/>
    <p:sldLayoutId id="2147483702" r:id="rId6"/>
    <p:sldLayoutId id="2147483703" r:id="rId7"/>
    <p:sldLayoutId id="2147483704" r:id="rId8"/>
    <p:sldLayoutId id="2147483705" r:id="rId9"/>
    <p:sldLayoutId id="2147483706" r:id="rId10"/>
    <p:sldLayoutId id="2147483707" r:id="rId11"/>
  </p:sldLayoutIdLst>
  <p:timing>
    <p:tnLst>
      <p:par>
        <p:cTn id="1" dur="indefinite" restart="never" nodeType="tmRoot"/>
      </p:par>
    </p:tnLst>
  </p:timing>
  <p:hf sldNum="0" hdr="0" dt="0"/>
  <p:txStyles>
    <p:titleStyle>
      <a:lvl1pPr marL="320040" indent="-320040" algn="r" defTabSz="914400" rtl="0" eaLnBrk="1" latinLnBrk="0" hangingPunct="1">
        <a:spcBef>
          <a:spcPct val="0"/>
        </a:spcBef>
        <a:buClr>
          <a:schemeClr val="accent6">
            <a:lumMod val="75000"/>
          </a:schemeClr>
        </a:buClr>
        <a:buSzPct val="128000"/>
        <a:buFont typeface="Georgia" pitchFamily="18" charset="0"/>
        <a:buChar char="*"/>
        <a:defRPr sz="4600" b="1" i="0" kern="1200">
          <a:gradFill>
            <a:gsLst>
              <a:gs pos="0">
                <a:schemeClr val="tx1"/>
              </a:gs>
              <a:gs pos="40000">
                <a:schemeClr val="tx1">
                  <a:lumMod val="75000"/>
                  <a:lumOff val="25000"/>
                </a:schemeClr>
              </a:gs>
              <a:gs pos="100000">
                <a:schemeClr val="tx2">
                  <a:alpha val="65000"/>
                </a:schemeClr>
              </a:gs>
            </a:gsLst>
            <a:lin ang="5400000" scaled="0"/>
          </a:gradFill>
          <a:effectLst>
            <a:reflection blurRad="6350" stA="55000" endA="300" endPos="45500" dir="5400000" sy="-100000" algn="bl" rotWithShape="0"/>
          </a:effectLst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2860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2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54864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20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82296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09728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1389888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1664208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196596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228600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2587752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wmf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.wmf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7" Type="http://schemas.openxmlformats.org/officeDocument/2006/relationships/image" Target="../media/image7.wmf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wmf"/><Relationship Id="rId7" Type="http://schemas.openxmlformats.org/officeDocument/2006/relationships/image" Target="../media/image13.jpeg"/><Relationship Id="rId2" Type="http://schemas.openxmlformats.org/officeDocument/2006/relationships/image" Target="../media/image8.wmf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2.jpeg"/><Relationship Id="rId5" Type="http://schemas.openxmlformats.org/officeDocument/2006/relationships/image" Target="../media/image11.jpeg"/><Relationship Id="rId4" Type="http://schemas.openxmlformats.org/officeDocument/2006/relationships/image" Target="../media/image10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7" Type="http://schemas.openxmlformats.org/officeDocument/2006/relationships/image" Target="../media/image18.jpeg"/><Relationship Id="rId2" Type="http://schemas.openxmlformats.org/officeDocument/2006/relationships/image" Target="../media/image14.gif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7.jpeg"/><Relationship Id="rId5" Type="http://schemas.openxmlformats.org/officeDocument/2006/relationships/image" Target="../media/image3.wmf"/><Relationship Id="rId4" Type="http://schemas.openxmlformats.org/officeDocument/2006/relationships/image" Target="../media/image16.gif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gif"/><Relationship Id="rId2" Type="http://schemas.openxmlformats.org/officeDocument/2006/relationships/image" Target="../media/image19.wmf"/><Relationship Id="rId1" Type="http://schemas.openxmlformats.org/officeDocument/2006/relationships/slideLayout" Target="../slideLayouts/slideLayout4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hyperlink" Target="http://office.microsoft.com/" TargetMode="External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4653136"/>
            <a:ext cx="6400800" cy="409600"/>
          </a:xfrm>
        </p:spPr>
        <p:txBody>
          <a:bodyPr>
            <a:normAutofit/>
          </a:bodyPr>
          <a:lstStyle/>
          <a:p>
            <a:pPr algn="ctr"/>
            <a:r>
              <a:rPr lang="cs-CZ" sz="2000" dirty="0" smtClean="0">
                <a:solidFill>
                  <a:schemeClr val="accent4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Zpracovala: Mgr. Jana Ottová</a:t>
            </a:r>
            <a:endParaRPr lang="cs-CZ" sz="2000" dirty="0">
              <a:solidFill>
                <a:schemeClr val="accent4">
                  <a:lumMod val="50000"/>
                </a:schemeClr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>
          <a:xfrm>
            <a:off x="609882" y="6309320"/>
            <a:ext cx="7924236" cy="365125"/>
          </a:xfrm>
        </p:spPr>
        <p:txBody>
          <a:bodyPr>
            <a:normAutofit/>
          </a:bodyPr>
          <a:lstStyle/>
          <a:p>
            <a:r>
              <a:rPr lang="cs-CZ" dirty="0" smtClean="0">
                <a:solidFill>
                  <a:prstClr val="black">
                    <a:tint val="75000"/>
                  </a:prstClr>
                </a:solidFill>
              </a:rPr>
              <a:t>Speciální základní škola, Česká Kamenice, Jakubské nám. 113, příspěvková organizace</a:t>
            </a:r>
            <a:endParaRPr lang="cs-CZ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384884"/>
            <a:ext cx="7772400" cy="2088232"/>
          </a:xfrm>
        </p:spPr>
        <p:txBody>
          <a:bodyPr>
            <a:normAutofit fontScale="90000"/>
          </a:bodyPr>
          <a:lstStyle/>
          <a:p>
            <a:pPr marL="182880" indent="0" algn="ctr">
              <a:buNone/>
            </a:pPr>
            <a:r>
              <a:rPr lang="cs-CZ" sz="4000" dirty="0" smtClean="0">
                <a:solidFill>
                  <a:schemeClr val="accent4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PRVOUKA</a:t>
            </a:r>
            <a:r>
              <a:rPr lang="cs-CZ" sz="3100" dirty="0" smtClean="0">
                <a:latin typeface="Arial" pitchFamily="34" charset="0"/>
                <a:cs typeface="Arial" pitchFamily="34" charset="0"/>
              </a:rPr>
              <a:t/>
            </a:r>
            <a:br>
              <a:rPr lang="cs-CZ" sz="3100" dirty="0" smtClean="0">
                <a:latin typeface="Arial" pitchFamily="34" charset="0"/>
                <a:cs typeface="Arial" pitchFamily="34" charset="0"/>
              </a:rPr>
            </a:br>
            <a:r>
              <a:rPr lang="cs-CZ" dirty="0">
                <a:latin typeface="Arial" pitchFamily="34" charset="0"/>
                <a:cs typeface="Arial" pitchFamily="34" charset="0"/>
              </a:rPr>
              <a:t/>
            </a:r>
            <a:br>
              <a:rPr lang="cs-CZ" dirty="0">
                <a:latin typeface="Arial" pitchFamily="34" charset="0"/>
                <a:cs typeface="Arial" pitchFamily="34" charset="0"/>
              </a:rPr>
            </a:br>
            <a:r>
              <a:rPr lang="cs-CZ" sz="4000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Léto v přírodě</a:t>
            </a:r>
            <a:r>
              <a:rPr lang="cs-CZ" sz="3100" dirty="0" smtClean="0">
                <a:solidFill>
                  <a:srgbClr val="1E17A9"/>
                </a:solidFill>
                <a:latin typeface="Arial" pitchFamily="34" charset="0"/>
                <a:cs typeface="Arial" pitchFamily="34" charset="0"/>
              </a:rPr>
              <a:t/>
            </a:r>
            <a:br>
              <a:rPr lang="cs-CZ" sz="3100" dirty="0" smtClean="0">
                <a:solidFill>
                  <a:srgbClr val="1E17A9"/>
                </a:solidFill>
                <a:latin typeface="Arial" pitchFamily="34" charset="0"/>
                <a:cs typeface="Arial" pitchFamily="34" charset="0"/>
              </a:rPr>
            </a:br>
            <a:endParaRPr lang="cs-CZ" sz="2000" dirty="0">
              <a:solidFill>
                <a:srgbClr val="1E17A9"/>
              </a:solidFill>
              <a:latin typeface="Arial" pitchFamily="34" charset="0"/>
              <a:cs typeface="Arial" pitchFamily="34" charset="0"/>
            </a:endParaRPr>
          </a:p>
        </p:txBody>
      </p:sp>
      <p:pic>
        <p:nvPicPr>
          <p:cNvPr id="8" name="Obrázek 7"/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799692" y="359621"/>
            <a:ext cx="5544616" cy="1080120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</p:spTree>
    <p:extLst>
      <p:ext uri="{BB962C8B-B14F-4D97-AF65-F5344CB8AC3E}">
        <p14:creationId xmlns:p14="http://schemas.microsoft.com/office/powerpoint/2010/main" val="33445351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>
          <a:xfrm>
            <a:off x="1475656" y="6381328"/>
            <a:ext cx="6192688" cy="365125"/>
          </a:xfrm>
        </p:spPr>
        <p:txBody>
          <a:bodyPr/>
          <a:lstStyle/>
          <a:p>
            <a:r>
              <a:rPr lang="cs-CZ" dirty="0">
                <a:solidFill>
                  <a:prstClr val="black">
                    <a:tint val="75000"/>
                  </a:prstClr>
                </a:solidFill>
              </a:rPr>
              <a:t>Speciální základní škola, Česká Kamenice, Jakubské nám. 113, příspěvková organizace</a:t>
            </a:r>
          </a:p>
          <a:p>
            <a:endParaRPr lang="cs-CZ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 dirty="0"/>
          </a:p>
        </p:txBody>
      </p:sp>
      <p:graphicFrame>
        <p:nvGraphicFramePr>
          <p:cNvPr id="5" name="Zástupný symbol pro obsah 4"/>
          <p:cNvGraphicFramePr>
            <a:graphicFrameLocks noGrp="1"/>
          </p:cNvGraphicFramePr>
          <p:nvPr>
            <p:ph sz="quarter" idx="13"/>
            <p:extLst>
              <p:ext uri="{D42A27DB-BD31-4B8C-83A1-F6EECF244321}">
                <p14:modId xmlns:p14="http://schemas.microsoft.com/office/powerpoint/2010/main" val="390986573"/>
              </p:ext>
            </p:extLst>
          </p:nvPr>
        </p:nvGraphicFramePr>
        <p:xfrm>
          <a:off x="479617" y="1772816"/>
          <a:ext cx="8229600" cy="4440671"/>
        </p:xfrm>
        <a:graphic>
          <a:graphicData uri="http://schemas.openxmlformats.org/drawingml/2006/table">
            <a:tbl>
              <a:tblPr firstRow="1" bandRow="1">
                <a:tableStyleId>{22838BEF-8BB2-4498-84A7-C5851F593DF1}</a:tableStyleId>
              </a:tblPr>
              <a:tblGrid>
                <a:gridCol w="2386608"/>
                <a:gridCol w="5842992"/>
              </a:tblGrid>
              <a:tr h="308974"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itchFamily="34" charset="0"/>
                        <a:buNone/>
                        <a:tabLst/>
                        <a:defRPr/>
                      </a:pPr>
                      <a:r>
                        <a:rPr kumimoji="0" lang="cs-CZ" sz="11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Arial" pitchFamily="34" charset="0"/>
                          <a:ea typeface="+mn-ea"/>
                          <a:cs typeface="Arial" pitchFamily="34" charset="0"/>
                        </a:rPr>
                        <a:t>Název projektu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1100" dirty="0" smtClean="0">
                          <a:latin typeface="Arial" pitchFamily="34" charset="0"/>
                          <a:cs typeface="Arial" pitchFamily="34" charset="0"/>
                        </a:rPr>
                        <a:t>Moderní škola</a:t>
                      </a:r>
                      <a:endParaRPr lang="cs-CZ" sz="110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</a:tr>
              <a:tr h="308974"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itchFamily="34" charset="0"/>
                        <a:buNone/>
                        <a:tabLst/>
                        <a:defRPr/>
                      </a:pPr>
                      <a:r>
                        <a:rPr kumimoji="0" lang="cs-CZ" sz="11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Arial" pitchFamily="34" charset="0"/>
                          <a:ea typeface="+mn-ea"/>
                          <a:cs typeface="Arial" pitchFamily="34" charset="0"/>
                        </a:rPr>
                        <a:t>Registrační číslo projektu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cs-CZ" sz="1100" dirty="0" smtClean="0">
                          <a:effectLst/>
                          <a:latin typeface="Arial"/>
                          <a:ea typeface="Times New Roman"/>
                        </a:rPr>
                        <a:t>CZ.1.07/1.4.00/21.3202</a:t>
                      </a:r>
                      <a:endParaRPr lang="cs-CZ" sz="1100" dirty="0" smtClean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/>
                </a:tc>
              </a:tr>
              <a:tr h="308974"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itchFamily="34" charset="0"/>
                        <a:buNone/>
                        <a:tabLst/>
                        <a:defRPr/>
                      </a:pPr>
                      <a:r>
                        <a:rPr kumimoji="0" lang="cs-CZ" sz="11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Označení klíčové aktivity</a:t>
                      </a:r>
                      <a:endParaRPr kumimoji="0" lang="cs-CZ" sz="1100" b="0" i="0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Arial" pitchFamily="34" charset="0"/>
                        <a:ea typeface="+mn-ea"/>
                        <a:cs typeface="Arial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1100" smtClean="0">
                          <a:latin typeface="Arial" pitchFamily="34" charset="0"/>
                          <a:cs typeface="Arial" pitchFamily="34" charset="0"/>
                        </a:rPr>
                        <a:t>VY_32_INOVACE_41_PRV_15</a:t>
                      </a:r>
                    </a:p>
                  </a:txBody>
                  <a:tcPr/>
                </a:tc>
              </a:tr>
              <a:tr h="334052"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itchFamily="34" charset="0"/>
                        <a:buNone/>
                        <a:tabLst/>
                        <a:defRPr/>
                      </a:pPr>
                      <a:r>
                        <a:rPr kumimoji="0" lang="cs-CZ" sz="11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Předmět</a:t>
                      </a:r>
                      <a:endParaRPr kumimoji="0" lang="cs-CZ" sz="1100" b="0" i="0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Arial" pitchFamily="34" charset="0"/>
                        <a:ea typeface="+mn-ea"/>
                        <a:cs typeface="Arial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1100" dirty="0" smtClean="0">
                          <a:latin typeface="Arial" pitchFamily="34" charset="0"/>
                          <a:cs typeface="Arial" pitchFamily="34" charset="0"/>
                        </a:rPr>
                        <a:t>PRVOUKA</a:t>
                      </a:r>
                      <a:endParaRPr lang="cs-CZ" sz="110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</a:tr>
              <a:tr h="334052"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itchFamily="34" charset="0"/>
                        <a:buNone/>
                        <a:tabLst/>
                        <a:defRPr/>
                      </a:pPr>
                      <a:r>
                        <a:rPr kumimoji="0" lang="cs-CZ" sz="11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Arial" pitchFamily="34" charset="0"/>
                          <a:ea typeface="+mn-ea"/>
                          <a:cs typeface="Arial" pitchFamily="34" charset="0"/>
                        </a:rPr>
                        <a:t>Téma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kumimoji="0" lang="cs-CZ" sz="12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Arial" pitchFamily="34" charset="0"/>
                          <a:ea typeface="+mj-ea"/>
                          <a:cs typeface="Arial" pitchFamily="34" charset="0"/>
                        </a:rPr>
                        <a:t>Léto v přírodě</a:t>
                      </a:r>
                      <a:endParaRPr lang="cs-CZ" sz="1200" dirty="0">
                        <a:solidFill>
                          <a:schemeClr val="tx1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</a:tr>
              <a:tr h="308974"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itchFamily="34" charset="0"/>
                        <a:buNone/>
                        <a:tabLst/>
                        <a:defRPr/>
                      </a:pPr>
                      <a:r>
                        <a:rPr kumimoji="0" lang="cs-CZ" sz="11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Autor</a:t>
                      </a:r>
                      <a:endParaRPr kumimoji="0" lang="cs-CZ" sz="1100" b="0" i="0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Arial" pitchFamily="34" charset="0"/>
                        <a:ea typeface="+mn-ea"/>
                        <a:cs typeface="Arial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1100" dirty="0" smtClean="0">
                          <a:latin typeface="Arial" pitchFamily="34" charset="0"/>
                          <a:cs typeface="Arial" pitchFamily="34" charset="0"/>
                        </a:rPr>
                        <a:t>Mgr.</a:t>
                      </a:r>
                      <a:r>
                        <a:rPr lang="cs-CZ" sz="1100" baseline="0" dirty="0" smtClean="0">
                          <a:latin typeface="Arial" pitchFamily="34" charset="0"/>
                          <a:cs typeface="Arial" pitchFamily="34" charset="0"/>
                        </a:rPr>
                        <a:t> Jana Ottová</a:t>
                      </a:r>
                      <a:endParaRPr lang="cs-CZ" sz="110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</a:tr>
              <a:tr h="308974">
                <a:tc>
                  <a:txBody>
                    <a:bodyPr/>
                    <a:lstStyle/>
                    <a:p>
                      <a:r>
                        <a:rPr lang="cs-CZ" sz="1100" dirty="0" smtClean="0">
                          <a:latin typeface="Arial" pitchFamily="34" charset="0"/>
                          <a:cs typeface="Arial" pitchFamily="34" charset="0"/>
                        </a:rPr>
                        <a:t>Anotace</a:t>
                      </a:r>
                      <a:endParaRPr lang="cs-CZ" sz="110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1100" dirty="0" smtClean="0">
                          <a:latin typeface="Arial" pitchFamily="34" charset="0"/>
                          <a:cs typeface="Arial" pitchFamily="34" charset="0"/>
                        </a:rPr>
                        <a:t>Seznámení s</a:t>
                      </a:r>
                      <a:r>
                        <a:rPr lang="cs-CZ" sz="1100" baseline="0" dirty="0" smtClean="0">
                          <a:latin typeface="Arial" pitchFamily="34" charset="0"/>
                          <a:cs typeface="Arial" pitchFamily="34" charset="0"/>
                        </a:rPr>
                        <a:t> přírodou v létě</a:t>
                      </a:r>
                      <a:endParaRPr lang="cs-CZ" sz="110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</a:tr>
              <a:tr h="308974">
                <a:tc>
                  <a:txBody>
                    <a:bodyPr/>
                    <a:lstStyle/>
                    <a:p>
                      <a:r>
                        <a:rPr lang="cs-CZ" sz="1100" dirty="0" smtClean="0">
                          <a:latin typeface="Arial" pitchFamily="34" charset="0"/>
                          <a:cs typeface="Arial" pitchFamily="34" charset="0"/>
                        </a:rPr>
                        <a:t>Očekávané výstupy</a:t>
                      </a:r>
                      <a:endParaRPr lang="cs-CZ" sz="110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1100" baseline="0" dirty="0" smtClean="0">
                          <a:latin typeface="Arial" pitchFamily="34" charset="0"/>
                          <a:cs typeface="Arial" pitchFamily="34" charset="0"/>
                        </a:rPr>
                        <a:t>Znát proměny přírody v létě</a:t>
                      </a:r>
                      <a:endParaRPr lang="cs-CZ" sz="110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</a:tr>
              <a:tr h="308974">
                <a:tc>
                  <a:txBody>
                    <a:bodyPr/>
                    <a:lstStyle/>
                    <a:p>
                      <a:r>
                        <a:rPr lang="cs-CZ" sz="1100" dirty="0" smtClean="0">
                          <a:latin typeface="Arial" pitchFamily="34" charset="0"/>
                          <a:cs typeface="Arial" pitchFamily="34" charset="0"/>
                        </a:rPr>
                        <a:t>Jazyk</a:t>
                      </a:r>
                      <a:endParaRPr lang="cs-CZ" sz="110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1100" dirty="0" smtClean="0">
                          <a:latin typeface="Arial" pitchFamily="34" charset="0"/>
                          <a:cs typeface="Arial" pitchFamily="34" charset="0"/>
                        </a:rPr>
                        <a:t>čeština</a:t>
                      </a:r>
                      <a:endParaRPr lang="cs-CZ" sz="110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</a:tr>
              <a:tr h="308974">
                <a:tc>
                  <a:txBody>
                    <a:bodyPr/>
                    <a:lstStyle/>
                    <a:p>
                      <a:r>
                        <a:rPr lang="cs-CZ" sz="1100" dirty="0" smtClean="0">
                          <a:latin typeface="Arial" pitchFamily="34" charset="0"/>
                          <a:cs typeface="Arial" pitchFamily="34" charset="0"/>
                        </a:rPr>
                        <a:t>Druh učebního materiálu</a:t>
                      </a:r>
                      <a:endParaRPr lang="cs-CZ" sz="110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1100" dirty="0" smtClean="0">
                          <a:latin typeface="Arial" pitchFamily="34" charset="0"/>
                          <a:cs typeface="Arial" pitchFamily="34" charset="0"/>
                        </a:rPr>
                        <a:t>POWER POINT</a:t>
                      </a:r>
                      <a:endParaRPr lang="cs-CZ" sz="110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</a:tr>
              <a:tr h="308974">
                <a:tc>
                  <a:txBody>
                    <a:bodyPr/>
                    <a:lstStyle/>
                    <a:p>
                      <a:r>
                        <a:rPr lang="cs-CZ" sz="1100" dirty="0" smtClean="0">
                          <a:latin typeface="Arial" pitchFamily="34" charset="0"/>
                          <a:cs typeface="Arial" pitchFamily="34" charset="0"/>
                        </a:rPr>
                        <a:t>Cílová skupina/ročník</a:t>
                      </a:r>
                      <a:endParaRPr lang="cs-CZ" sz="110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1100" baseline="0" dirty="0" smtClean="0">
                          <a:latin typeface="Arial" pitchFamily="34" charset="0"/>
                          <a:cs typeface="Arial" pitchFamily="34" charset="0"/>
                        </a:rPr>
                        <a:t>žák Speciální ZŠ/1. – 3. ročník</a:t>
                      </a:r>
                      <a:endParaRPr lang="cs-CZ" sz="110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</a:tr>
              <a:tr h="308974">
                <a:tc>
                  <a:txBody>
                    <a:bodyPr/>
                    <a:lstStyle/>
                    <a:p>
                      <a:r>
                        <a:rPr lang="cs-CZ" sz="1100" dirty="0" smtClean="0">
                          <a:latin typeface="Arial" pitchFamily="34" charset="0"/>
                          <a:cs typeface="Arial" pitchFamily="34" charset="0"/>
                        </a:rPr>
                        <a:t>Cíl prezentace</a:t>
                      </a:r>
                      <a:endParaRPr lang="cs-CZ" sz="110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1100" dirty="0" smtClean="0">
                          <a:latin typeface="Arial" pitchFamily="34" charset="0"/>
                          <a:cs typeface="Arial" pitchFamily="34" charset="0"/>
                        </a:rPr>
                        <a:t>Získání</a:t>
                      </a:r>
                      <a:r>
                        <a:rPr lang="cs-CZ" sz="1100" baseline="0" dirty="0" smtClean="0">
                          <a:latin typeface="Arial" pitchFamily="34" charset="0"/>
                          <a:cs typeface="Arial" pitchFamily="34" charset="0"/>
                        </a:rPr>
                        <a:t> nových informací a p</a:t>
                      </a:r>
                      <a:r>
                        <a:rPr lang="cs-CZ" sz="1100" dirty="0" smtClean="0">
                          <a:latin typeface="Arial" pitchFamily="34" charset="0"/>
                          <a:cs typeface="Arial" pitchFamily="34" charset="0"/>
                        </a:rPr>
                        <a:t>rohloubení znalostí žáků</a:t>
                      </a:r>
                      <a:r>
                        <a:rPr lang="cs-CZ" sz="1100" baseline="0" dirty="0" smtClean="0">
                          <a:latin typeface="Arial" pitchFamily="34" charset="0"/>
                          <a:cs typeface="Arial" pitchFamily="34" charset="0"/>
                        </a:rPr>
                        <a:t> </a:t>
                      </a:r>
                      <a:endParaRPr lang="cs-CZ" sz="110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</a:tr>
              <a:tr h="308974">
                <a:tc>
                  <a:txBody>
                    <a:bodyPr/>
                    <a:lstStyle/>
                    <a:p>
                      <a:r>
                        <a:rPr lang="cs-CZ" sz="1100" dirty="0" smtClean="0">
                          <a:latin typeface="Arial" pitchFamily="34" charset="0"/>
                          <a:cs typeface="Arial" pitchFamily="34" charset="0"/>
                        </a:rPr>
                        <a:t>Časová dotace</a:t>
                      </a:r>
                      <a:endParaRPr lang="cs-CZ" sz="110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1100" dirty="0" smtClean="0">
                          <a:latin typeface="Arial" pitchFamily="34" charset="0"/>
                          <a:cs typeface="Arial" pitchFamily="34" charset="0"/>
                        </a:rPr>
                        <a:t>20 minut</a:t>
                      </a:r>
                      <a:endParaRPr lang="cs-CZ" sz="110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</a:tr>
              <a:tr h="373853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100" dirty="0" smtClean="0">
                          <a:latin typeface="Arial" pitchFamily="34" charset="0"/>
                          <a:cs typeface="Arial" pitchFamily="34" charset="0"/>
                        </a:rPr>
                        <a:t>Vytvořeno (škola, dne)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1100" dirty="0" smtClean="0">
                          <a:latin typeface="Arial" pitchFamily="34" charset="0"/>
                          <a:cs typeface="Arial" pitchFamily="34" charset="0"/>
                        </a:rPr>
                        <a:t>Speciální základní škola,</a:t>
                      </a:r>
                      <a:r>
                        <a:rPr lang="cs-CZ" sz="1100" baseline="0" dirty="0" smtClean="0">
                          <a:latin typeface="Arial" pitchFamily="34" charset="0"/>
                          <a:cs typeface="Arial" pitchFamily="34" charset="0"/>
                        </a:rPr>
                        <a:t> Česká Kamenice, Jakubské nám. 113, p. o.,  25.2.2013</a:t>
                      </a:r>
                      <a:endParaRPr lang="cs-CZ" sz="110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</a:tr>
            </a:tbl>
          </a:graphicData>
        </a:graphic>
      </p:graphicFrame>
      <p:pic>
        <p:nvPicPr>
          <p:cNvPr id="8" name="Obrázek 7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822109" y="301289"/>
            <a:ext cx="5544616" cy="1080120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</p:spTree>
    <p:extLst>
      <p:ext uri="{BB962C8B-B14F-4D97-AF65-F5344CB8AC3E}">
        <p14:creationId xmlns:p14="http://schemas.microsoft.com/office/powerpoint/2010/main" val="269783203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patí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Nadpis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cs-CZ" dirty="0" smtClean="0">
                <a:solidFill>
                  <a:schemeClr val="accent4">
                    <a:lumMod val="50000"/>
                  </a:schemeClr>
                </a:solidFill>
              </a:rPr>
              <a:t>Letní měsíce</a:t>
            </a:r>
            <a:endParaRPr lang="cs-CZ" dirty="0">
              <a:solidFill>
                <a:schemeClr val="accent4">
                  <a:lumMod val="50000"/>
                </a:schemeClr>
              </a:solidFill>
            </a:endParaRPr>
          </a:p>
        </p:txBody>
      </p:sp>
      <p:sp>
        <p:nvSpPr>
          <p:cNvPr id="9" name="Zaoblený obdélník 8"/>
          <p:cNvSpPr/>
          <p:nvPr/>
        </p:nvSpPr>
        <p:spPr>
          <a:xfrm>
            <a:off x="827584" y="2996952"/>
            <a:ext cx="2088232" cy="720080"/>
          </a:xfrm>
          <a:prstGeom prst="roundRect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b="1" dirty="0" smtClean="0"/>
              <a:t>červen</a:t>
            </a:r>
            <a:endParaRPr lang="cs-CZ" sz="3200" b="1" dirty="0"/>
          </a:p>
        </p:txBody>
      </p:sp>
      <p:sp>
        <p:nvSpPr>
          <p:cNvPr id="10" name="Zaoblený obdélník 9"/>
          <p:cNvSpPr/>
          <p:nvPr/>
        </p:nvSpPr>
        <p:spPr>
          <a:xfrm>
            <a:off x="3635896" y="2996952"/>
            <a:ext cx="2016224" cy="720080"/>
          </a:xfrm>
          <a:prstGeom prst="roundRect">
            <a:avLst/>
          </a:prstGeom>
          <a:solidFill>
            <a:srgbClr val="92D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b="1" dirty="0" smtClean="0"/>
              <a:t>červenec</a:t>
            </a:r>
            <a:endParaRPr lang="cs-CZ" sz="3200" b="1" dirty="0"/>
          </a:p>
        </p:txBody>
      </p:sp>
      <p:sp>
        <p:nvSpPr>
          <p:cNvPr id="11" name="Zaoblený obdélník 10"/>
          <p:cNvSpPr/>
          <p:nvPr/>
        </p:nvSpPr>
        <p:spPr>
          <a:xfrm>
            <a:off x="6228184" y="2996952"/>
            <a:ext cx="2088232" cy="720080"/>
          </a:xfrm>
          <a:prstGeom prst="roundRect">
            <a:avLst/>
          </a:prstGeom>
          <a:solidFill>
            <a:srgbClr val="00B0F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b="1" dirty="0" smtClean="0"/>
              <a:t>srpen</a:t>
            </a:r>
            <a:endParaRPr lang="cs-CZ" sz="3200" b="1" dirty="0"/>
          </a:p>
        </p:txBody>
      </p:sp>
      <p:pic>
        <p:nvPicPr>
          <p:cNvPr id="4098" name="Picture 2" descr="C:\Users\Jana\AppData\Local\Microsoft\Windows\Temporary Internet Files\Content.IE5\JTLQX1NS\MP900422862[1]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64072" y="1070664"/>
            <a:ext cx="2559871" cy="170591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099" name="Picture 3" descr="C:\Users\Jana\AppData\Local\Microsoft\Windows\Temporary Internet Files\Content.IE5\Y1IASAEO\MC900089540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26470" y="990569"/>
            <a:ext cx="2491660" cy="177527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0" name="Picture 4" descr="C:\Users\Jana\AppData\Local\Microsoft\Windows\Temporary Internet Files\Content.IE5\Y1IASAEO\MC900358583[1].wmf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69157" y="1070664"/>
            <a:ext cx="2019275" cy="169518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85932923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patí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Nadpis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cs-CZ" dirty="0" smtClean="0">
                <a:solidFill>
                  <a:schemeClr val="accent4">
                    <a:lumMod val="50000"/>
                  </a:schemeClr>
                </a:solidFill>
              </a:rPr>
              <a:t>Počasí v létě</a:t>
            </a:r>
            <a:endParaRPr lang="cs-CZ" dirty="0">
              <a:solidFill>
                <a:schemeClr val="accent4">
                  <a:lumMod val="50000"/>
                </a:schemeClr>
              </a:solidFill>
            </a:endParaRPr>
          </a:p>
        </p:txBody>
      </p:sp>
      <p:graphicFrame>
        <p:nvGraphicFramePr>
          <p:cNvPr id="5" name="Zástupný symbol pro obsah 4"/>
          <p:cNvGraphicFramePr>
            <a:graphicFrameLocks noGrp="1"/>
          </p:cNvGraphicFramePr>
          <p:nvPr>
            <p:ph sz="quarter" idx="13"/>
            <p:extLst>
              <p:ext uri="{D42A27DB-BD31-4B8C-83A1-F6EECF244321}">
                <p14:modId xmlns:p14="http://schemas.microsoft.com/office/powerpoint/2010/main" val="3614288551"/>
              </p:ext>
            </p:extLst>
          </p:nvPr>
        </p:nvGraphicFramePr>
        <p:xfrm>
          <a:off x="1143000" y="731838"/>
          <a:ext cx="6400800" cy="347503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3076" name="Picture 4" descr="C:\Users\Jana\AppData\Local\Microsoft\Windows\Temporary Internet Files\Content.IE5\JTLQX1NS\MC900428333[1].wmf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87624" y="1412776"/>
            <a:ext cx="1831975" cy="14859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46125094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5" grpId="0">
        <p:bldAsOne/>
      </p:bldGraphic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patí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Nadpis 2"/>
          <p:cNvSpPr>
            <a:spLocks noGrp="1"/>
          </p:cNvSpPr>
          <p:nvPr>
            <p:ph type="title"/>
          </p:nvPr>
        </p:nvSpPr>
        <p:spPr>
          <a:xfrm>
            <a:off x="1763688" y="5157192"/>
            <a:ext cx="6512511" cy="1143000"/>
          </a:xfrm>
        </p:spPr>
        <p:txBody>
          <a:bodyPr/>
          <a:lstStyle/>
          <a:p>
            <a:pPr algn="ctr"/>
            <a:r>
              <a:rPr lang="cs-CZ" dirty="0" smtClean="0">
                <a:solidFill>
                  <a:schemeClr val="accent4">
                    <a:lumMod val="50000"/>
                  </a:schemeClr>
                </a:solidFill>
              </a:rPr>
              <a:t>Příroda v létě</a:t>
            </a:r>
            <a:endParaRPr lang="cs-CZ" dirty="0">
              <a:solidFill>
                <a:schemeClr val="accent4">
                  <a:lumMod val="50000"/>
                </a:schemeClr>
              </a:solidFill>
            </a:endParaRPr>
          </a:p>
        </p:txBody>
      </p:sp>
      <p:sp>
        <p:nvSpPr>
          <p:cNvPr id="5" name="Obdélník 4"/>
          <p:cNvSpPr/>
          <p:nvPr/>
        </p:nvSpPr>
        <p:spPr>
          <a:xfrm>
            <a:off x="1907704" y="2013712"/>
            <a:ext cx="4968552" cy="504056"/>
          </a:xfrm>
          <a:prstGeom prst="rect">
            <a:avLst/>
          </a:prstGeom>
          <a:solidFill>
            <a:srgbClr val="92D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000" b="1" dirty="0" smtClean="0">
                <a:solidFill>
                  <a:schemeClr val="accent4">
                    <a:lumMod val="50000"/>
                  </a:schemeClr>
                </a:solidFill>
              </a:rPr>
              <a:t>Dozrává ovoce a zelenina v zahradách</a:t>
            </a:r>
            <a:endParaRPr lang="cs-CZ" sz="2000" b="1" dirty="0">
              <a:solidFill>
                <a:schemeClr val="accent4">
                  <a:lumMod val="50000"/>
                </a:schemeClr>
              </a:solidFill>
            </a:endParaRPr>
          </a:p>
        </p:txBody>
      </p:sp>
      <p:sp>
        <p:nvSpPr>
          <p:cNvPr id="6" name="Obdélník 5"/>
          <p:cNvSpPr/>
          <p:nvPr/>
        </p:nvSpPr>
        <p:spPr>
          <a:xfrm>
            <a:off x="1089198" y="4057995"/>
            <a:ext cx="1943537" cy="595141"/>
          </a:xfrm>
          <a:prstGeom prst="rect">
            <a:avLst/>
          </a:prstGeom>
          <a:solidFill>
            <a:srgbClr val="92D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b="1" dirty="0" smtClean="0">
                <a:solidFill>
                  <a:schemeClr val="accent4">
                    <a:lumMod val="50000"/>
                  </a:schemeClr>
                </a:solidFill>
              </a:rPr>
              <a:t>Dozrává a sklízí se obilí</a:t>
            </a:r>
            <a:endParaRPr lang="cs-CZ" b="1" dirty="0">
              <a:solidFill>
                <a:schemeClr val="accent4">
                  <a:lumMod val="50000"/>
                </a:schemeClr>
              </a:solidFill>
            </a:endParaRPr>
          </a:p>
        </p:txBody>
      </p:sp>
      <p:sp>
        <p:nvSpPr>
          <p:cNvPr id="7" name="Obdélník 6"/>
          <p:cNvSpPr/>
          <p:nvPr/>
        </p:nvSpPr>
        <p:spPr>
          <a:xfrm>
            <a:off x="3371787" y="4057995"/>
            <a:ext cx="4457589" cy="595141"/>
          </a:xfrm>
          <a:prstGeom prst="rect">
            <a:avLst/>
          </a:prstGeom>
          <a:solidFill>
            <a:srgbClr val="92D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b="1" dirty="0" smtClean="0">
                <a:solidFill>
                  <a:schemeClr val="accent4">
                    <a:lumMod val="50000"/>
                  </a:schemeClr>
                </a:solidFill>
              </a:rPr>
              <a:t>Kvetou květiny na loukách i v zahradách</a:t>
            </a:r>
            <a:endParaRPr lang="cs-CZ" b="1" dirty="0">
              <a:solidFill>
                <a:schemeClr val="accent4">
                  <a:lumMod val="50000"/>
                </a:schemeClr>
              </a:solidFill>
            </a:endParaRPr>
          </a:p>
        </p:txBody>
      </p:sp>
      <p:pic>
        <p:nvPicPr>
          <p:cNvPr id="8" name="Picture 2" descr="C:\Users\Jana\AppData\Local\Microsoft\Windows\Temporary Internet Files\Content.IE5\Y1IASAEO\MC900423864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20312" y="400075"/>
            <a:ext cx="1343335" cy="153979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Picture 3" descr="C:\Users\Jana\AppData\Local\Microsoft\Windows\Temporary Internet Files\Content.IE5\JTLQX1NS\MC900215374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37788" y="325075"/>
            <a:ext cx="1729570" cy="159781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" name="Picture 4" descr="C:\Users\Jana\AppData\Local\Microsoft\Windows\Temporary Internet Files\Content.IE5\71ZA9Z0J\MP900387905[1].jpg"/>
          <p:cNvPicPr>
            <a:picLocks noGrp="1" noChangeAspect="1" noChangeArrowheads="1"/>
          </p:cNvPicPr>
          <p:nvPr>
            <p:ph sz="quarter" idx="13"/>
          </p:nvPr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04579" y="474377"/>
            <a:ext cx="1950261" cy="139118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2" name="Picture 6" descr="C:\Users\Jana\AppData\Local\Microsoft\Windows\Temporary Internet Files\Content.IE5\Y1IASAEO\MP900448541[1]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89198" y="2657954"/>
            <a:ext cx="1952734" cy="128355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3" name="Picture 7" descr="C:\Users\Jana\AppData\Local\Microsoft\Windows\Temporary Internet Files\Content.IE5\F0P7W80E\MP900442471[1].jp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35896" y="2751562"/>
            <a:ext cx="1812106" cy="120807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6" name="Picture 8" descr="C:\Users\Jana\AppData\Local\Microsoft\Windows\Temporary Internet Files\Content.IE5\Y1IASAEO\MP900255334[1].jpg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30134" y="2701252"/>
            <a:ext cx="1949697" cy="128355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79232035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3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5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0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1000"/>
                                        <p:tgtEl>
                                          <p:spTgt spid="205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8" dur="1000" fill="hold"/>
                                        <p:tgtEl>
                                          <p:spTgt spid="20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1000" fill="hold"/>
                                        <p:tgtEl>
                                          <p:spTgt spid="20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7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patí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Nadpis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cs-CZ" sz="3600" dirty="0" smtClean="0">
                <a:solidFill>
                  <a:schemeClr val="accent4">
                    <a:lumMod val="50000"/>
                  </a:schemeClr>
                </a:solidFill>
              </a:rPr>
              <a:t>Které z těchto činností nepatří k létu? Škrtni je.</a:t>
            </a:r>
            <a:endParaRPr lang="cs-CZ" sz="3600" dirty="0">
              <a:solidFill>
                <a:schemeClr val="accent4">
                  <a:lumMod val="50000"/>
                </a:schemeClr>
              </a:solidFill>
            </a:endParaRPr>
          </a:p>
        </p:txBody>
      </p:sp>
      <p:pic>
        <p:nvPicPr>
          <p:cNvPr id="1026" name="Picture 2" descr="C:\Users\Jana\AppData\Local\Microsoft\Windows\Temporary Internet Files\Content.IE5\71ZA9Z0J\MM900283655[1].gif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31640" y="2261366"/>
            <a:ext cx="1359470" cy="21848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7" name="Picture 3" descr="C:\Users\Jana\AppData\Local\Microsoft\Windows\Temporary Internet Files\Content.IE5\71ZA9Z0J\MP900422969[1].jpg"/>
          <p:cNvPicPr>
            <a:picLocks noGrp="1" noChangeAspect="1" noChangeArrowheads="1"/>
          </p:cNvPicPr>
          <p:nvPr>
            <p:ph sz="quarter" idx="13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15448" y="2694206"/>
            <a:ext cx="2464268" cy="164220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C:\Users\Jana\AppData\Local\Microsoft\Windows\Temporary Internet Files\Content.IE5\Y1IASAEO\MM900318141[1].gif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26452" y="608279"/>
            <a:ext cx="1982487" cy="164067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9" name="Picture 5" descr="C:\Users\Jana\AppData\Local\Microsoft\Windows\Temporary Internet Files\Content.IE5\JTLQX1NS\MC900089540[1].wmf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13940" y="789526"/>
            <a:ext cx="2065776" cy="147184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0" name="Picture 6" descr="C:\Users\Jana\AppData\Local\Microsoft\Windows\Temporary Internet Files\Content.IE5\JTLQX1NS\MP900316857[1].jp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87624" y="635422"/>
            <a:ext cx="2145432" cy="142313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1" name="Picture 7" descr="C:\Users\Jana\AppData\Local\Microsoft\Windows\Temporary Internet Files\Content.IE5\Y1IASAEO\MP900442255[1].jpg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21215" y="2819400"/>
            <a:ext cx="2087724" cy="139181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61809770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patí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Nadpis 2"/>
          <p:cNvSpPr>
            <a:spLocks noGrp="1"/>
          </p:cNvSpPr>
          <p:nvPr>
            <p:ph type="title"/>
          </p:nvPr>
        </p:nvSpPr>
        <p:spPr>
          <a:xfrm>
            <a:off x="1763688" y="5157192"/>
            <a:ext cx="6512511" cy="1143000"/>
          </a:xfrm>
        </p:spPr>
        <p:txBody>
          <a:bodyPr/>
          <a:lstStyle/>
          <a:p>
            <a:pPr algn="ctr"/>
            <a:r>
              <a:rPr lang="cs-CZ" sz="3600" dirty="0" smtClean="0">
                <a:solidFill>
                  <a:schemeClr val="accent4">
                    <a:lumMod val="50000"/>
                  </a:schemeClr>
                </a:solidFill>
              </a:rPr>
              <a:t>Uhodneš hádanky o létě?</a:t>
            </a:r>
            <a:endParaRPr lang="cs-CZ" sz="3600" dirty="0">
              <a:solidFill>
                <a:schemeClr val="accent4">
                  <a:lumMod val="50000"/>
                </a:schemeClr>
              </a:solidFill>
            </a:endParaRPr>
          </a:p>
        </p:txBody>
      </p:sp>
      <p:sp>
        <p:nvSpPr>
          <p:cNvPr id="5" name="Zástupný symbol pro obsah 4"/>
          <p:cNvSpPr>
            <a:spLocks noGrp="1"/>
          </p:cNvSpPr>
          <p:nvPr>
            <p:ph sz="quarter" idx="13"/>
          </p:nvPr>
        </p:nvSpPr>
        <p:spPr/>
        <p:txBody>
          <a:bodyPr>
            <a:normAutofit/>
          </a:bodyPr>
          <a:lstStyle/>
          <a:p>
            <a:r>
              <a:rPr lang="cs-CZ" sz="2800" b="1" dirty="0" smtClean="0">
                <a:solidFill>
                  <a:srgbClr val="FF0000"/>
                </a:solidFill>
              </a:rPr>
              <a:t>Zahradník a nemá hrábě. Ryje, nikdy nesází, sametový frak jak hrabě, černý jako od sazí.</a:t>
            </a:r>
            <a:endParaRPr lang="cs-CZ" sz="2800" b="1" dirty="0">
              <a:solidFill>
                <a:srgbClr val="FF0000"/>
              </a:solidFill>
            </a:endParaRP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14"/>
          </p:nvPr>
        </p:nvSpPr>
        <p:spPr/>
        <p:txBody>
          <a:bodyPr>
            <a:normAutofit/>
          </a:bodyPr>
          <a:lstStyle/>
          <a:p>
            <a:r>
              <a:rPr lang="cs-CZ" sz="2800" b="1" dirty="0" smtClean="0">
                <a:solidFill>
                  <a:srgbClr val="FF0000"/>
                </a:solidFill>
              </a:rPr>
              <a:t>Když nebe pláče za hřmotu hromů, schová tě líp, než koruny stromů.</a:t>
            </a:r>
            <a:endParaRPr lang="cs-CZ" sz="2800" b="1" dirty="0">
              <a:solidFill>
                <a:srgbClr val="FF0000"/>
              </a:solidFill>
            </a:endParaRPr>
          </a:p>
        </p:txBody>
      </p:sp>
      <p:pic>
        <p:nvPicPr>
          <p:cNvPr id="4099" name="Picture 3" descr="C:\Users\Jana\AppData\Local\Microsoft\Windows\Temporary Internet Files\Content.IE5\6DWWBY6X\MC900371090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00192" y="3140968"/>
            <a:ext cx="1410468" cy="140136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2" name="Picture 2" descr="http://cdnss.freepik.com/media/img/pxclear.gif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500" y="-136525"/>
            <a:ext cx="9525" cy="95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4" name="Picture 4" descr="http://cdnss.freepik.com/media/img/pxclear.gif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5900" y="15875"/>
            <a:ext cx="9525" cy="95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45683382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409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409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409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build="p"/>
      <p:bldP spid="6" grpId="0" build="p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611560" y="1556792"/>
            <a:ext cx="7704856" cy="4320480"/>
          </a:xfrm>
        </p:spPr>
        <p:txBody>
          <a:bodyPr>
            <a:normAutofit/>
          </a:bodyPr>
          <a:lstStyle/>
          <a:p>
            <a:pPr marL="285750" indent="-285750" algn="l">
              <a:buFont typeface="Arial" pitchFamily="34" charset="0"/>
              <a:buChar char="•"/>
            </a:pPr>
            <a:endParaRPr lang="cs-CZ" sz="2200" dirty="0" smtClean="0">
              <a:ln w="1905"/>
              <a:solidFill>
                <a:srgbClr val="2A2D6C">
                  <a:shade val="55000"/>
                </a:srgbClr>
              </a:solidFill>
              <a:latin typeface="Verdana"/>
              <a:ea typeface="Verdana"/>
              <a:cs typeface="Verdana"/>
            </a:endParaRPr>
          </a:p>
          <a:p>
            <a:pPr marL="285750" indent="-285750" algn="l">
              <a:buFont typeface="Arial" pitchFamily="34" charset="0"/>
              <a:buChar char="•"/>
            </a:pPr>
            <a:endParaRPr lang="cs-CZ" sz="2200" dirty="0">
              <a:ln w="1905"/>
              <a:solidFill>
                <a:srgbClr val="2A2D6C">
                  <a:shade val="55000"/>
                </a:srgbClr>
              </a:solidFill>
              <a:latin typeface="Verdana"/>
              <a:ea typeface="Verdana"/>
              <a:cs typeface="Verdana"/>
            </a:endParaRPr>
          </a:p>
          <a:p>
            <a:pPr algn="just">
              <a:lnSpc>
                <a:spcPct val="115000"/>
              </a:lnSpc>
              <a:spcAft>
                <a:spcPts val="1000"/>
              </a:spcAft>
            </a:pPr>
            <a:endParaRPr lang="cs-CZ" sz="1400" dirty="0" smtClean="0">
              <a:latin typeface="Arial"/>
              <a:ea typeface="Times New Roman"/>
            </a:endParaRPr>
          </a:p>
          <a:p>
            <a:pPr marL="342900" lvl="0" indent="-342900">
              <a:buClr>
                <a:srgbClr val="9D936F">
                  <a:lumMod val="75000"/>
                </a:srgbClr>
              </a:buClr>
              <a:buFont typeface="Arial" pitchFamily="34" charset="0"/>
              <a:buChar char="•"/>
            </a:pPr>
            <a:r>
              <a:rPr lang="cs-CZ" sz="1200" dirty="0">
                <a:ln w="1905"/>
                <a:solidFill>
                  <a:srgbClr val="2A2D6C">
                    <a:shade val="55000"/>
                  </a:srgbClr>
                </a:solidFill>
                <a:latin typeface="Verdana"/>
                <a:ea typeface="Verdana"/>
                <a:cs typeface="Verdana"/>
              </a:rPr>
              <a:t>Microsoft - </a:t>
            </a:r>
            <a:r>
              <a:rPr lang="cs-CZ" sz="1200" dirty="0">
                <a:ln w="1905"/>
                <a:solidFill>
                  <a:srgbClr val="2A2D6C">
                    <a:shade val="55000"/>
                  </a:srgbClr>
                </a:solidFill>
                <a:latin typeface="Verdana"/>
                <a:ea typeface="Verdana"/>
                <a:cs typeface="Verdana"/>
                <a:hlinkClick r:id="rId3"/>
              </a:rPr>
              <a:t>http://</a:t>
            </a:r>
            <a:r>
              <a:rPr lang="cs-CZ" sz="1200" dirty="0" smtClean="0">
                <a:ln w="1905"/>
                <a:solidFill>
                  <a:srgbClr val="2A2D6C">
                    <a:shade val="55000"/>
                  </a:srgbClr>
                </a:solidFill>
                <a:latin typeface="Verdana"/>
                <a:ea typeface="Verdana"/>
                <a:cs typeface="Verdana"/>
                <a:hlinkClick r:id="rId3"/>
              </a:rPr>
              <a:t>office.microsoft.com</a:t>
            </a:r>
            <a:endParaRPr lang="cs-CZ" sz="1200" dirty="0" smtClean="0">
              <a:ln w="1905"/>
              <a:solidFill>
                <a:srgbClr val="2A2D6C">
                  <a:shade val="55000"/>
                </a:srgbClr>
              </a:solidFill>
              <a:latin typeface="Verdana"/>
              <a:ea typeface="Verdana"/>
              <a:cs typeface="Verdana"/>
            </a:endParaRPr>
          </a:p>
          <a:p>
            <a:pPr lvl="0">
              <a:buClr>
                <a:srgbClr val="9D936F">
                  <a:lumMod val="75000"/>
                </a:srgbClr>
              </a:buClr>
            </a:pPr>
            <a:endParaRPr lang="cs-CZ" sz="1200" dirty="0" smtClean="0">
              <a:ln w="1905"/>
              <a:solidFill>
                <a:srgbClr val="2A2D6C">
                  <a:shade val="55000"/>
                </a:srgbClr>
              </a:solidFill>
              <a:latin typeface="Verdana"/>
              <a:ea typeface="Verdana"/>
              <a:cs typeface="Verdana"/>
            </a:endParaRPr>
          </a:p>
          <a:p>
            <a:pPr marL="342900" lvl="0" indent="-342900">
              <a:buClr>
                <a:srgbClr val="9D936F">
                  <a:lumMod val="75000"/>
                </a:srgbClr>
              </a:buClr>
              <a:buFont typeface="Arial" pitchFamily="34" charset="0"/>
              <a:buChar char="•"/>
            </a:pPr>
            <a:endParaRPr lang="cs-CZ" sz="1200" dirty="0" smtClean="0">
              <a:ln w="1905"/>
              <a:solidFill>
                <a:srgbClr val="2A2D6C">
                  <a:shade val="55000"/>
                </a:srgbClr>
              </a:solidFill>
              <a:latin typeface="Verdana"/>
              <a:ea typeface="Verdana"/>
              <a:cs typeface="Verdana"/>
            </a:endParaRPr>
          </a:p>
          <a:p>
            <a:pPr algn="just">
              <a:lnSpc>
                <a:spcPct val="115000"/>
              </a:lnSpc>
              <a:spcAft>
                <a:spcPts val="1000"/>
              </a:spcAft>
            </a:pPr>
            <a:endParaRPr lang="cs-CZ" sz="1400" dirty="0" smtClean="0">
              <a:latin typeface="Arial"/>
              <a:ea typeface="Times New Roman"/>
            </a:endParaRPr>
          </a:p>
          <a:p>
            <a:pPr algn="just">
              <a:lnSpc>
                <a:spcPct val="115000"/>
              </a:lnSpc>
              <a:spcAft>
                <a:spcPts val="1000"/>
              </a:spcAft>
            </a:pPr>
            <a:endParaRPr lang="cs-CZ" sz="1400" dirty="0">
              <a:latin typeface="Arial"/>
              <a:ea typeface="Times New Roman"/>
            </a:endParaRPr>
          </a:p>
          <a:p>
            <a:pPr algn="just">
              <a:lnSpc>
                <a:spcPct val="115000"/>
              </a:lnSpc>
              <a:spcAft>
                <a:spcPts val="1000"/>
              </a:spcAft>
            </a:pPr>
            <a:r>
              <a:rPr lang="cs-CZ" sz="1400" dirty="0" smtClean="0">
                <a:latin typeface="Arial"/>
                <a:ea typeface="Times New Roman"/>
              </a:rPr>
              <a:t>Materiál </a:t>
            </a:r>
            <a:r>
              <a:rPr lang="cs-CZ" sz="1400" dirty="0">
                <a:latin typeface="Arial"/>
                <a:ea typeface="Times New Roman"/>
              </a:rPr>
              <a:t>je určen pro </a:t>
            </a:r>
            <a:r>
              <a:rPr lang="cs-CZ" sz="1400" dirty="0" smtClean="0">
                <a:latin typeface="Arial"/>
                <a:ea typeface="Times New Roman"/>
              </a:rPr>
              <a:t>bezplatné </a:t>
            </a:r>
            <a:r>
              <a:rPr lang="cs-CZ" sz="1400" dirty="0">
                <a:latin typeface="Arial"/>
                <a:ea typeface="Times New Roman"/>
              </a:rPr>
              <a:t>používání pro potřeby výuky a vzdělávání ve všech typech škol a školských zařízení. Jakékoliv další využití podléhá autorskému zákonu. Veškerá vlastní díla autora (fotografie, videa) lze bezplatně dále používat i šířit při uvedení autorova jména."</a:t>
            </a:r>
          </a:p>
          <a:p>
            <a:pPr marL="285750" indent="-285750" algn="just">
              <a:buFont typeface="Arial" pitchFamily="34" charset="0"/>
              <a:buChar char="•"/>
            </a:pPr>
            <a:endParaRPr lang="cs-CZ" sz="3600" dirty="0" smtClean="0">
              <a:ln w="1905"/>
              <a:solidFill>
                <a:srgbClr val="2A2D6C">
                  <a:shade val="55000"/>
                </a:srgbClr>
              </a:solidFill>
              <a:latin typeface="Verdana"/>
              <a:ea typeface="Verdana"/>
              <a:cs typeface="Verdana"/>
            </a:endParaRPr>
          </a:p>
          <a:p>
            <a:pPr marL="285750" indent="-285750" algn="l">
              <a:buFont typeface="Arial" pitchFamily="34" charset="0"/>
              <a:buChar char="•"/>
            </a:pPr>
            <a:endParaRPr lang="cs-CZ" sz="3600" dirty="0">
              <a:ln w="1905"/>
              <a:solidFill>
                <a:srgbClr val="2A2D6C">
                  <a:shade val="55000"/>
                </a:srgbClr>
              </a:solidFill>
              <a:latin typeface="Verdana"/>
              <a:ea typeface="Verdana"/>
              <a:cs typeface="Verdana"/>
            </a:endParaRPr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>
          <a:xfrm>
            <a:off x="1483951" y="6381328"/>
            <a:ext cx="6120680" cy="365125"/>
          </a:xfrm>
        </p:spPr>
        <p:txBody>
          <a:bodyPr/>
          <a:lstStyle/>
          <a:p>
            <a:r>
              <a:rPr lang="cs-CZ" dirty="0">
                <a:solidFill>
                  <a:prstClr val="black">
                    <a:tint val="75000"/>
                  </a:prstClr>
                </a:solidFill>
              </a:rPr>
              <a:t>Speciální základní škola, Česká Kamenice, Jakubské nám. 113, příspěvková organizace</a:t>
            </a:r>
          </a:p>
          <a:p>
            <a:endParaRPr lang="cs-CZ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4694" y="1844824"/>
            <a:ext cx="7772400" cy="576063"/>
          </a:xfrm>
        </p:spPr>
        <p:txBody>
          <a:bodyPr>
            <a:normAutofit/>
          </a:bodyPr>
          <a:lstStyle/>
          <a:p>
            <a:pPr algn="l"/>
            <a:r>
              <a:rPr lang="cs-CZ" sz="2000" dirty="0" smtClean="0">
                <a:solidFill>
                  <a:schemeClr val="accent4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POUŽITÉ ZDROJE</a:t>
            </a:r>
            <a:endParaRPr lang="cs-CZ" sz="2000" dirty="0">
              <a:solidFill>
                <a:schemeClr val="accent4">
                  <a:lumMod val="50000"/>
                </a:schemeClr>
              </a:solidFill>
              <a:latin typeface="Arial" pitchFamily="34" charset="0"/>
              <a:cs typeface="Arial" pitchFamily="34" charset="0"/>
            </a:endParaRPr>
          </a:p>
        </p:txBody>
      </p:sp>
      <p:pic>
        <p:nvPicPr>
          <p:cNvPr id="5" name="Obrázek 4"/>
          <p:cNvPicPr/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798586" y="332656"/>
            <a:ext cx="5544616" cy="1080120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</p:spTree>
    <p:extLst>
      <p:ext uri="{BB962C8B-B14F-4D97-AF65-F5344CB8AC3E}">
        <p14:creationId xmlns:p14="http://schemas.microsoft.com/office/powerpoint/2010/main" val="45375209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Aerodynamika">
  <a:themeElements>
    <a:clrScheme name="Horizont">
      <a:dk1>
        <a:srgbClr val="000000"/>
      </a:dk1>
      <a:lt1>
        <a:srgbClr val="FFFFFF"/>
      </a:lt1>
      <a:dk2>
        <a:srgbClr val="1F2123"/>
      </a:dk2>
      <a:lt2>
        <a:srgbClr val="DC9E1F"/>
      </a:lt2>
      <a:accent1>
        <a:srgbClr val="7E97AD"/>
      </a:accent1>
      <a:accent2>
        <a:srgbClr val="CC8E60"/>
      </a:accent2>
      <a:accent3>
        <a:srgbClr val="7A6A60"/>
      </a:accent3>
      <a:accent4>
        <a:srgbClr val="B4936D"/>
      </a:accent4>
      <a:accent5>
        <a:srgbClr val="67787B"/>
      </a:accent5>
      <a:accent6>
        <a:srgbClr val="9D936F"/>
      </a:accent6>
      <a:hlink>
        <a:srgbClr val="646464"/>
      </a:hlink>
      <a:folHlink>
        <a:srgbClr val="969696"/>
      </a:folHlink>
    </a:clrScheme>
    <a:fontScheme name="Aerodynamika">
      <a:majorFont>
        <a:latin typeface="Trebuchet MS"/>
        <a:ea typeface=""/>
        <a:cs typeface=""/>
        <a:font script="Jpan" typeface="HGｺﾞｼｯｸM"/>
        <a:font script="Hang" typeface="HY그래픽B"/>
        <a:font script="Hans" typeface="方正姚体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/>
        <a:ea typeface=""/>
        <a:cs typeface=""/>
        <a:font script="Jpan" typeface="HGｺﾞｼｯｸM"/>
        <a:font script="Hang" typeface="HY그래픽M"/>
        <a:font script="Hans" typeface="方正姚体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Aerodynamika">
      <a:fillStyleLst>
        <a:solidFill>
          <a:schemeClr val="phClr"/>
        </a:solidFill>
        <a:gradFill rotWithShape="1">
          <a:gsLst>
            <a:gs pos="28000">
              <a:schemeClr val="phClr">
                <a:tint val="18000"/>
                <a:satMod val="120000"/>
                <a:lumMod val="88000"/>
              </a:schemeClr>
            </a:gs>
            <a:gs pos="100000">
              <a:schemeClr val="phClr">
                <a:tint val="40000"/>
                <a:satMod val="100000"/>
                <a:lumMod val="78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lumMod val="95000"/>
              </a:schemeClr>
            </a:gs>
            <a:gs pos="100000">
              <a:schemeClr val="phClr">
                <a:shade val="82000"/>
                <a:satMod val="125000"/>
                <a:lumMod val="74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>
              <a:shade val="75000"/>
              <a:satMod val="125000"/>
              <a:lumMod val="7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50800" dir="5400000" sx="98000" sy="98000" rotWithShape="0">
              <a:srgbClr val="000000">
                <a:alpha val="20000"/>
              </a:srgbClr>
            </a:outerShdw>
          </a:effectLst>
        </a:effectStyle>
        <a:effectStyle>
          <a:effectLst>
            <a:outerShdw blurRad="40005" dist="22984" dir="5400000" rotWithShape="0">
              <a:srgbClr val="000000">
                <a:alpha val="45000"/>
              </a:srgbClr>
            </a:outerShdw>
          </a:effectLst>
          <a:scene3d>
            <a:camera prst="orthographicFront">
              <a:rot lat="0" lon="0" rev="0"/>
            </a:camera>
            <a:lightRig rig="balanced" dir="tr"/>
          </a:scene3d>
          <a:sp3d prstMaterial="matte">
            <a:bevelT w="19050" h="38100"/>
          </a:sp3d>
        </a:effectStyle>
        <a:effectStyle>
          <a:effectLst>
            <a:reflection blurRad="38100" stA="26000" endPos="23000" dist="25400" dir="5400000" sy="-100000" rotWithShape="0"/>
          </a:effectLst>
          <a:scene3d>
            <a:camera prst="orthographicFront">
              <a:rot lat="0" lon="0" rev="0"/>
            </a:camera>
            <a:lightRig rig="balanced" dir="tr"/>
          </a:scene3d>
          <a:sp3d contourW="14605" prstMaterial="plastic">
            <a:bevelT w="50800"/>
            <a:contourClr>
              <a:schemeClr val="phClr">
                <a:shade val="30000"/>
                <a:satMod val="12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8000"/>
                <a:shade val="90000"/>
                <a:satMod val="160000"/>
                <a:lumMod val="100000"/>
              </a:schemeClr>
            </a:gs>
            <a:gs pos="60000">
              <a:schemeClr val="phClr">
                <a:tint val="95000"/>
                <a:shade val="100000"/>
                <a:satMod val="130000"/>
                <a:lumMod val="130000"/>
              </a:schemeClr>
            </a:gs>
            <a:gs pos="100000">
              <a:schemeClr val="phClr">
                <a:tint val="97000"/>
                <a:shade val="100000"/>
                <a:hueMod val="100000"/>
                <a:satMod val="140000"/>
                <a:lumMod val="80000"/>
              </a:schemeClr>
            </a:gs>
          </a:gsLst>
          <a:path path="circle">
            <a:fillToRect l="20000" t="10000" r="20000" b="60000"/>
          </a:path>
        </a:gradFill>
        <a:gradFill rotWithShape="1">
          <a:gsLst>
            <a:gs pos="0">
              <a:schemeClr val="phClr">
                <a:tint val="94000"/>
                <a:satMod val="160000"/>
                <a:lumMod val="160000"/>
              </a:schemeClr>
            </a:gs>
            <a:gs pos="42000">
              <a:schemeClr val="phClr">
                <a:tint val="94000"/>
                <a:shade val="94000"/>
                <a:satMod val="160000"/>
                <a:lumMod val="130000"/>
              </a:schemeClr>
            </a:gs>
            <a:gs pos="100000">
              <a:schemeClr val="phClr">
                <a:tint val="97000"/>
                <a:shade val="94000"/>
                <a:satMod val="180000"/>
                <a:lumMod val="84000"/>
              </a:schemeClr>
            </a:gs>
          </a:gsLst>
          <a:path path="circle">
            <a:fillToRect l="24000" t="44000" r="24000" b="12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204</TotalTime>
  <Words>313</Words>
  <Application>Microsoft Office PowerPoint</Application>
  <PresentationFormat>Předvádění na obrazovce (4:3)</PresentationFormat>
  <Paragraphs>61</Paragraphs>
  <Slides>8</Slides>
  <Notes>2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8</vt:i4>
      </vt:variant>
    </vt:vector>
  </HeadingPairs>
  <TitlesOfParts>
    <vt:vector size="9" baseType="lpstr">
      <vt:lpstr>Aerodynamika</vt:lpstr>
      <vt:lpstr>PRVOUKA  Léto v přírodě </vt:lpstr>
      <vt:lpstr>Prezentace aplikace PowerPoint</vt:lpstr>
      <vt:lpstr>Letní měsíce</vt:lpstr>
      <vt:lpstr>Počasí v létě</vt:lpstr>
      <vt:lpstr>Příroda v létě</vt:lpstr>
      <vt:lpstr>Které z těchto činností nepatří k létu? Škrtni je.</vt:lpstr>
      <vt:lpstr>Uhodneš hádanky o létě?</vt:lpstr>
      <vt:lpstr>POUŽITÉ ZDROJE</vt:lpstr>
    </vt:vector>
  </TitlesOfParts>
  <Company>Speciální základní škola Česká Kamenice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PRVOUKA</dc:title>
  <dc:creator>Jana Ottová</dc:creator>
  <cp:lastModifiedBy>franzova</cp:lastModifiedBy>
  <cp:revision>28</cp:revision>
  <dcterms:created xsi:type="dcterms:W3CDTF">2012-06-27T08:54:30Z</dcterms:created>
  <dcterms:modified xsi:type="dcterms:W3CDTF">2013-08-26T17:50:01Z</dcterms:modified>
</cp:coreProperties>
</file>