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59" r:id="rId4"/>
    <p:sldId id="284" r:id="rId5"/>
    <p:sldId id="301" r:id="rId6"/>
    <p:sldId id="302" r:id="rId7"/>
    <p:sldId id="303" r:id="rId8"/>
    <p:sldId id="304" r:id="rId9"/>
    <p:sldId id="297" r:id="rId10"/>
    <p:sldId id="305" r:id="rId11"/>
    <p:sldId id="28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  <a:srgbClr val="006600"/>
    <a:srgbClr val="CC3300"/>
    <a:srgbClr val="29311F"/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84574" autoAdjust="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4509120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>
                <a:latin typeface="+mj-lt"/>
              </a:rPr>
              <a:t>    </a:t>
            </a:r>
            <a:r>
              <a:rPr lang="cs-CZ" b="1" dirty="0" smtClean="0">
                <a:latin typeface="+mj-lt"/>
              </a:rPr>
              <a:t>Název DUM:  </a:t>
            </a:r>
            <a:r>
              <a:rPr lang="cs-CZ" dirty="0" smtClean="0">
                <a:latin typeface="+mj-lt"/>
              </a:rPr>
              <a:t>VY_32_INOVACE</a:t>
            </a:r>
            <a:r>
              <a:rPr lang="cs-CZ" smtClean="0">
                <a:latin typeface="+mj-lt"/>
              </a:rPr>
              <a:t>_ VI _2_18_ Zájmena rodová</a:t>
            </a:r>
          </a:p>
          <a:p>
            <a:endParaRPr lang="cs-CZ" b="1" dirty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Šablona číslo</a:t>
            </a:r>
            <a:r>
              <a:rPr lang="cs-CZ" b="1" smtClean="0">
                <a:latin typeface="+mj-lt"/>
              </a:rPr>
              <a:t>:  VI         </a:t>
            </a:r>
            <a:r>
              <a:rPr lang="cs-CZ" b="1" dirty="0" smtClean="0">
                <a:latin typeface="+mj-lt"/>
              </a:rPr>
              <a:t>Sada číslo:  </a:t>
            </a:r>
            <a:r>
              <a:rPr lang="cs-CZ" dirty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Pořadové číslo DUM</a:t>
            </a:r>
            <a:r>
              <a:rPr lang="cs-CZ" b="1" smtClean="0">
                <a:latin typeface="+mj-lt"/>
              </a:rPr>
              <a:t>:  18</a:t>
            </a:r>
            <a:endParaRPr lang="cs-CZ" dirty="0" smtClean="0">
              <a:latin typeface="+mj-lt"/>
            </a:endParaRP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Autor: </a:t>
            </a:r>
            <a:r>
              <a:rPr lang="cs-CZ" dirty="0" smtClean="0">
                <a:latin typeface="+mj-lt"/>
              </a:rPr>
              <a:t>Mgr. Radmila Sálová  </a:t>
            </a:r>
            <a:endParaRPr lang="cs-CZ" dirty="0">
              <a:latin typeface="+mj-lt"/>
            </a:endParaRP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8147248" cy="5183088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Anotace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: Seznámení se zájmeny rodovými a jejich skloňováním.</a:t>
            </a:r>
          </a:p>
          <a:p>
            <a:r>
              <a:rPr lang="cs-CZ" sz="2400">
                <a:latin typeface="Book Antiqua" pitchFamily="18" charset="0"/>
                <a:cs typeface="Arial" pitchFamily="34" charset="0"/>
              </a:rPr>
              <a:t>Očekávaný výstup: Žáci dokáží utvořit a použít správné tvary 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zájmen rodových.</a:t>
            </a:r>
            <a:endParaRPr lang="cs-CZ" sz="2400">
              <a:latin typeface="Book Antiqua" pitchFamily="18" charset="0"/>
              <a:cs typeface="Arial" pitchFamily="34" charset="0"/>
            </a:endParaRP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Druh učebního materiálu: prezentace</a:t>
            </a: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Typická </a:t>
            </a:r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věková skupina: 13 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– 15 </a:t>
            </a:r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let</a:t>
            </a:r>
          </a:p>
          <a:p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Klíčová slova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: ten, náš, on, ona, ono</a:t>
            </a: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980728"/>
            <a:ext cx="72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Žáci si opakují probrané učivo o zájmenech.</a:t>
            </a:r>
          </a:p>
          <a:p>
            <a:pPr>
              <a:buFont typeface="Wingdings" pitchFamily="2" charset="2"/>
              <a:buChar char="Ø"/>
            </a:pPr>
            <a:r>
              <a:rPr lang="cs-CZ">
                <a:latin typeface="Book Antiqua" pitchFamily="18" charset="0"/>
              </a:rPr>
              <a:t> </a:t>
            </a:r>
            <a:r>
              <a:rPr lang="cs-CZ" smtClean="0">
                <a:latin typeface="Book Antiqua" pitchFamily="18" charset="0"/>
              </a:rPr>
              <a:t>Rozlišují zájmena rodová a bezrodá.</a:t>
            </a:r>
          </a:p>
          <a:p>
            <a:pPr>
              <a:buFont typeface="Wingdings" pitchFamily="2" charset="2"/>
              <a:buChar char="Ø"/>
            </a:pPr>
            <a:r>
              <a:rPr lang="cs-CZ">
                <a:latin typeface="Book Antiqua" pitchFamily="18" charset="0"/>
              </a:rPr>
              <a:t> </a:t>
            </a:r>
            <a:r>
              <a:rPr lang="cs-CZ" smtClean="0">
                <a:latin typeface="Book Antiqua" pitchFamily="18" charset="0"/>
              </a:rPr>
              <a:t>Seznámí se s tzv. skloňováním zájmenným </a:t>
            </a:r>
          </a:p>
          <a:p>
            <a:pPr marL="0" indent="0">
              <a:buNone/>
            </a:pPr>
            <a:r>
              <a:rPr lang="cs-CZ">
                <a:latin typeface="Book Antiqua" pitchFamily="18" charset="0"/>
              </a:rPr>
              <a:t> </a:t>
            </a:r>
            <a:r>
              <a:rPr lang="cs-CZ" smtClean="0">
                <a:latin typeface="Book Antiqua" pitchFamily="18" charset="0"/>
              </a:rPr>
              <a:t>   a se skloňováním podle vzorů přídavných </a:t>
            </a:r>
          </a:p>
          <a:p>
            <a:pPr marL="0" indent="0">
              <a:buNone/>
            </a:pPr>
            <a:r>
              <a:rPr lang="cs-CZ">
                <a:latin typeface="Book Antiqua" pitchFamily="18" charset="0"/>
              </a:rPr>
              <a:t> </a:t>
            </a:r>
            <a:r>
              <a:rPr lang="cs-CZ" smtClean="0">
                <a:latin typeface="Book Antiqua" pitchFamily="18" charset="0"/>
              </a:rPr>
              <a:t>   jmen.</a:t>
            </a:r>
          </a:p>
          <a:p>
            <a:pPr>
              <a:buFont typeface="Wingdings" pitchFamily="2" charset="2"/>
              <a:buChar char="Ø"/>
            </a:pPr>
            <a:endParaRPr lang="cs-CZ" smtClean="0">
              <a:latin typeface="Book Antiqua" pitchFamily="18" charset="0"/>
            </a:endParaRPr>
          </a:p>
          <a:p>
            <a:pPr marL="0" indent="0">
              <a:buNone/>
            </a:pPr>
            <a:endParaRPr lang="cs-CZ" smtClean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rmAutofit/>
          </a:bodyPr>
          <a:lstStyle/>
          <a:p>
            <a:pPr algn="ctr"/>
            <a:r>
              <a:rPr lang="cs-CZ" b="1" smtClean="0">
                <a:solidFill>
                  <a:srgbClr val="C00000"/>
                </a:solidFill>
              </a:rPr>
              <a:t>Zájmena</a:t>
            </a:r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136904" cy="4572000"/>
          </a:xfrm>
        </p:spPr>
        <p:txBody>
          <a:bodyPr>
            <a:normAutofit/>
          </a:bodyPr>
          <a:lstStyle/>
          <a:p>
            <a:r>
              <a:rPr lang="cs-CZ" smtClean="0"/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rozlišujeme podle toho, zda ( a jak ) se skloňují:</a:t>
            </a:r>
          </a:p>
          <a:p>
            <a:endParaRPr lang="cs-CZ">
              <a:solidFill>
                <a:srgbClr val="CC33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Skloňují se :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     a) </a:t>
            </a:r>
            <a:r>
              <a:rPr lang="cs-CZ" sz="2400" u="sng" smtClean="0">
                <a:latin typeface="Arial" pitchFamily="34" charset="0"/>
                <a:cs typeface="Arial" pitchFamily="34" charset="0"/>
              </a:rPr>
              <a:t>zájmena bezrodá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– já, ty, my, vy, se </a:t>
            </a:r>
            <a:r>
              <a:rPr lang="cs-CZ" sz="2400" smtClean="0">
                <a:latin typeface="Monotype Corsiva" pitchFamily="66" charset="0"/>
                <a:cs typeface="Arial" pitchFamily="34" charset="0"/>
              </a:rPr>
              <a:t>( viz 23. 4.)</a:t>
            </a:r>
          </a:p>
          <a:p>
            <a:pPr marL="0" indent="0">
              <a:buNone/>
            </a:pPr>
            <a:r>
              <a:rPr lang="cs-CZ" sz="2400">
                <a:latin typeface="Monotype Corsiva" pitchFamily="66" charset="0"/>
                <a:cs typeface="Arial" pitchFamily="34" charset="0"/>
              </a:rPr>
              <a:t> </a:t>
            </a:r>
            <a:r>
              <a:rPr lang="cs-CZ" sz="2400" smtClean="0">
                <a:latin typeface="Monotype Corsiva" pitchFamily="66" charset="0"/>
                <a:cs typeface="Arial" pitchFamily="34" charset="0"/>
              </a:rPr>
              <a:t>   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sz="2400" u="sng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zájmena rodová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– mají pro každý rod odlišné tvary: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      - skloňování zájmenné ( </a:t>
            </a:r>
            <a:r>
              <a:rPr lang="cs-CZ" sz="240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ten, tento, tamten, náš, váš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      - skloňování podle vzorů přídavných jmen;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      ° podle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mladý: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můj, tvůj, svůj, který, jaký, každý, žádný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  ° podle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jarní: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čí, ničí, její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solidFill>
                  <a:srgbClr val="006600"/>
                </a:solidFill>
                <a:latin typeface="Arial" pitchFamily="34" charset="0"/>
                <a:cs typeface="Arial" pitchFamily="34" charset="0"/>
              </a:rPr>
              <a:t>Neskloňují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se  přivlastňovací zájmena </a:t>
            </a:r>
            <a:r>
              <a:rPr lang="cs-CZ" sz="2400" smtClean="0">
                <a:solidFill>
                  <a:srgbClr val="006600"/>
                </a:solidFill>
                <a:latin typeface="Arial" pitchFamily="34" charset="0"/>
                <a:cs typeface="Arial" pitchFamily="34" charset="0"/>
              </a:rPr>
              <a:t>jeho, jejich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.          </a:t>
            </a:r>
            <a:endParaRPr lang="cs-CZ" sz="24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051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922114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rgbClr val="C00000"/>
                </a:solidFill>
              </a:rPr>
              <a:t>Skloňování zájmen  </a:t>
            </a:r>
            <a:r>
              <a:rPr lang="cs-CZ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ten, ta,to</a:t>
            </a:r>
            <a:endParaRPr lang="cs-CZ" sz="32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2380504"/>
              </p:ext>
            </p:extLst>
          </p:nvPr>
        </p:nvGraphicFramePr>
        <p:xfrm>
          <a:off x="755576" y="1484784"/>
          <a:ext cx="7488832" cy="51768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7753"/>
                <a:gridCol w="1066293"/>
                <a:gridCol w="1066293"/>
                <a:gridCol w="1066293"/>
                <a:gridCol w="1066293"/>
                <a:gridCol w="1066293"/>
                <a:gridCol w="1069614"/>
              </a:tblGrid>
              <a:tr h="49207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71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mužský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ženský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střední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mužský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ženský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střední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308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ten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ta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to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ti, ty (neživ.)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ty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ta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4681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toho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té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toho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těch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těch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těch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308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tomu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té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tomu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těm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těm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těm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308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toho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tu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to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ty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ty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ta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6521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C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ten (neživ.)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571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tom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té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tom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těch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těch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těch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308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tím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tou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tím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těmi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těmi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těmi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721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147248" cy="868958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rgbClr val="C00000"/>
                </a:solidFill>
              </a:rPr>
              <a:t>Skloňování zájmena </a:t>
            </a:r>
            <a:r>
              <a:rPr lang="cs-CZ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náš</a:t>
            </a:r>
            <a:endParaRPr lang="cs-CZ" sz="32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87313225"/>
              </p:ext>
            </p:extLst>
          </p:nvPr>
        </p:nvGraphicFramePr>
        <p:xfrm>
          <a:off x="539553" y="1412776"/>
          <a:ext cx="8136904" cy="52006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96143"/>
                <a:gridCol w="2592289"/>
                <a:gridCol w="2088232"/>
                <a:gridCol w="2160240"/>
              </a:tblGrid>
              <a:tr h="15359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effectLst/>
                        </a:rPr>
                        <a:t>Číslo jednotné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85" marR="4385" marT="4385" marB="43849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500">
                        <a:effectLst/>
                        <a:latin typeface="Calibri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500">
                        <a:effectLst/>
                        <a:latin typeface="Calibri"/>
                      </a:endParaRPr>
                    </a:p>
                  </a:txBody>
                  <a:tcPr marL="4385" marR="4385" marT="4385" marB="4385" anchor="ctr"/>
                </a:tc>
              </a:tr>
              <a:tr h="1000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Calibri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Rod mužský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Rod ženský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Rod střední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/>
                </a:tc>
              </a:tr>
              <a:tr h="439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1.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náš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naše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naše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92D050"/>
                    </a:solidFill>
                  </a:tcPr>
                </a:tc>
              </a:tr>
              <a:tr h="6039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2.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našeho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našeho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92D050"/>
                    </a:solidFill>
                  </a:tcPr>
                </a:tc>
              </a:tr>
              <a:tr h="6039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3.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našemu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našemu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92D050"/>
                    </a:solidFill>
                  </a:tcPr>
                </a:tc>
              </a:tr>
              <a:tr h="833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4.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našeho, náš (neživ.)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naši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naše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92D050"/>
                    </a:solidFill>
                  </a:tcPr>
                </a:tc>
              </a:tr>
              <a:tr h="439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5.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náš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naše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naše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92D050"/>
                    </a:solidFill>
                  </a:tcPr>
                </a:tc>
              </a:tr>
              <a:tr h="6039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6.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našem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naší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našem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92D050"/>
                    </a:solidFill>
                  </a:tcPr>
                </a:tc>
              </a:tr>
              <a:tr h="504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7.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385" marR="4385" marT="4385" marB="438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naším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naším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385" marR="4385" marT="4385" marB="4385"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6272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075240" cy="940966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rgbClr val="C00000"/>
                </a:solidFill>
              </a:rPr>
              <a:t>Skloňování</a:t>
            </a:r>
            <a:r>
              <a:rPr lang="cs-CZ" sz="3200" smtClean="0">
                <a:solidFill>
                  <a:schemeClr val="tx1"/>
                </a:solidFill>
              </a:rPr>
              <a:t> </a:t>
            </a:r>
            <a:r>
              <a:rPr lang="cs-CZ" sz="3200" smtClean="0">
                <a:solidFill>
                  <a:srgbClr val="C00000"/>
                </a:solidFill>
              </a:rPr>
              <a:t>zájmen </a:t>
            </a:r>
            <a:r>
              <a:rPr lang="cs-CZ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on, ona, ono</a:t>
            </a:r>
            <a:endParaRPr lang="cs-CZ" sz="32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795635140"/>
              </p:ext>
            </p:extLst>
          </p:nvPr>
        </p:nvGraphicFramePr>
        <p:xfrm>
          <a:off x="1907704" y="1484784"/>
          <a:ext cx="6840759" cy="49690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4919"/>
                <a:gridCol w="2040913"/>
                <a:gridCol w="2184927"/>
              </a:tblGrid>
              <a:tr h="457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On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0" marR="6700" marT="6700" marB="67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Ona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0" marR="6700" marT="6700" marB="67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rgbClr val="C00000"/>
                          </a:solidFill>
                          <a:effectLst/>
                        </a:rPr>
                        <a:t>Ono   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0" marR="6700" marT="6700" marB="6700" anchor="ctr"/>
                </a:tc>
              </a:tr>
              <a:tr h="5509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on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ona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ono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92D05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jeho/něho, ho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jí/ní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jeho/něho, ho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92D050"/>
                    </a:solidFill>
                  </a:tcPr>
                </a:tc>
              </a:tr>
              <a:tr h="4257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jej/něj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jej/něj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92D050"/>
                    </a:solidFill>
                  </a:tcPr>
                </a:tc>
              </a:tr>
              <a:tr h="654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jemu/němu, mu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jí/ní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jemu/němu, mu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92D050"/>
                    </a:solidFill>
                  </a:tcPr>
                </a:tc>
              </a:tr>
              <a:tr h="4257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jeho/něho, ho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ji/ni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je/ně, ho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92D050"/>
                    </a:solidFill>
                  </a:tcPr>
                </a:tc>
              </a:tr>
              <a:tr h="4257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jej/něj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jej/něj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92D050"/>
                    </a:solidFill>
                  </a:tcPr>
                </a:tc>
              </a:tr>
              <a:tr h="4257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92D050"/>
                    </a:solidFill>
                  </a:tcPr>
                </a:tc>
              </a:tr>
              <a:tr h="5229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 něm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ní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něm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92D050"/>
                    </a:solidFill>
                  </a:tcPr>
                </a:tc>
              </a:tr>
              <a:tr h="5434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jím/ním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jí/ní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jím/ním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700" marR="6700" marT="6700" marB="6700"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2147293"/>
              </p:ext>
            </p:extLst>
          </p:nvPr>
        </p:nvGraphicFramePr>
        <p:xfrm>
          <a:off x="467544" y="1484784"/>
          <a:ext cx="1368152" cy="49735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8152"/>
              </a:tblGrid>
              <a:tr h="476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</a:tr>
              <a:tr h="5458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1.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155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2.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76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</a:tr>
              <a:tr h="6143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3.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380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4.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380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</a:tr>
              <a:tr h="5110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5.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380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6.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155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7.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321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075240" cy="1012974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rgbClr val="C00000"/>
                </a:solidFill>
              </a:rPr>
              <a:t>Skloňování zájmen </a:t>
            </a:r>
            <a:r>
              <a:rPr lang="cs-CZ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oni, ony, ona</a:t>
            </a:r>
            <a:endParaRPr lang="cs-CZ" sz="32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73742706"/>
              </p:ext>
            </p:extLst>
          </p:nvPr>
        </p:nvGraphicFramePr>
        <p:xfrm>
          <a:off x="683568" y="1628800"/>
          <a:ext cx="1368152" cy="477544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8152"/>
              </a:tblGrid>
              <a:tr h="599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1.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539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</a:tr>
              <a:tr h="599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2.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6227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3.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99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4.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99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5.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99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6.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99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rgbClr val="C00000"/>
                          </a:solidFill>
                          <a:effectLst/>
                        </a:rPr>
                        <a:t>7. pád</a:t>
                      </a:r>
                      <a:endParaRPr lang="cs-CZ" sz="240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8866"/>
              </p:ext>
            </p:extLst>
          </p:nvPr>
        </p:nvGraphicFramePr>
        <p:xfrm>
          <a:off x="2051719" y="1628800"/>
          <a:ext cx="6635082" cy="47525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63690"/>
                <a:gridCol w="2235696"/>
                <a:gridCol w="2235696"/>
              </a:tblGrid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oni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ony</a:t>
                      </a:r>
                      <a:endParaRPr lang="cs-CZ" sz="240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ona</a:t>
                      </a:r>
                      <a:endParaRPr lang="cs-CZ" sz="240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ony (neživ.)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240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jich/nich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jich/nich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jich/nich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jim/nim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jim/nim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jim/nim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je/ně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je/ně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je/ně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 nich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nich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o nich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jimi/nimi</a:t>
                      </a:r>
                      <a:endParaRPr lang="cs-CZ" sz="2400" b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jimi/nimi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Arial" pitchFamily="34" charset="0"/>
                          <a:cs typeface="Arial" pitchFamily="34" charset="0"/>
                        </a:rPr>
                        <a:t>jimi/nimi</a:t>
                      </a:r>
                      <a:endParaRPr lang="cs-CZ" sz="24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0467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Doplň správné tvary zájmen: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V ____ (náš) ulici se včera srazila dvě auta.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Jak to vypadá s ____ (ten) ______ (váš) pejskem?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Chlapci v ______ (náš) třídě jsou výborní sportovci.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Dones prosím tu knihu _______ (tvůj) babičce.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Před ______ (náš) dveřmi ležel nějaký balíček.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V</a:t>
            </a:r>
            <a:r>
              <a:rPr lang="cs-CZ" smtClean="0">
                <a:latin typeface="Arial" pitchFamily="34" charset="0"/>
                <a:cs typeface="Arial" pitchFamily="34" charset="0"/>
              </a:rPr>
              <a:t> _____ (ta) _______ (naše) zahradě se velice 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zalíbilo krtkům. ______ (Ten) _______ (váš) 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dvojčata už půjdou do první třídy? S ______ (ten)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________ (náš) Pavlíkem jsou stále problémy.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087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075240" cy="1224136"/>
          </a:xfrm>
        </p:spPr>
        <p:txBody>
          <a:bodyPr/>
          <a:lstStyle/>
          <a:p>
            <a:r>
              <a:rPr lang="cs-CZ" sz="320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Doplň do vět postupně tvary zájmen </a:t>
            </a:r>
            <a:r>
              <a:rPr lang="cs-CZ" sz="3200" smtClean="0">
                <a:solidFill>
                  <a:srgbClr val="C00000"/>
                </a:solidFill>
                <a:latin typeface="Monotype Corsiva" pitchFamily="66" charset="0"/>
                <a:cs typeface="Arial" pitchFamily="34" charset="0"/>
              </a:rPr>
              <a:t>on, ona ; oni, ony, ona: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700808"/>
            <a:ext cx="7931224" cy="43189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(?)  se o nic nepros.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Na (?)  se nemůžeš nikdy spolehnout.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Zacházej s (?) opatrně.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Pro (?) je vždycky všechno málo.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Byli jsme u (?) doma poprvé.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S (?) jsem si výborně rozuměl.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Proč se (?) tak bojíš? 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(?) nekouše.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Kvůli (?) se už netrap.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755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V. Styblík, M. Čechová, Z. Hlavsa, A. Tejnor: Přehledná mluvnice češtiny pro základní školy, Fortuna, Praha 1992, ISBN 80-85298-36-8</a:t>
            </a:r>
          </a:p>
        </p:txBody>
      </p:sp>
    </p:spTree>
    <p:extLst>
      <p:ext uri="{BB962C8B-B14F-4D97-AF65-F5344CB8AC3E}">
        <p14:creationId xmlns:p14="http://schemas.microsoft.com/office/powerpoint/2010/main" val="372091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3919</TotalTime>
  <Words>753</Words>
  <Application>Microsoft Office PowerPoint</Application>
  <PresentationFormat>Předvádění na obrazovce (4:3)</PresentationFormat>
  <Paragraphs>207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Prezentace aplikace PowerPoint</vt:lpstr>
      <vt:lpstr>Prezentace aplikace PowerPoint</vt:lpstr>
      <vt:lpstr>Zájmena</vt:lpstr>
      <vt:lpstr>Skloňování zájmen  ten, ta,to</vt:lpstr>
      <vt:lpstr>Skloňování zájmena náš</vt:lpstr>
      <vt:lpstr>Skloňování zájmen on, ona, ono</vt:lpstr>
      <vt:lpstr>Skloňování zájmen oni, ony, ona</vt:lpstr>
      <vt:lpstr>Doplň správné tvary zájmen:</vt:lpstr>
      <vt:lpstr>Doplň do vět postupně tvary zájmen on, ona ; oni, ony, ona: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258</cp:revision>
  <dcterms:created xsi:type="dcterms:W3CDTF">2012-10-28T12:20:09Z</dcterms:created>
  <dcterms:modified xsi:type="dcterms:W3CDTF">2013-08-26T23:44:32Z</dcterms:modified>
</cp:coreProperties>
</file>