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D780B3-4801-4A02-9201-646555D8A18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64DCE0-80BB-4CC6-86F7-FF294CD5AC2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VY_52_INOVACE_16_ 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Opakování – kožní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soustava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Opakování – kožní soustava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marL="0" indent="0"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Olexa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Opakování – kožní soustava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pPr algn="ctr"/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1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90872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Mgr. Jiří Olexa,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16.dubna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2012, 8.ročník,  V/2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II16,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Přírodopis,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Opakování – kožní soustava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71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222375"/>
          </a:xfrm>
        </p:spPr>
        <p:txBody>
          <a:bodyPr>
            <a:normAutofit/>
          </a:bodyPr>
          <a:lstStyle/>
          <a:p>
            <a:r>
              <a:rPr lang="cs-CZ" sz="7200" dirty="0" smtClean="0"/>
              <a:t>opakování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658616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Soustava kožní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05834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kožní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3259088" cy="65070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hrání před: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2492896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                     p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492896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mechanickým poškozením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03648" y="3348281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</a:t>
            </a:r>
            <a:r>
              <a:rPr lang="cs-CZ" sz="3200" dirty="0" smtClean="0"/>
              <a:t>     zářením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03648" y="3348281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UV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03648" y="4212377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</a:t>
            </a:r>
            <a:r>
              <a:rPr lang="cs-CZ" sz="3200" dirty="0"/>
              <a:t>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403648" y="4212377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patogeny</a:t>
            </a:r>
            <a:endParaRPr lang="cs-CZ" sz="3200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5010546"/>
            <a:ext cx="3259088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Reguluje: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13101" y="5661248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tělesnou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13101" y="5661248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   teplotu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36419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0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kožní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98178"/>
            <a:ext cx="3259088" cy="65070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Slouží jako: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2492896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     energie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492896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zásobárna</a:t>
            </a:r>
            <a:endParaRPr lang="cs-CZ" sz="3200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79512" y="3356992"/>
            <a:ext cx="3259088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Sluněním vytváří: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3997822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vitamín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13101" y="3997824"/>
            <a:ext cx="5328592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D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5912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kožní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98178"/>
            <a:ext cx="8083624" cy="650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Jak reguluje kůže množství vody v těle?</a:t>
            </a:r>
            <a:endParaRPr lang="cs-CZ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403648" y="2276872"/>
            <a:ext cx="6275040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a) přes kůži projde voda do těla i ven</a:t>
            </a:r>
            <a:endParaRPr lang="cs-CZ" dirty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403648" y="2852936"/>
            <a:ext cx="6275040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b) přes kůži projde voda jen ven z těla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403648" y="3429000"/>
            <a:ext cx="627504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c) přes kůži projde voda jen do těla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16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Řez kůží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763688" y="1055399"/>
            <a:ext cx="1674912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dirty="0" smtClean="0"/>
              <a:t>3 vrstvy:</a:t>
            </a:r>
            <a:endParaRPr lang="cs-CZ" dirty="0"/>
          </a:p>
        </p:txBody>
      </p:sp>
      <p:sp>
        <p:nvSpPr>
          <p:cNvPr id="6" name="Levá složená závorka 5"/>
          <p:cNvSpPr/>
          <p:nvPr/>
        </p:nvSpPr>
        <p:spPr>
          <a:xfrm>
            <a:off x="3230488" y="1844824"/>
            <a:ext cx="405408" cy="864096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Levá složená závorka 6"/>
          <p:cNvSpPr/>
          <p:nvPr/>
        </p:nvSpPr>
        <p:spPr>
          <a:xfrm>
            <a:off x="3230488" y="2708920"/>
            <a:ext cx="522784" cy="172819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evá složená závorka 7"/>
          <p:cNvSpPr/>
          <p:nvPr/>
        </p:nvSpPr>
        <p:spPr>
          <a:xfrm>
            <a:off x="3230488" y="4437112"/>
            <a:ext cx="405408" cy="504056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646312" y="1951521"/>
            <a:ext cx="1701552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pokožka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105000" y="3247665"/>
            <a:ext cx="1242864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škára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68896" y="4362474"/>
            <a:ext cx="3122984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podkožní vazivo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55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768"/>
            <a:ext cx="5534918" cy="3002336"/>
          </a:xfrm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5796136" y="1698178"/>
            <a:ext cx="2592288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2"/>
              <a:buNone/>
            </a:pPr>
            <a:r>
              <a:rPr lang="cs-CZ" b="1" dirty="0" smtClean="0"/>
              <a:t>vrstvy pokožky</a:t>
            </a:r>
            <a:endParaRPr lang="cs-CZ" b="1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3635896" y="2023529"/>
            <a:ext cx="22322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>
            <a:off x="3995936" y="2023529"/>
            <a:ext cx="1872208" cy="32535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572000" y="2023529"/>
            <a:ext cx="1296144" cy="5413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904420" y="2023529"/>
            <a:ext cx="963724" cy="6853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07504" y="4335165"/>
            <a:ext cx="8784976" cy="1359768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Ve které vrstvě vznikají nové buňky pokožky?</a:t>
            </a:r>
            <a:endParaRPr lang="cs-CZ" sz="2800" b="1" dirty="0"/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742274" y="4778214"/>
            <a:ext cx="4477798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a) ve vrstvě nejbližší škáře</a:t>
            </a:r>
            <a:endParaRPr lang="cs-CZ" sz="2800" b="1" dirty="0"/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742274" y="5269396"/>
            <a:ext cx="3757718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b) v povrchové vrstvě</a:t>
            </a:r>
            <a:endParaRPr lang="cs-CZ" sz="2800" b="1" dirty="0"/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742274" y="5773452"/>
            <a:ext cx="4189766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c) v prostředních vrstvách</a:t>
            </a:r>
            <a:endParaRPr lang="cs-CZ" sz="2800" b="1" dirty="0"/>
          </a:p>
        </p:txBody>
      </p:sp>
      <p:grpSp>
        <p:nvGrpSpPr>
          <p:cNvPr id="28" name="Skupina 27"/>
          <p:cNvGrpSpPr/>
          <p:nvPr/>
        </p:nvGrpSpPr>
        <p:grpSpPr>
          <a:xfrm>
            <a:off x="742274" y="3033953"/>
            <a:ext cx="3499039" cy="1835207"/>
            <a:chOff x="742274" y="3033953"/>
            <a:chExt cx="3499039" cy="1835207"/>
          </a:xfrm>
        </p:grpSpPr>
        <p:cxnSp>
          <p:nvCxnSpPr>
            <p:cNvPr id="23" name="Přímá spojnice 22"/>
            <p:cNvCxnSpPr/>
            <p:nvPr/>
          </p:nvCxnSpPr>
          <p:spPr>
            <a:xfrm flipH="1" flipV="1">
              <a:off x="742274" y="3573016"/>
              <a:ext cx="661374" cy="1296144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483768" y="3822012"/>
              <a:ext cx="137365" cy="104714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flipV="1">
              <a:off x="3275856" y="3033953"/>
              <a:ext cx="965457" cy="1835207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6580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6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768"/>
            <a:ext cx="5534918" cy="3002336"/>
          </a:xfrm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5796136" y="1698178"/>
            <a:ext cx="2592288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2"/>
              <a:buNone/>
            </a:pPr>
            <a:r>
              <a:rPr lang="cs-CZ" b="1" dirty="0" smtClean="0"/>
              <a:t>vrstvy pokožky</a:t>
            </a:r>
            <a:endParaRPr lang="cs-CZ" b="1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3635896" y="2023529"/>
            <a:ext cx="22322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>
            <a:off x="3995936" y="2023529"/>
            <a:ext cx="1872208" cy="32535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572000" y="2023529"/>
            <a:ext cx="1296144" cy="5413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904420" y="2023529"/>
            <a:ext cx="963724" cy="6853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07504" y="4335165"/>
            <a:ext cx="8784976" cy="1359768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Ve které vrstvě buňky zanikají?</a:t>
            </a:r>
            <a:endParaRPr lang="cs-CZ" sz="2800" b="1" dirty="0"/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742274" y="4778214"/>
            <a:ext cx="4477798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a) ve vrstvě nejbližší škáře</a:t>
            </a:r>
            <a:endParaRPr lang="cs-CZ" sz="2800" b="1" dirty="0"/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742274" y="5269396"/>
            <a:ext cx="3757718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b) v povrchové vrstvě</a:t>
            </a:r>
            <a:endParaRPr lang="cs-CZ" sz="2800" b="1" dirty="0"/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742274" y="5773452"/>
            <a:ext cx="4189766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c) v prostředních vrstvách</a:t>
            </a:r>
            <a:endParaRPr lang="cs-CZ" sz="2800" b="1" dirty="0"/>
          </a:p>
        </p:txBody>
      </p:sp>
      <p:grpSp>
        <p:nvGrpSpPr>
          <p:cNvPr id="28" name="Skupina 27"/>
          <p:cNvGrpSpPr/>
          <p:nvPr/>
        </p:nvGrpSpPr>
        <p:grpSpPr>
          <a:xfrm>
            <a:off x="323528" y="2294216"/>
            <a:ext cx="2297605" cy="3163882"/>
            <a:chOff x="323528" y="2294216"/>
            <a:chExt cx="2297605" cy="3163882"/>
          </a:xfrm>
        </p:grpSpPr>
        <p:cxnSp>
          <p:nvCxnSpPr>
            <p:cNvPr id="23" name="Přímá spojnice 22"/>
            <p:cNvCxnSpPr/>
            <p:nvPr/>
          </p:nvCxnSpPr>
          <p:spPr>
            <a:xfrm flipH="1" flipV="1">
              <a:off x="323528" y="2708920"/>
              <a:ext cx="1224136" cy="2749178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411760" y="2294216"/>
              <a:ext cx="209373" cy="3163882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171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4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768"/>
            <a:ext cx="5534918" cy="3002336"/>
          </a:xfrm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5796136" y="1698178"/>
            <a:ext cx="2592288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2"/>
              <a:buNone/>
            </a:pPr>
            <a:r>
              <a:rPr lang="cs-CZ" b="1" dirty="0" smtClean="0"/>
              <a:t>vrstvy pokožky</a:t>
            </a:r>
            <a:endParaRPr lang="cs-CZ" b="1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3635896" y="2023529"/>
            <a:ext cx="22322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>
            <a:off x="3995936" y="2023529"/>
            <a:ext cx="1872208" cy="32535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572000" y="2023529"/>
            <a:ext cx="1296144" cy="5413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904420" y="2023529"/>
            <a:ext cx="963724" cy="6853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07504" y="4628548"/>
            <a:ext cx="8784976" cy="52864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/>
              <a:t>Co je určující pro barvu kůže?</a:t>
            </a:r>
            <a:endParaRPr lang="cs-CZ" sz="2800" b="1" dirty="0"/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2213057" y="5413412"/>
            <a:ext cx="6205990" cy="6798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množství pigmentu melaninu v pokožce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4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23528" y="2706290"/>
            <a:ext cx="2016224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vlásečnice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0" y="3639763"/>
            <a:ext cx="3096344" cy="216024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Zasahují do škáry vlásečnice cévní nebo mízní?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837656" y="5301208"/>
            <a:ext cx="1293828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oboje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 rot="1059996">
            <a:off x="2181339" y="3535721"/>
            <a:ext cx="4220466" cy="251673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82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75" y="122950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084168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804248" y="1700808"/>
            <a:ext cx="2232248" cy="124435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nervová zakončení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940152" y="3789040"/>
            <a:ext cx="3096344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Co vnímají?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6143756" y="4326708"/>
            <a:ext cx="1452580" cy="191060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teplo</a:t>
            </a:r>
          </a:p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tlak</a:t>
            </a:r>
          </a:p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bolest</a:t>
            </a:r>
            <a:endParaRPr lang="cs-CZ" b="1" dirty="0">
              <a:solidFill>
                <a:srgbClr val="FF0000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2671010" y="2727582"/>
            <a:ext cx="5079150" cy="1200895"/>
            <a:chOff x="2671010" y="2727582"/>
            <a:chExt cx="5079150" cy="1200895"/>
          </a:xfrm>
        </p:grpSpPr>
        <p:sp>
          <p:nvSpPr>
            <p:cNvPr id="3" name="Šipka doleva 2"/>
            <p:cNvSpPr/>
            <p:nvPr/>
          </p:nvSpPr>
          <p:spPr>
            <a:xfrm rot="9348470">
              <a:off x="5294653" y="2727582"/>
              <a:ext cx="1698206" cy="239577"/>
            </a:xfrm>
            <a:prstGeom prst="leftArrow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Šipka doleva 9"/>
            <p:cNvSpPr/>
            <p:nvPr/>
          </p:nvSpPr>
          <p:spPr>
            <a:xfrm rot="8263894" flipV="1">
              <a:off x="4537355" y="3685845"/>
              <a:ext cx="3212805" cy="242632"/>
            </a:xfrm>
            <a:prstGeom prst="leftArrow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Šipka doleva 12"/>
            <p:cNvSpPr/>
            <p:nvPr/>
          </p:nvSpPr>
          <p:spPr>
            <a:xfrm rot="9158768">
              <a:off x="2671010" y="3570820"/>
              <a:ext cx="4774534" cy="251073"/>
            </a:xfrm>
            <a:prstGeom prst="leftArrow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4389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5476" y="2055588"/>
            <a:ext cx="203246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potní žlázy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44016" y="3140968"/>
            <a:ext cx="2915816" cy="108012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Produkují pot. Co obsahuje?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11046" y="4221088"/>
            <a:ext cx="1976889" cy="187220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vodu</a:t>
            </a:r>
          </a:p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soli</a:t>
            </a:r>
          </a:p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močovinu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 rot="2187750">
            <a:off x="1825782" y="3442733"/>
            <a:ext cx="2952933" cy="215987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88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5476" y="2055588"/>
            <a:ext cx="203246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potní žlázy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44016" y="3140968"/>
            <a:ext cx="2987824" cy="2016224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Kolik potu se denně vytvoří při běžných činnostech?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07551" y="5157192"/>
            <a:ext cx="2388746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0,5 až 1 litr</a:t>
            </a:r>
          </a:p>
        </p:txBody>
      </p:sp>
      <p:sp>
        <p:nvSpPr>
          <p:cNvPr id="3" name="Šipka doleva 2"/>
          <p:cNvSpPr/>
          <p:nvPr/>
        </p:nvSpPr>
        <p:spPr>
          <a:xfrm rot="2187750">
            <a:off x="1825782" y="3442733"/>
            <a:ext cx="2952933" cy="215987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09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5476" y="2055588"/>
            <a:ext cx="2032460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potní žlázy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44016" y="3140968"/>
            <a:ext cx="2987824" cy="20162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Kolik v horku nebo při námaze?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687829" y="4828162"/>
            <a:ext cx="2388746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až 10 litrů</a:t>
            </a:r>
          </a:p>
        </p:txBody>
      </p:sp>
      <p:sp>
        <p:nvSpPr>
          <p:cNvPr id="3" name="Šipka doleva 2"/>
          <p:cNvSpPr/>
          <p:nvPr/>
        </p:nvSpPr>
        <p:spPr>
          <a:xfrm rot="2187750">
            <a:off x="1825782" y="3442733"/>
            <a:ext cx="2952933" cy="215987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86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5476" y="2055588"/>
            <a:ext cx="2300300" cy="65070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mazové žlázy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44016" y="2708920"/>
            <a:ext cx="2915816" cy="108012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Produkují maz. Chrání před: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72008" y="3717032"/>
            <a:ext cx="3275856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nadměrným suchem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 rot="1553666">
            <a:off x="2330932" y="3126848"/>
            <a:ext cx="2952933" cy="215987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05544" y="4365104"/>
            <a:ext cx="3275856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nadměrným vlhkem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119889" y="5013176"/>
            <a:ext cx="1859823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bakteriemi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53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3" grpId="0" animBg="1"/>
      <p:bldP spid="10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07758" y="1274922"/>
            <a:ext cx="8584722" cy="126408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cs-CZ" b="1" dirty="0">
                <a:solidFill>
                  <a:schemeClr val="tx1"/>
                </a:solidFill>
              </a:rPr>
              <a:t>D</a:t>
            </a:r>
            <a:r>
              <a:rPr lang="cs-CZ" b="1" dirty="0" smtClean="0">
                <a:solidFill>
                  <a:schemeClr val="tx1"/>
                </a:solidFill>
              </a:rPr>
              <a:t>alší žlázy: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81653" y="1628800"/>
            <a:ext cx="1698059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rgbClr val="FF0000"/>
                </a:solidFill>
              </a:rPr>
              <a:t>achové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88032" y="2204864"/>
            <a:ext cx="2915816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V činnosti od: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3203848" y="2204864"/>
            <a:ext cx="1637928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puberty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4497311" y="2780928"/>
            <a:ext cx="1010793" cy="648072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vůni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281653" y="1628800"/>
            <a:ext cx="1698059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307758" y="2780928"/>
            <a:ext cx="8368698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Tvoří charakteristickou </a:t>
            </a:r>
            <a:r>
              <a:rPr lang="cs-CZ" b="1" u="sng" dirty="0" smtClean="0">
                <a:solidFill>
                  <a:schemeClr val="tx1"/>
                </a:solidFill>
              </a:rPr>
              <a:t>             </a:t>
            </a:r>
            <a:r>
              <a:rPr lang="cs-CZ" b="1" dirty="0" smtClean="0">
                <a:solidFill>
                  <a:schemeClr val="tx1"/>
                </a:solidFill>
              </a:rPr>
              <a:t> člověka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399349" y="3717032"/>
            <a:ext cx="1698059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Mléčné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Zástupný symbol pro obsah 2"/>
          <p:cNvSpPr txBox="1">
            <a:spLocks/>
          </p:cNvSpPr>
          <p:nvPr/>
        </p:nvSpPr>
        <p:spPr>
          <a:xfrm>
            <a:off x="395536" y="3717032"/>
            <a:ext cx="1698059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395535" y="4365104"/>
            <a:ext cx="4607171" cy="648072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Mléko začínají vytvářet od: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4841776" y="4365104"/>
            <a:ext cx="3546648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narození dítěte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281653" y="5013176"/>
            <a:ext cx="861082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307758" y="5085184"/>
            <a:ext cx="7576610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Kde je nejvíce žláz (potních, mazových) 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1691678" y="5703377"/>
            <a:ext cx="7128794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na čele, dlaních, chodidlech a v podpaží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7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0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15" y="188640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724128" y="1300818"/>
            <a:ext cx="3168352" cy="62193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Vyrůstají odtud: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143212" y="2060848"/>
            <a:ext cx="2690223" cy="62217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vlasy a chlupy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940152" y="2924944"/>
            <a:ext cx="3096344" cy="7200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Jsou opatřeny: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904148" y="3655893"/>
            <a:ext cx="3168352" cy="126253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drobným svalem (vzpřimovač)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3275856" y="1611784"/>
            <a:ext cx="2592288" cy="3109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699792" y="3281952"/>
            <a:ext cx="3270626" cy="7951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5737090" y="4869160"/>
            <a:ext cx="3299405" cy="122413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Jaká je životnost vlasů?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6234665" y="6093296"/>
            <a:ext cx="2147277" cy="63126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2 až 6 let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60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19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07758" y="1274922"/>
            <a:ext cx="8584722" cy="63204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cs-CZ" b="1" dirty="0">
                <a:solidFill>
                  <a:schemeClr val="tx1"/>
                </a:solidFill>
              </a:rPr>
              <a:t>D</a:t>
            </a:r>
            <a:r>
              <a:rPr lang="cs-CZ" b="1" dirty="0" smtClean="0">
                <a:solidFill>
                  <a:schemeClr val="tx1"/>
                </a:solidFill>
              </a:rPr>
              <a:t>alší produkty kůže, vyrůstají ze škáry: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81653" y="1842194"/>
            <a:ext cx="8538819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obočí, řasy, nehty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408258" y="2708920"/>
            <a:ext cx="8412214" cy="13681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Na povrchu prstů, dlaní a chodidel jsou vyvýšeniny zvané </a:t>
            </a:r>
            <a:r>
              <a:rPr lang="cs-CZ" b="1" u="sng" dirty="0" smtClean="0">
                <a:solidFill>
                  <a:schemeClr val="tx1"/>
                </a:solidFill>
              </a:rPr>
              <a:t>                 </a:t>
            </a:r>
            <a:r>
              <a:rPr lang="cs-CZ" b="1" dirty="0" smtClean="0">
                <a:solidFill>
                  <a:schemeClr val="tx1"/>
                </a:solidFill>
              </a:rPr>
              <a:t> linie.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3491880" y="3212976"/>
            <a:ext cx="1773324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papilární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308951" y="2708920"/>
            <a:ext cx="861082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408080" y="4077071"/>
            <a:ext cx="7980344" cy="162630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Protože jsou u každého člověka jiné, využívají se v kriminalistice (snímání </a:t>
            </a:r>
            <a:r>
              <a:rPr lang="cs-CZ" b="1" u="sng" dirty="0" smtClean="0">
                <a:solidFill>
                  <a:schemeClr val="tx1"/>
                </a:solidFill>
              </a:rPr>
              <a:t>                      </a:t>
            </a:r>
            <a:r>
              <a:rPr lang="cs-CZ" b="1" dirty="0" smtClean="0">
                <a:solidFill>
                  <a:schemeClr val="tx1"/>
                </a:solidFill>
              </a:rPr>
              <a:t>).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5265204" y="4566187"/>
            <a:ext cx="2304258" cy="6480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otisků prstů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6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46" y="201276"/>
            <a:ext cx="5704137" cy="64680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Podkožní vazivo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5476" y="1300818"/>
            <a:ext cx="2444316" cy="90404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Obsahuje: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88060" y="1879512"/>
            <a:ext cx="3043423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podkožní tuk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0" y="3717032"/>
            <a:ext cx="3275856" cy="216024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Slouží jako tepelná </a:t>
            </a:r>
            <a:r>
              <a:rPr lang="cs-CZ" b="1" u="sng" dirty="0" smtClean="0">
                <a:solidFill>
                  <a:schemeClr val="tx1"/>
                </a:solidFill>
              </a:rPr>
              <a:t>             </a:t>
            </a:r>
            <a:r>
              <a:rPr lang="cs-CZ" b="1" dirty="0" smtClean="0">
                <a:solidFill>
                  <a:schemeClr val="tx1"/>
                </a:solidFill>
              </a:rPr>
              <a:t> a jako zásobár-</a:t>
            </a:r>
          </a:p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chemeClr val="tx1"/>
                </a:solidFill>
              </a:rPr>
              <a:t>na </a:t>
            </a:r>
            <a:r>
              <a:rPr lang="cs-CZ" b="1" u="sng" dirty="0" smtClean="0">
                <a:solidFill>
                  <a:schemeClr val="tx1"/>
                </a:solidFill>
              </a:rPr>
              <a:t>                 </a:t>
            </a:r>
            <a:r>
              <a:rPr lang="cs-CZ" b="1" dirty="0" smtClean="0">
                <a:solidFill>
                  <a:schemeClr val="tx1"/>
                </a:solidFill>
              </a:rPr>
              <a:t>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497514" y="4218458"/>
            <a:ext cx="1706334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izolace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 rot="13185461">
            <a:off x="1280836" y="3744344"/>
            <a:ext cx="4526309" cy="312203"/>
          </a:xfrm>
          <a:prstGeom prst="leftArrow">
            <a:avLst/>
          </a:prstGeom>
          <a:solidFill>
            <a:srgbClr val="FF00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705426" y="5298578"/>
            <a:ext cx="1706334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cs-CZ" b="1" dirty="0" smtClean="0">
                <a:solidFill>
                  <a:srgbClr val="FF0000"/>
                </a:solidFill>
              </a:rPr>
              <a:t>energie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1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3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8119" y="548680"/>
            <a:ext cx="7272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Odkazy na obrázky:</a:t>
            </a:r>
            <a:endParaRPr lang="cs-CZ" sz="3600" dirty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Učebnice </a:t>
            </a:r>
            <a:r>
              <a:rPr lang="cs-CZ" dirty="0">
                <a:latin typeface="Arial" pitchFamily="34" charset="0"/>
                <a:cs typeface="Arial" pitchFamily="34" charset="0"/>
              </a:rPr>
              <a:t>Přírodopis 8 pro základní školy a víceletá gymnázia,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Fraus  2006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79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393</TotalTime>
  <Words>411</Words>
  <Application>Microsoft Office PowerPoint</Application>
  <PresentationFormat>Předvádění na obrazovce (4:3)</PresentationFormat>
  <Paragraphs>132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Cesta</vt:lpstr>
      <vt:lpstr>Prezentace aplikace PowerPoint</vt:lpstr>
      <vt:lpstr>Prezentace aplikace PowerPoint</vt:lpstr>
      <vt:lpstr>opakování</vt:lpstr>
      <vt:lpstr>Funkce kožní soustavy</vt:lpstr>
      <vt:lpstr>Funkce kožní soustavy</vt:lpstr>
      <vt:lpstr>Funkce kožní soustavy</vt:lpstr>
      <vt:lpstr>Řez kůží</vt:lpstr>
      <vt:lpstr>pokožka</vt:lpstr>
      <vt:lpstr>pokožka</vt:lpstr>
      <vt:lpstr>pokožka</vt:lpstr>
      <vt:lpstr>škára</vt:lpstr>
      <vt:lpstr>škára</vt:lpstr>
      <vt:lpstr>škára</vt:lpstr>
      <vt:lpstr>škára</vt:lpstr>
      <vt:lpstr>škára</vt:lpstr>
      <vt:lpstr>škára</vt:lpstr>
      <vt:lpstr>škára</vt:lpstr>
      <vt:lpstr>škára</vt:lpstr>
      <vt:lpstr>škára</vt:lpstr>
      <vt:lpstr>Podkožní vazivo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</dc:title>
  <dc:creator>olexa</dc:creator>
  <cp:lastModifiedBy>Němec Zbyněk</cp:lastModifiedBy>
  <cp:revision>25</cp:revision>
  <dcterms:created xsi:type="dcterms:W3CDTF">2012-04-12T10:18:35Z</dcterms:created>
  <dcterms:modified xsi:type="dcterms:W3CDTF">2013-07-29T06:34:00Z</dcterms:modified>
</cp:coreProperties>
</file>