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9" r:id="rId4"/>
    <p:sldId id="258" r:id="rId5"/>
    <p:sldId id="257" r:id="rId6"/>
    <p:sldId id="260" r:id="rId7"/>
    <p:sldId id="278" r:id="rId8"/>
    <p:sldId id="261" r:id="rId9"/>
    <p:sldId id="262" r:id="rId10"/>
    <p:sldId id="268" r:id="rId11"/>
    <p:sldId id="266" r:id="rId12"/>
    <p:sldId id="267" r:id="rId13"/>
    <p:sldId id="279" r:id="rId14"/>
    <p:sldId id="277" r:id="rId15"/>
    <p:sldId id="275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EB5F6-978D-43E7-A2D2-1EC49FB074D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8EE85-73EC-4E1D-8C4A-F263B8794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5C5E9-0A6C-46F2-BF1A-5F225B96715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1EB4D-8E4C-4196-AE17-828AD22E09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4FC14-0FAD-407B-B556-381CCE77C79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D4802-9BF2-4936-BDA6-0CCCDEDE9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CABF3-11EE-41D4-98E3-E94908307FD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DFEFD-D1D8-4913-B203-8437F5C15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C424E-4F13-47EA-9200-F2539313E6F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9CB92-85F4-40C7-8A69-D36E778F1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CB3F9-15FF-40A2-9A40-50375D1496E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3B914-221A-4FE8-87DB-E575F14D3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017CF-4995-48DE-87F8-03455E44495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79134-36F2-457A-B1C2-D126D8F43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5351C-35D9-43D3-B306-F20C7E5D899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59818-D922-4ECA-B0D4-6CE42E85E5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0FCDE-C515-4DA8-B779-122E1D9301A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01BCD-F878-4376-97CC-9E2FBC868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BEDF2-5D8C-4632-A2A7-50A7EDE6D9D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B5FCC-3C73-4F28-8FBB-611F81670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AE556-75FC-480D-A6AA-462D1748B4B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F6504-BE2C-487A-BD06-38952E657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461ABF9-6FAD-4CC3-B7AC-CEA27D9C6A4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888D471-481F-47BD-8E92-789E7F792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5/59/EU_location_AUT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Dde%C5%88" TargetMode="External"/><Relationship Id="rId2" Type="http://schemas.openxmlformats.org/officeDocument/2006/relationships/hyperlink" Target="http://www.google.cz/search?hl=cs&amp;cp=4&amp;gs_id=f&amp;xhr=t&amp;q=v%C3%ADde%C5%88&amp;gs_sm=&amp;gs_upl=&amp;bav=on.2,or.r_gc.r_pw.,cf.osb&amp;biw=1680&amp;bih=959&amp;um=1&amp;ie=UTF-8&amp;tbm=isch&amp;source=og&amp;sa=N&amp;tab=wi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search?tbm=isch&amp;hl=cs&amp;source=hp&amp;biw=788&amp;bih=486&amp;q=dunaj&amp;gbv=2&amp;oq=dunaj&amp;aq=f&amp;aqi=g10&amp;aql=&amp;gs_sm=s&amp;gs_upl=20341l21234l0l23809l5l5l0l0l0l0l153l560l2.3l5l0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AUT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Wolfgang-amadeus-mozart_1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Rakousko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VY_52_INOVACE_617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státy I.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73650"/>
            <a:ext cx="7056437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4"/>
          <p:cNvSpPr>
            <a:spLocks noGrp="1"/>
          </p:cNvSpPr>
          <p:nvPr>
            <p:ph type="title"/>
          </p:nvPr>
        </p:nvSpPr>
        <p:spPr>
          <a:xfrm>
            <a:off x="611188" y="765175"/>
            <a:ext cx="8229600" cy="1641475"/>
          </a:xfrm>
        </p:spPr>
        <p:txBody>
          <a:bodyPr/>
          <a:lstStyle/>
          <a:p>
            <a:r>
              <a:rPr lang="cs-CZ" sz="9600" smtClean="0"/>
              <a:t>RAKOUSKO</a:t>
            </a:r>
          </a:p>
        </p:txBody>
      </p:sp>
      <p:pic>
        <p:nvPicPr>
          <p:cNvPr id="14338" name="Picture 2" descr="C:\Users\123P\AppData\Local\Microsoft\Windows\Temporary Internet Files\Content.IE5\AM1I8PN9\MP9003626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2492375"/>
            <a:ext cx="5435600" cy="362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 location AUT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476250"/>
            <a:ext cx="76200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17410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dirty="0" smtClean="0"/>
              <a:t>Hlavní město- Vídeň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Počet obyvatel- 8260000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Státní zřízení- spolková republika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Jazyk- němčina</a:t>
            </a:r>
            <a:r>
              <a:rPr lang="cs-CZ" dirty="0" smtClean="0"/>
              <a:t>, chorvatština</a:t>
            </a:r>
            <a:r>
              <a:rPr lang="cs-CZ" dirty="0" smtClean="0"/>
              <a:t>, </a:t>
            </a:r>
            <a:r>
              <a:rPr lang="cs-CZ" dirty="0" err="1" smtClean="0"/>
              <a:t>madarština</a:t>
            </a:r>
            <a:r>
              <a:rPr lang="cs-CZ" dirty="0" smtClean="0"/>
              <a:t>, slovinština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Měna- euro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Další velká města- Linec, Salzburg,…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dirty="0" smtClean="0"/>
              <a:t>            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3563938" y="274638"/>
            <a:ext cx="5122862" cy="1143000"/>
          </a:xfrm>
        </p:spPr>
        <p:txBody>
          <a:bodyPr/>
          <a:lstStyle/>
          <a:p>
            <a:r>
              <a:rPr lang="cs-CZ" sz="7200" smtClean="0"/>
              <a:t>Vídeň</a:t>
            </a:r>
          </a:p>
        </p:txBody>
      </p:sp>
      <p:pic>
        <p:nvPicPr>
          <p:cNvPr id="18434" name="Picture 2" descr="C:\Users\123P\AppData\Local\Microsoft\Windows\Temporary Internet Files\Content.IE5\K0O7W0UI\MP9004242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15888"/>
            <a:ext cx="45354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 descr="C:\Users\123P\AppData\Local\Microsoft\Windows\Temporary Internet Files\Content.IE5\AM1I8PN9\MP9004033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1863725"/>
            <a:ext cx="3168650" cy="475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1268413"/>
            <a:ext cx="8229600" cy="1143000"/>
          </a:xfrm>
        </p:spPr>
        <p:txBody>
          <a:bodyPr/>
          <a:lstStyle/>
          <a:p>
            <a:r>
              <a:rPr lang="cs-CZ" smtClean="0"/>
              <a:t>Další fotografie Vídně</a:t>
            </a:r>
          </a:p>
        </p:txBody>
      </p:sp>
      <p:sp>
        <p:nvSpPr>
          <p:cNvPr id="19460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700338" y="4221163"/>
            <a:ext cx="3959225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 Vídeň</a:t>
            </a:r>
          </a:p>
        </p:txBody>
      </p:sp>
      <p:sp>
        <p:nvSpPr>
          <p:cNvPr id="19462" name="AutoShape 6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2700338" y="2708275"/>
            <a:ext cx="3959225" cy="1187450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Informace o Vídni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S</a:t>
            </a:r>
            <a:r>
              <a:rPr lang="cs-CZ" sz="6000" dirty="0" smtClean="0"/>
              <a:t>CHÖNBRUNN</a:t>
            </a:r>
            <a:endParaRPr lang="cs-CZ" sz="6000" dirty="0"/>
          </a:p>
        </p:txBody>
      </p:sp>
      <p:pic>
        <p:nvPicPr>
          <p:cNvPr id="20482" name="Picture 3" descr="C:\Users\123P\AppData\Local\Microsoft\Windows\Temporary Internet Files\Content.IE5\S7687CZ2\MP9004243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44600"/>
            <a:ext cx="8851900" cy="583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mtClean="0"/>
              <a:t>Povrch, vodstvo</a:t>
            </a:r>
          </a:p>
        </p:txBody>
      </p:sp>
      <p:sp>
        <p:nvSpPr>
          <p:cNvPr id="21506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60 % země je hornaté povahy </a:t>
            </a:r>
          </a:p>
          <a:p>
            <a:r>
              <a:rPr lang="cs-CZ" sz="2800" smtClean="0"/>
              <a:t>velké nížiny leží na východě podél Dunaje </a:t>
            </a:r>
          </a:p>
          <a:p>
            <a:r>
              <a:rPr lang="cs-CZ" sz="2800" smtClean="0"/>
              <a:t>na východní části leží pohoří Malé Karpaty</a:t>
            </a:r>
          </a:p>
          <a:p>
            <a:r>
              <a:rPr lang="cs-CZ" sz="2800" smtClean="0"/>
              <a:t>nejvyšší hora Großglockner</a:t>
            </a:r>
          </a:p>
          <a:p>
            <a:r>
              <a:rPr lang="cs-CZ" sz="2800" smtClean="0"/>
              <a:t>Řeka Dunaj</a:t>
            </a:r>
          </a:p>
        </p:txBody>
      </p:sp>
      <p:pic>
        <p:nvPicPr>
          <p:cNvPr id="21507" name="Picture 4" descr="C:\Users\123P\AppData\Local\Microsoft\Windows\Temporary Internet Files\Content.IE5\DE4CGPLA\MP9001822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236913"/>
            <a:ext cx="3000375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AutoShape 6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1835150" y="4724400"/>
            <a:ext cx="3417888" cy="104298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Fotografie Dunaje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850" y="213360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Největší část Rakouska  je odvodňována Dunajem do Černého moře.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Pouze malé oblasti jsou odvodněny Rýnem do Severního moře.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2355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Rakouské klima je označováno za smíšení oceánského a kontinentálního klimatu.</a:t>
            </a:r>
          </a:p>
          <a:p>
            <a:endParaRPr lang="cs-CZ" smtClean="0"/>
          </a:p>
          <a:p>
            <a:r>
              <a:rPr lang="cs-CZ" smtClean="0"/>
              <a:t>Díky zvláštnostem těchto podnebí je východní Rakousko známé mrazivými zimami a horkými léty s celoročně nízkými srážkami.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 + náboženství</a:t>
            </a:r>
          </a:p>
        </p:txBody>
      </p:sp>
      <p:sp>
        <p:nvSpPr>
          <p:cNvPr id="24578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Národnost</a:t>
            </a:r>
          </a:p>
        </p:txBody>
      </p:sp>
      <p:sp>
        <p:nvSpPr>
          <p:cNvPr id="24579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Rakušané 94 %</a:t>
            </a:r>
          </a:p>
          <a:p>
            <a:r>
              <a:rPr lang="cs-CZ" smtClean="0"/>
              <a:t>Němci</a:t>
            </a:r>
          </a:p>
          <a:p>
            <a:r>
              <a:rPr lang="cs-CZ" smtClean="0"/>
              <a:t> Turci</a:t>
            </a:r>
          </a:p>
        </p:txBody>
      </p:sp>
      <p:sp>
        <p:nvSpPr>
          <p:cNvPr id="24580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Náboženství</a:t>
            </a:r>
          </a:p>
        </p:txBody>
      </p:sp>
      <p:sp>
        <p:nvSpPr>
          <p:cNvPr id="24581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katolíci 78 %</a:t>
            </a:r>
          </a:p>
          <a:p>
            <a:r>
              <a:rPr lang="cs-CZ" smtClean="0"/>
              <a:t> protestanti 5 %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Wolfgang Amadeus Mozart</a:t>
            </a:r>
          </a:p>
        </p:txBody>
      </p:sp>
      <p:pic>
        <p:nvPicPr>
          <p:cNvPr id="25602" name="Picture 2" descr="Soubor:Wolfgang-amadeus-mozart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4325" y="1652588"/>
            <a:ext cx="3595688" cy="508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1.8.2011 13:50:14 </a:t>
            </a:r>
            <a:r>
              <a:rPr lang="cs-CZ" b="1" dirty="0"/>
              <a:t>[cit. </a:t>
            </a:r>
            <a:r>
              <a:rPr lang="cs-CZ" b="1" dirty="0" smtClean="0"/>
              <a:t>2011-08-01].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AUT.png</a:t>
            </a:r>
            <a:r>
              <a:rPr lang="cs-CZ" b="1" dirty="0"/>
              <a:t> [online]. 1.8.2011 </a:t>
            </a:r>
            <a:r>
              <a:rPr lang="cs-CZ" b="1" dirty="0" smtClean="0"/>
              <a:t>13:56:38 </a:t>
            </a:r>
            <a:r>
              <a:rPr lang="cs-CZ" b="1" dirty="0"/>
              <a:t>[cit. 2011-08-01].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Soubor:EU_location_AUT.png</a:t>
            </a:r>
            <a:r>
              <a:rPr lang="cs-CZ" dirty="0" smtClean="0"/>
              <a:t>&gt;.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/>
              <a:t>KRAFFT,Barbara:</a:t>
            </a:r>
            <a:r>
              <a:rPr lang="cs-CZ" dirty="0" err="1"/>
              <a:t>Wolfgang-amadeus-mozart</a:t>
            </a:r>
            <a:r>
              <a:rPr lang="cs-CZ" dirty="0"/>
              <a:t> </a:t>
            </a:r>
            <a:r>
              <a:rPr lang="cs-CZ" dirty="0" smtClean="0"/>
              <a:t>1.jpg</a:t>
            </a:r>
            <a:r>
              <a:rPr lang="cs-CZ" b="1" dirty="0"/>
              <a:t> [online]. 1.8.2011 </a:t>
            </a:r>
            <a:r>
              <a:rPr lang="cs-CZ" b="1" dirty="0" smtClean="0"/>
              <a:t>13:58:54 </a:t>
            </a:r>
            <a:r>
              <a:rPr lang="cs-CZ" b="1" dirty="0"/>
              <a:t>[cit. 2011-08-01].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cs.wikipedia.org/wiki/Soubor:Wolfgang-amadeus-mozart_1.jpg</a:t>
            </a:r>
            <a:r>
              <a:rPr lang="cs-CZ" dirty="0" smtClean="0"/>
              <a:t>&gt;.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 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228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Rakousko</vt:lpstr>
      <vt:lpstr>RAKOUSKO</vt:lpstr>
      <vt:lpstr>Snímek 3</vt:lpstr>
      <vt:lpstr>Snímek 4</vt:lpstr>
      <vt:lpstr>Základní informace</vt:lpstr>
      <vt:lpstr>Vídeň</vt:lpstr>
      <vt:lpstr>Další fotografie Vídně</vt:lpstr>
      <vt:lpstr>SCHÖNBRUNN</vt:lpstr>
      <vt:lpstr>Povrch, vodstvo</vt:lpstr>
      <vt:lpstr>  Největší část Rakouska  je odvodňována Dunajem do Černého moře.   Pouze malé oblasti jsou odvodněny Rýnem do Severního moře. </vt:lpstr>
      <vt:lpstr> Podnebí</vt:lpstr>
      <vt:lpstr>Obyvatelstvo + náboženství</vt:lpstr>
      <vt:lpstr>Wolfgang Amadeus Mozart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RAKOUSKO</dc:title>
  <dc:creator>123P</dc:creator>
  <cp:lastModifiedBy>Dum</cp:lastModifiedBy>
  <cp:revision>15</cp:revision>
  <dcterms:modified xsi:type="dcterms:W3CDTF">2012-03-16T15:50:02Z</dcterms:modified>
</cp:coreProperties>
</file>