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8" r:id="rId5"/>
    <p:sldId id="261" r:id="rId6"/>
    <p:sldId id="262" r:id="rId7"/>
    <p:sldId id="263" r:id="rId8"/>
    <p:sldId id="264" r:id="rId9"/>
    <p:sldId id="265" r:id="rId10"/>
    <p:sldId id="266" r:id="rId11"/>
    <p:sldId id="269" r:id="rId12"/>
    <p:sldId id="270" r:id="rId13"/>
    <p:sldId id="260" r:id="rId14"/>
    <p:sldId id="267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EBDF06-4983-4A3D-B7B2-22CACDDF7DC0}" type="datetimeFigureOut">
              <a:rPr lang="cs-CZ" smtClean="0">
                <a:solidFill>
                  <a:srgbClr val="DBF5F9">
                    <a:shade val="90000"/>
                  </a:srgbClr>
                </a:solidFill>
              </a:rPr>
              <a:pPr/>
              <a:t>2.9.2013</a:t>
            </a:fld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60B0A9-DB2D-4B58-9C46-9F58D6798348}" type="slidenum">
              <a:rPr lang="cs-CZ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2375200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EBDF06-4983-4A3D-B7B2-22CACDDF7DC0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2.9.2013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60B0A9-DB2D-4B58-9C46-9F58D6798348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550956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EBDF06-4983-4A3D-B7B2-22CACDDF7DC0}" type="datetimeFigureOut">
              <a:rPr lang="cs-CZ" smtClean="0">
                <a:solidFill>
                  <a:srgbClr val="DBF5F9">
                    <a:shade val="90000"/>
                  </a:srgbClr>
                </a:solidFill>
              </a:rPr>
              <a:pPr/>
              <a:t>2.9.2013</a:t>
            </a:fld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60B0A9-DB2D-4B58-9C46-9F58D6798348}" type="slidenum">
              <a:rPr lang="cs-CZ" smtClean="0">
                <a:solidFill>
                  <a:srgbClr val="DBF5F9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DBF5F9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52762823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EBDF06-4983-4A3D-B7B2-22CACDDF7DC0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2.9.2013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60B0A9-DB2D-4B58-9C46-9F58D6798348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243433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EBDF06-4983-4A3D-B7B2-22CACDDF7DC0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2.9.2013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60B0A9-DB2D-4B58-9C46-9F58D6798348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074943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EBDF06-4983-4A3D-B7B2-22CACDDF7DC0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2.9.2013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60B0A9-DB2D-4B58-9C46-9F58D6798348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5004426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EBDF06-4983-4A3D-B7B2-22CACDDF7DC0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2.9.2013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60B0A9-DB2D-4B58-9C46-9F58D6798348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947175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EBDF06-4983-4A3D-B7B2-22CACDDF7DC0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2.9.2013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60B0A9-DB2D-4B58-9C46-9F58D6798348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1796506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EBDF06-4983-4A3D-B7B2-22CACDDF7DC0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2.9.2013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AE60B0A9-DB2D-4B58-9C46-9F58D6798348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7292838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EBDF06-4983-4A3D-B7B2-22CACDDF7DC0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2.9.2013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60B0A9-DB2D-4B58-9C46-9F58D6798348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901888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EBDF06-4983-4A3D-B7B2-22CACDDF7DC0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2.9.2013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60B0A9-DB2D-4B58-9C46-9F58D6798348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9082733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7EBDF06-4983-4A3D-B7B2-22CACDDF7DC0}" type="datetimeFigureOut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2.9.2013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E60B0A9-DB2D-4B58-9C46-9F58D6798348}" type="slidenum">
              <a:rPr lang="cs-CZ" smtClean="0">
                <a:solidFill>
                  <a:srgbClr val="04617B">
                    <a:shade val="90000"/>
                  </a:srgbClr>
                </a:solidFill>
              </a:rPr>
              <a:pPr/>
              <a:t>‹#›</a:t>
            </a:fld>
            <a:endParaRPr lang="cs-CZ">
              <a:solidFill>
                <a:srgbClr val="04617B">
                  <a:shade val="90000"/>
                </a:srgbClr>
              </a:solidFill>
            </a:endParaRPr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="" xmlns:p14="http://schemas.microsoft.com/office/powerpoint/2010/main" val="29061087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>
          <a:xfrm>
            <a:off x="0" y="-285776"/>
            <a:ext cx="9144000" cy="121444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prstClr val="white"/>
              </a:solidFill>
            </a:endParaRPr>
          </a:p>
        </p:txBody>
      </p:sp>
      <p:graphicFrame>
        <p:nvGraphicFramePr>
          <p:cNvPr id="2078" name="Group 30"/>
          <p:cNvGraphicFramePr>
            <a:graphicFrameLocks noGrp="1"/>
          </p:cNvGraphicFramePr>
          <p:nvPr>
            <p:ph type="tbl" idx="4294967295"/>
            <p:extLst>
              <p:ext uri="{D42A27DB-BD31-4B8C-83A1-F6EECF244321}">
                <p14:modId xmlns="" xmlns:p14="http://schemas.microsoft.com/office/powerpoint/2010/main" val="891106880"/>
              </p:ext>
            </p:extLst>
          </p:nvPr>
        </p:nvGraphicFramePr>
        <p:xfrm>
          <a:off x="899592" y="1124744"/>
          <a:ext cx="7278502" cy="4467439"/>
        </p:xfrm>
        <a:graphic>
          <a:graphicData uri="http://schemas.openxmlformats.org/drawingml/2006/table">
            <a:tbl>
              <a:tblPr/>
              <a:tblGrid>
                <a:gridCol w="2345446"/>
                <a:gridCol w="4933056"/>
              </a:tblGrid>
              <a:tr h="4503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SŠ: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SOU Uherský Brod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03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Mgr. Andrea </a:t>
                      </a:r>
                      <a:r>
                        <a:rPr kumimoji="0" lang="cs-CZ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Brogowská</a:t>
                      </a:r>
                      <a:endParaRPr kumimoji="0" lang="cs-CZ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53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prezentace (DUMu):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Pohybová soustava člověka I.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9328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Tematická oblast: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Biologie člověka (1. ročník Krajinář)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03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Ročník: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03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CZ.1.07/1.5.00/34.0369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03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vzniku: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březen 2013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074" name="Picture 30" descr="logolinkI_bar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0188" y="0"/>
            <a:ext cx="3744912" cy="1071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75" name="Text Box 43"/>
          <p:cNvSpPr txBox="1">
            <a:spLocks noChangeArrowheads="1"/>
          </p:cNvSpPr>
          <p:nvPr/>
        </p:nvSpPr>
        <p:spPr bwMode="auto">
          <a:xfrm>
            <a:off x="468313" y="5877272"/>
            <a:ext cx="834866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cs-CZ" i="1">
                <a:solidFill>
                  <a:prstClr val="black"/>
                </a:solidFill>
              </a:rPr>
              <a:t>Uvedení autoři, není-li uvedeno jinak, jsou autory tohoto výukového materiálu a všech jeho částí. Tento projekt je spolufinancován ESF a státním rozpočtem ČR.</a:t>
            </a:r>
          </a:p>
        </p:txBody>
      </p:sp>
    </p:spTree>
    <p:extLst>
      <p:ext uri="{BB962C8B-B14F-4D97-AF65-F5344CB8AC3E}">
        <p14:creationId xmlns="" xmlns:p14="http://schemas.microsoft.com/office/powerpoint/2010/main" val="96838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ANOTACE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cs-CZ" dirty="0" smtClean="0">
                <a:latin typeface="Arial" charset="0"/>
                <a:cs typeface="Arial" charset="0"/>
              </a:rPr>
              <a:t>Záměrem této sady výukových materiálů s názvem </a:t>
            </a:r>
            <a:r>
              <a:rPr lang="cs-CZ" u="sng" dirty="0" smtClean="0">
                <a:latin typeface="Arial" charset="0"/>
                <a:cs typeface="Arial" charset="0"/>
              </a:rPr>
              <a:t>Biologie člověka </a:t>
            </a:r>
            <a:r>
              <a:rPr lang="cs-CZ" dirty="0" smtClean="0">
                <a:latin typeface="Arial" charset="0"/>
                <a:cs typeface="Arial" charset="0"/>
              </a:rPr>
              <a:t>je poskytnout žákům potřebné informace pro lepší orientaci v získávání znalostí a pochopení dalších složitějších témat, osvojit si znalosti tělovědy a ochrany zdraví</a:t>
            </a:r>
          </a:p>
          <a:p>
            <a:pPr>
              <a:lnSpc>
                <a:spcPct val="90000"/>
              </a:lnSpc>
            </a:pPr>
            <a:r>
              <a:rPr lang="cs-CZ" dirty="0" smtClean="0">
                <a:latin typeface="Arial" charset="0"/>
                <a:cs typeface="Arial" charset="0"/>
              </a:rPr>
              <a:t>Jednotlivé </a:t>
            </a:r>
            <a:r>
              <a:rPr lang="cs-CZ" dirty="0" err="1">
                <a:latin typeface="Arial" charset="0"/>
                <a:cs typeface="Arial" charset="0"/>
              </a:rPr>
              <a:t>DUMy</a:t>
            </a:r>
            <a:r>
              <a:rPr lang="cs-CZ" dirty="0">
                <a:latin typeface="Arial" charset="0"/>
                <a:cs typeface="Arial" charset="0"/>
              </a:rPr>
              <a:t> (prezentace) v této sadě popíší postupně tematické oblasti, které jsou probírány </a:t>
            </a:r>
            <a:r>
              <a:rPr lang="cs-CZ" dirty="0" smtClean="0">
                <a:latin typeface="Arial" charset="0"/>
                <a:cs typeface="Arial" charset="0"/>
              </a:rPr>
              <a:t>                 v </a:t>
            </a:r>
            <a:r>
              <a:rPr lang="cs-CZ" dirty="0" smtClean="0">
                <a:latin typeface="Arial" charset="0"/>
                <a:cs typeface="Arial" charset="0"/>
              </a:rPr>
              <a:t>předmětu Obecná biologie a ekologie </a:t>
            </a:r>
            <a:r>
              <a:rPr lang="cs-CZ" dirty="0">
                <a:latin typeface="Arial" charset="0"/>
                <a:cs typeface="Arial" charset="0"/>
              </a:rPr>
              <a:t>na naší SŠ. </a:t>
            </a:r>
          </a:p>
          <a:p>
            <a:pPr>
              <a:lnSpc>
                <a:spcPct val="90000"/>
              </a:lnSpc>
            </a:pPr>
            <a:r>
              <a:rPr lang="cs-CZ" dirty="0">
                <a:latin typeface="Arial" charset="0"/>
                <a:cs typeface="Arial" charset="0"/>
              </a:rPr>
              <a:t>Konkrétně tato prezentace je zaměřena </a:t>
            </a:r>
            <a:r>
              <a:rPr lang="cs-CZ" dirty="0" smtClean="0">
                <a:latin typeface="Arial" charset="0"/>
                <a:cs typeface="Arial" charset="0"/>
              </a:rPr>
              <a:t>na téma 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cs-CZ" dirty="0">
                <a:latin typeface="Arial" charset="0"/>
                <a:cs typeface="Arial" charset="0"/>
              </a:rPr>
              <a:t> </a:t>
            </a:r>
            <a:r>
              <a:rPr lang="cs-CZ" dirty="0" smtClean="0">
                <a:latin typeface="Arial" charset="0"/>
                <a:cs typeface="Arial" charset="0"/>
              </a:rPr>
              <a:t>  </a:t>
            </a:r>
            <a:r>
              <a:rPr lang="cs-CZ" u="sng" dirty="0" smtClean="0">
                <a:latin typeface="Arial" charset="0"/>
                <a:cs typeface="Arial" charset="0"/>
              </a:rPr>
              <a:t>Pohybová soustava člověka II.</a:t>
            </a:r>
          </a:p>
        </p:txBody>
      </p:sp>
    </p:spTree>
    <p:extLst>
      <p:ext uri="{BB962C8B-B14F-4D97-AF65-F5344CB8AC3E}">
        <p14:creationId xmlns="" xmlns:p14="http://schemas.microsoft.com/office/powerpoint/2010/main" val="2094504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-612576" y="1412776"/>
            <a:ext cx="7851648" cy="1828800"/>
          </a:xfrm>
        </p:spPr>
        <p:txBody>
          <a:bodyPr/>
          <a:lstStyle/>
          <a:p>
            <a:r>
              <a:rPr lang="cs-CZ" dirty="0" smtClean="0"/>
              <a:t>Pohybová soustava I.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23528" y="3212976"/>
            <a:ext cx="7854696" cy="1752600"/>
          </a:xfrm>
        </p:spPr>
        <p:txBody>
          <a:bodyPr/>
          <a:lstStyle/>
          <a:p>
            <a:r>
              <a:rPr lang="cs-CZ" dirty="0" smtClean="0"/>
              <a:t>Kosterní soustava. Stavba kostí. Vývoj a růst kostí. Spojení kostí.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7290625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Kosterní soustava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pevná a zároveň pohyblivá opora těla</a:t>
            </a:r>
          </a:p>
          <a:p>
            <a:r>
              <a:rPr lang="cs-CZ" dirty="0" smtClean="0"/>
              <a:t>chrání některé orgány</a:t>
            </a:r>
          </a:p>
          <a:p>
            <a:r>
              <a:rPr lang="cs-CZ" dirty="0" smtClean="0"/>
              <a:t>tvoří ji kosti a jejich spoje</a:t>
            </a:r>
          </a:p>
          <a:p>
            <a:pPr>
              <a:buNone/>
            </a:pPr>
            <a:r>
              <a:rPr lang="cs-CZ" dirty="0" smtClean="0"/>
              <a:t>Podle tvaru rozlišujeme kosti: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dlouhé – pažní, stehenní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krátké – články prstů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ploché – lopatka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nepravidelné – dolní čelist  </a:t>
            </a: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/>
          <a:lstStyle/>
          <a:p>
            <a:pPr algn="ctr"/>
            <a:r>
              <a:rPr lang="cs-CZ" dirty="0" smtClean="0"/>
              <a:t>Kost, stavba kosti</a:t>
            </a:r>
            <a:endParaRPr lang="cs-CZ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1700808"/>
            <a:ext cx="2487992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5856" y="2564904"/>
            <a:ext cx="5657850" cy="2686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Vývoj a růst kostí</a:t>
            </a:r>
            <a:endParaRPr lang="cs-CZ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2564904"/>
            <a:ext cx="1771650" cy="258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2420888"/>
            <a:ext cx="3048000" cy="274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Pohyblivé spojení kostí - kloub</a:t>
            </a:r>
            <a:endParaRPr lang="cs-CZ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33612" y="2034381"/>
            <a:ext cx="4676775" cy="419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Pevné spojení kostí kostní tkání</a:t>
            </a:r>
            <a:endParaRPr lang="cs-CZ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73799" y="1935163"/>
            <a:ext cx="4196402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980728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/>
              <a:t>Pevné spojení kostí pomocí chrupavky – stydká spona</a:t>
            </a:r>
            <a:endParaRPr lang="cs-CZ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752" y="2204864"/>
            <a:ext cx="4389437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smtClean="0"/>
              <a:t>Pevné spojení kostí – švy lebečních kostí</a:t>
            </a:r>
            <a:endParaRPr lang="cs-CZ" dirty="0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32468" y="1935163"/>
            <a:ext cx="4279064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Kontrolní otázky: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1. Vazivová blána, kryjící povrch kosti se nazývá</a:t>
            </a:r>
          </a:p>
          <a:p>
            <a:pPr>
              <a:buNone/>
            </a:pPr>
            <a:r>
              <a:rPr lang="cs-CZ" dirty="0" smtClean="0"/>
              <a:t>    a) chrupavka b)kostní vazivo c)okostice d)kostní tkáň</a:t>
            </a:r>
          </a:p>
          <a:p>
            <a:pPr>
              <a:buNone/>
            </a:pPr>
            <a:r>
              <a:rPr lang="cs-CZ" dirty="0" smtClean="0"/>
              <a:t>2. Kosterní soustava člověka se skládá z více než</a:t>
            </a:r>
          </a:p>
          <a:p>
            <a:pPr>
              <a:buNone/>
            </a:pPr>
            <a:r>
              <a:rPr lang="cs-CZ" dirty="0" smtClean="0"/>
              <a:t>    a)100 kostí b)200 kostí c)300 kostí d)400 kostí</a:t>
            </a:r>
            <a:endParaRPr lang="cs-CZ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Správné odpovědi: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1. c)</a:t>
            </a:r>
          </a:p>
          <a:p>
            <a:pPr>
              <a:buNone/>
            </a:pPr>
            <a:r>
              <a:rPr lang="cs-CZ" dirty="0" smtClean="0"/>
              <a:t>2. </a:t>
            </a:r>
            <a:r>
              <a:rPr lang="cs-CZ" smtClean="0"/>
              <a:t>b)</a:t>
            </a:r>
            <a:endParaRPr lang="cs-CZ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>
              <a:buClr>
                <a:srgbClr val="0BD0D9"/>
              </a:buClr>
            </a:pPr>
            <a:r>
              <a:rPr lang="cs-CZ" sz="1500" dirty="0" smtClean="0">
                <a:solidFill>
                  <a:prstClr val="black"/>
                </a:solidFill>
              </a:rPr>
              <a:t>JELÍNEK, Jan. </a:t>
            </a:r>
            <a:r>
              <a:rPr lang="cs-CZ" sz="1500" i="1" dirty="0" smtClean="0">
                <a:solidFill>
                  <a:prstClr val="black"/>
                </a:solidFill>
              </a:rPr>
              <a:t>Biologie pro gymnázia</a:t>
            </a:r>
            <a:r>
              <a:rPr lang="cs-CZ" sz="1500" dirty="0" smtClean="0">
                <a:solidFill>
                  <a:prstClr val="black"/>
                </a:solidFill>
              </a:rPr>
              <a:t>. Olomouc: </a:t>
            </a:r>
            <a:r>
              <a:rPr lang="cs-CZ" sz="1500" dirty="0" err="1" smtClean="0">
                <a:solidFill>
                  <a:prstClr val="black"/>
                </a:solidFill>
              </a:rPr>
              <a:t>Olomouc</a:t>
            </a:r>
            <a:r>
              <a:rPr lang="cs-CZ" sz="1500" dirty="0" smtClean="0">
                <a:solidFill>
                  <a:prstClr val="black"/>
                </a:solidFill>
              </a:rPr>
              <a:t>, 1980, ISBN 80-7182-070-9. </a:t>
            </a:r>
          </a:p>
          <a:p>
            <a:pPr lvl="0">
              <a:buClr>
                <a:srgbClr val="0BD0D9"/>
              </a:buClr>
            </a:pPr>
            <a:r>
              <a:rPr lang="cs-CZ" sz="1500" dirty="0" smtClean="0">
                <a:solidFill>
                  <a:prstClr val="black"/>
                </a:solidFill>
              </a:rPr>
              <a:t>BENEŠOVÁ, Marika. </a:t>
            </a:r>
            <a:r>
              <a:rPr lang="cs-CZ" sz="1500" i="1" dirty="0" smtClean="0">
                <a:solidFill>
                  <a:prstClr val="black"/>
                </a:solidFill>
              </a:rPr>
              <a:t>Odmaturuj z biologie</a:t>
            </a:r>
            <a:r>
              <a:rPr lang="cs-CZ" sz="1500" dirty="0" smtClean="0">
                <a:solidFill>
                  <a:prstClr val="black"/>
                </a:solidFill>
              </a:rPr>
              <a:t>. Brno: </a:t>
            </a:r>
            <a:r>
              <a:rPr lang="cs-CZ" sz="1500" dirty="0" err="1" smtClean="0">
                <a:solidFill>
                  <a:prstClr val="black"/>
                </a:solidFill>
              </a:rPr>
              <a:t>Didaktis</a:t>
            </a:r>
            <a:r>
              <a:rPr lang="cs-CZ" sz="1500" dirty="0" smtClean="0">
                <a:solidFill>
                  <a:prstClr val="black"/>
                </a:solidFill>
              </a:rPr>
              <a:t>, 1980, ISBN 80-86285-67-7.</a:t>
            </a:r>
          </a:p>
          <a:p>
            <a:r>
              <a:rPr lang="cs-CZ" sz="1600" dirty="0" smtClean="0"/>
              <a:t>NEZNÁMÝ, </a:t>
            </a:r>
            <a:r>
              <a:rPr lang="cs-CZ" sz="1600" dirty="0" err="1" smtClean="0"/>
              <a:t>Neznámý</a:t>
            </a:r>
            <a:r>
              <a:rPr lang="cs-CZ" sz="1600" dirty="0" smtClean="0"/>
              <a:t>. </a:t>
            </a:r>
            <a:r>
              <a:rPr lang="cs-CZ" sz="1600" i="1" dirty="0" smtClean="0"/>
              <a:t>http://files.somatology.webnode.cz/200000026-04ec705e63/stehenni_kost.png</a:t>
            </a:r>
            <a:r>
              <a:rPr lang="cs-CZ" sz="1600" dirty="0" smtClean="0"/>
              <a:t> [online]. [cit. 15.6.2013]. Dostupný na WWW: http://files.somatology.webnode.cz/200000026-04ec705e63/stehenni_kost.png   </a:t>
            </a:r>
          </a:p>
          <a:p>
            <a:r>
              <a:rPr lang="cs-CZ" sz="1600" dirty="0" smtClean="0"/>
              <a:t>NEZNÁMÝ, </a:t>
            </a:r>
            <a:r>
              <a:rPr lang="cs-CZ" sz="1600" dirty="0" err="1" smtClean="0"/>
              <a:t>Neznámý</a:t>
            </a:r>
            <a:r>
              <a:rPr lang="cs-CZ" sz="1600" dirty="0" smtClean="0"/>
              <a:t>. </a:t>
            </a:r>
            <a:r>
              <a:rPr lang="cs-CZ" sz="1600" i="1" dirty="0" smtClean="0"/>
              <a:t>http://vyuka.zsjarose.cz/data/swic/lessons/559.jpg</a:t>
            </a:r>
            <a:r>
              <a:rPr lang="cs-CZ" sz="1600" dirty="0" smtClean="0"/>
              <a:t> [online]. [cit. 15.6.2013]. Dostupný na WWW: http://vyuka.zsjarose.cz/data/swic/lessons/559.jpg   </a:t>
            </a:r>
          </a:p>
          <a:p>
            <a:r>
              <a:rPr lang="cs-CZ" sz="1600" dirty="0" smtClean="0"/>
              <a:t>NEZNÁMÝ, </a:t>
            </a:r>
            <a:r>
              <a:rPr lang="cs-CZ" sz="1600" dirty="0" err="1" smtClean="0"/>
              <a:t>Neznámý</a:t>
            </a:r>
            <a:r>
              <a:rPr lang="cs-CZ" sz="1600" dirty="0" smtClean="0"/>
              <a:t>. </a:t>
            </a:r>
            <a:r>
              <a:rPr lang="cs-CZ" sz="1600" i="1" dirty="0" smtClean="0"/>
              <a:t>http://nd04.jxs.cz/885/046/b1b82d1fa5_71382072_o2.jpg</a:t>
            </a:r>
            <a:r>
              <a:rPr lang="cs-CZ" sz="1600" dirty="0" smtClean="0"/>
              <a:t> [online]. [cit. 15.6.2013]. Dostupný na WWW: http://nd04.jxs.cz/885/046/b1b82d1fa5_71382072_o2.jpg   </a:t>
            </a:r>
          </a:p>
          <a:p>
            <a:r>
              <a:rPr lang="cs-CZ" sz="1600" dirty="0" smtClean="0"/>
              <a:t>NEZNÁMÝ, </a:t>
            </a:r>
            <a:r>
              <a:rPr lang="cs-CZ" sz="1600" dirty="0" err="1" smtClean="0"/>
              <a:t>Neznámý</a:t>
            </a:r>
            <a:r>
              <a:rPr lang="cs-CZ" sz="1600" dirty="0" smtClean="0"/>
              <a:t>. </a:t>
            </a:r>
            <a:r>
              <a:rPr lang="cs-CZ" sz="1600" i="1" dirty="0" smtClean="0"/>
              <a:t>http://nd01.jxs.cz/613/786/edb60bf9f8_37590131_o2.jpg</a:t>
            </a:r>
            <a:r>
              <a:rPr lang="cs-CZ" sz="1600" dirty="0" smtClean="0"/>
              <a:t> [online]. [cit. 15.6.2013]. Dostupný na WWW: http://nd01.jxs.cz/613/786/edb60bf9f8_37590131_o2.jpg   </a:t>
            </a:r>
          </a:p>
          <a:p>
            <a:r>
              <a:rPr lang="cs-CZ" sz="1600" dirty="0" smtClean="0"/>
              <a:t>NEZNÁMÝ, </a:t>
            </a:r>
            <a:r>
              <a:rPr lang="cs-CZ" sz="1600" dirty="0" err="1" smtClean="0"/>
              <a:t>Neznámý</a:t>
            </a:r>
            <a:r>
              <a:rPr lang="cs-CZ" sz="1600" dirty="0" smtClean="0"/>
              <a:t>. </a:t>
            </a:r>
            <a:r>
              <a:rPr lang="cs-CZ" sz="1600" i="1" dirty="0" smtClean="0"/>
              <a:t>http://rovnovahatela.ic.cz/obrazky/58.png</a:t>
            </a:r>
            <a:r>
              <a:rPr lang="cs-CZ" sz="1600" dirty="0" smtClean="0"/>
              <a:t> [online]. [cit. 15.6.2013]. Dostupný na WWW: http://rovnovahatela.ic.cz/obrazky/58.png   </a:t>
            </a:r>
          </a:p>
          <a:p>
            <a:r>
              <a:rPr lang="cs-CZ" sz="1600" dirty="0" smtClean="0"/>
              <a:t>NEZNÁMÝ, </a:t>
            </a:r>
            <a:r>
              <a:rPr lang="cs-CZ" sz="1600" dirty="0" err="1" smtClean="0"/>
              <a:t>Neznámý</a:t>
            </a:r>
            <a:r>
              <a:rPr lang="cs-CZ" sz="1600" dirty="0" smtClean="0"/>
              <a:t>. </a:t>
            </a:r>
            <a:r>
              <a:rPr lang="cs-CZ" sz="1600" i="1" dirty="0" smtClean="0"/>
              <a:t>http://www.</a:t>
            </a:r>
            <a:r>
              <a:rPr lang="cs-CZ" sz="1600" i="1" dirty="0" err="1" smtClean="0"/>
              <a:t>helago</a:t>
            </a:r>
            <a:r>
              <a:rPr lang="cs-CZ" sz="1600" i="1" dirty="0" smtClean="0"/>
              <a:t>-</a:t>
            </a:r>
            <a:r>
              <a:rPr lang="cs-CZ" sz="1600" i="1" dirty="0" err="1" smtClean="0"/>
              <a:t>cz.cz</a:t>
            </a:r>
            <a:r>
              <a:rPr lang="cs-CZ" sz="1600" i="1" dirty="0" smtClean="0"/>
              <a:t>/public/</a:t>
            </a:r>
            <a:r>
              <a:rPr lang="cs-CZ" sz="1600" i="1" dirty="0" err="1" smtClean="0"/>
              <a:t>content</a:t>
            </a:r>
            <a:r>
              <a:rPr lang="cs-CZ" sz="1600" i="1" dirty="0" smtClean="0"/>
              <a:t>-</a:t>
            </a:r>
            <a:r>
              <a:rPr lang="cs-CZ" sz="1600" i="1" dirty="0" err="1" smtClean="0"/>
              <a:t>images</a:t>
            </a:r>
            <a:r>
              <a:rPr lang="cs-CZ" sz="1600" i="1" dirty="0" smtClean="0"/>
              <a:t>/</a:t>
            </a:r>
            <a:r>
              <a:rPr lang="cs-CZ" sz="1600" i="1" dirty="0" err="1" smtClean="0"/>
              <a:t>cz</a:t>
            </a:r>
            <a:r>
              <a:rPr lang="cs-CZ" sz="1600" i="1" dirty="0" smtClean="0"/>
              <a:t>/</a:t>
            </a:r>
            <a:r>
              <a:rPr lang="cs-CZ" sz="1600" i="1" dirty="0" err="1" smtClean="0"/>
              <a:t>product</a:t>
            </a:r>
            <a:r>
              <a:rPr lang="cs-CZ" sz="1600" i="1" dirty="0" smtClean="0"/>
              <a:t>/27996.jpg</a:t>
            </a:r>
            <a:r>
              <a:rPr lang="cs-CZ" sz="1600" dirty="0" smtClean="0"/>
              <a:t> [online]. [cit. 15.6.2013]. Dostupný na WWW: http://www.</a:t>
            </a:r>
            <a:r>
              <a:rPr lang="cs-CZ" sz="1600" dirty="0" err="1" smtClean="0"/>
              <a:t>helago</a:t>
            </a:r>
            <a:r>
              <a:rPr lang="cs-CZ" sz="1600" dirty="0" smtClean="0"/>
              <a:t>-</a:t>
            </a:r>
            <a:r>
              <a:rPr lang="cs-CZ" sz="1600" dirty="0" err="1" smtClean="0"/>
              <a:t>cz.cz</a:t>
            </a:r>
            <a:r>
              <a:rPr lang="cs-CZ" sz="1600" dirty="0" smtClean="0"/>
              <a:t>/public/</a:t>
            </a:r>
            <a:r>
              <a:rPr lang="cs-CZ" sz="1600" dirty="0" err="1" smtClean="0"/>
              <a:t>content</a:t>
            </a:r>
            <a:r>
              <a:rPr lang="cs-CZ" sz="1600" dirty="0" smtClean="0"/>
              <a:t>-</a:t>
            </a:r>
            <a:r>
              <a:rPr lang="cs-CZ" sz="1600" dirty="0" err="1" smtClean="0"/>
              <a:t>images</a:t>
            </a:r>
            <a:r>
              <a:rPr lang="cs-CZ" sz="1600" dirty="0" smtClean="0"/>
              <a:t>/</a:t>
            </a:r>
            <a:r>
              <a:rPr lang="cs-CZ" sz="1600" dirty="0" err="1" smtClean="0"/>
              <a:t>cz</a:t>
            </a:r>
            <a:r>
              <a:rPr lang="cs-CZ" sz="1600" dirty="0" smtClean="0"/>
              <a:t>/</a:t>
            </a:r>
            <a:r>
              <a:rPr lang="cs-CZ" sz="1600" dirty="0" err="1" smtClean="0"/>
              <a:t>product</a:t>
            </a:r>
            <a:r>
              <a:rPr lang="cs-CZ" sz="1600" dirty="0" smtClean="0"/>
              <a:t>/27996.jpg </a:t>
            </a:r>
            <a:endParaRPr lang="cs-CZ" sz="1600" dirty="0"/>
          </a:p>
        </p:txBody>
      </p:sp>
    </p:spTree>
    <p:extLst>
      <p:ext uri="{BB962C8B-B14F-4D97-AF65-F5344CB8AC3E}">
        <p14:creationId xmlns="" xmlns:p14="http://schemas.microsoft.com/office/powerpoint/2010/main" val="366500466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4389120"/>
          </a:xfrm>
        </p:spPr>
        <p:txBody>
          <a:bodyPr>
            <a:normAutofit/>
          </a:bodyPr>
          <a:lstStyle/>
          <a:p>
            <a:r>
              <a:rPr lang="cs-CZ" sz="1600" dirty="0" smtClean="0"/>
              <a:t>NEZNÁMÝ, </a:t>
            </a:r>
            <a:r>
              <a:rPr lang="cs-CZ" sz="1600" dirty="0" err="1" smtClean="0"/>
              <a:t>Neznámý</a:t>
            </a:r>
            <a:r>
              <a:rPr lang="cs-CZ" sz="1600" dirty="0" smtClean="0"/>
              <a:t>. </a:t>
            </a:r>
            <a:r>
              <a:rPr lang="cs-CZ" sz="1600" i="1" dirty="0" smtClean="0"/>
              <a:t>http://kosternisystem.ic.cz/lebkastrana.png</a:t>
            </a:r>
            <a:r>
              <a:rPr lang="cs-CZ" sz="1600" dirty="0" smtClean="0"/>
              <a:t> [online]. [cit. 15.6.2013]. Dostupný na WWW: http://kosternisystem.ic.cz/lebkastrana.png  </a:t>
            </a:r>
          </a:p>
          <a:p>
            <a:r>
              <a:rPr lang="cs-CZ" sz="1600" dirty="0" smtClean="0"/>
              <a:t>NEZNÁMÝ, </a:t>
            </a:r>
            <a:r>
              <a:rPr lang="cs-CZ" sz="1600" dirty="0" err="1" smtClean="0"/>
              <a:t>Neznámý</a:t>
            </a:r>
            <a:r>
              <a:rPr lang="cs-CZ" sz="1600" dirty="0" smtClean="0"/>
              <a:t>. </a:t>
            </a:r>
            <a:r>
              <a:rPr lang="cs-CZ" sz="1600" i="1" dirty="0" smtClean="0"/>
              <a:t>http://www.</a:t>
            </a:r>
            <a:r>
              <a:rPr lang="cs-CZ" sz="1600" i="1" dirty="0" err="1" smtClean="0"/>
              <a:t>giobio.ic.cz</a:t>
            </a:r>
            <a:r>
              <a:rPr lang="cs-CZ" sz="1600" i="1" dirty="0" smtClean="0"/>
              <a:t>/</a:t>
            </a:r>
            <a:r>
              <a:rPr lang="cs-CZ" sz="1600" i="1" dirty="0" err="1" smtClean="0"/>
              <a:t>obrazky</a:t>
            </a:r>
            <a:r>
              <a:rPr lang="cs-CZ" sz="1600" i="1" dirty="0" smtClean="0"/>
              <a:t>/</a:t>
            </a:r>
            <a:r>
              <a:rPr lang="cs-CZ" sz="1600" i="1" dirty="0" err="1" smtClean="0"/>
              <a:t>clovek</a:t>
            </a:r>
            <a:r>
              <a:rPr lang="cs-CZ" sz="1600" i="1" dirty="0" smtClean="0"/>
              <a:t>/</a:t>
            </a:r>
            <a:r>
              <a:rPr lang="cs-CZ" sz="1600" i="1" dirty="0" err="1" smtClean="0"/>
              <a:t>clovek</a:t>
            </a:r>
            <a:r>
              <a:rPr lang="cs-CZ" sz="1600" i="1" dirty="0" smtClean="0"/>
              <a:t>/kostra/kloub.</a:t>
            </a:r>
            <a:r>
              <a:rPr lang="cs-CZ" sz="1600" i="1" dirty="0" err="1" smtClean="0"/>
              <a:t>jpg</a:t>
            </a:r>
            <a:r>
              <a:rPr lang="cs-CZ" sz="1600" dirty="0" smtClean="0"/>
              <a:t> [online]. [cit. 15.6.2013]. Dostupný na WWW: http://www.</a:t>
            </a:r>
            <a:r>
              <a:rPr lang="cs-CZ" sz="1600" dirty="0" err="1" smtClean="0"/>
              <a:t>giobio.ic.cz</a:t>
            </a:r>
            <a:r>
              <a:rPr lang="cs-CZ" sz="1600" dirty="0" smtClean="0"/>
              <a:t>/</a:t>
            </a:r>
            <a:r>
              <a:rPr lang="cs-CZ" sz="1600" dirty="0" err="1" smtClean="0"/>
              <a:t>obrazky</a:t>
            </a:r>
            <a:r>
              <a:rPr lang="cs-CZ" sz="1600" dirty="0" smtClean="0"/>
              <a:t>/</a:t>
            </a:r>
            <a:r>
              <a:rPr lang="cs-CZ" sz="1600" dirty="0" err="1" smtClean="0"/>
              <a:t>clovek</a:t>
            </a:r>
            <a:r>
              <a:rPr lang="cs-CZ" sz="1600" dirty="0" smtClean="0"/>
              <a:t>/</a:t>
            </a:r>
            <a:r>
              <a:rPr lang="cs-CZ" sz="1600" dirty="0" err="1" smtClean="0"/>
              <a:t>clovek</a:t>
            </a:r>
            <a:r>
              <a:rPr lang="cs-CZ" sz="1600" dirty="0" smtClean="0"/>
              <a:t>/kostra/kloub.</a:t>
            </a:r>
            <a:r>
              <a:rPr lang="cs-CZ" sz="1600" dirty="0" err="1" smtClean="0"/>
              <a:t>jpg</a:t>
            </a:r>
            <a:r>
              <a:rPr lang="cs-CZ" sz="1600" smtClean="0"/>
              <a:t>  </a:t>
            </a:r>
          </a:p>
          <a:p>
            <a:endParaRPr lang="cs-CZ" sz="1600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61</TotalTime>
  <Words>498</Words>
  <Application>Microsoft Office PowerPoint</Application>
  <PresentationFormat>Předvádění na obrazovce (4:3)</PresentationFormat>
  <Paragraphs>56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Tok</vt:lpstr>
      <vt:lpstr>Snímek 1</vt:lpstr>
      <vt:lpstr>ANOTACE</vt:lpstr>
      <vt:lpstr>Pohybová soustava I.</vt:lpstr>
      <vt:lpstr>Kosterní soustava</vt:lpstr>
      <vt:lpstr>Kost, stavba kosti</vt:lpstr>
      <vt:lpstr>Vývoj a růst kostí</vt:lpstr>
      <vt:lpstr>Pohyblivé spojení kostí - kloub</vt:lpstr>
      <vt:lpstr>Pevné spojení kostí kostní tkání</vt:lpstr>
      <vt:lpstr>Pevné spojení kostí pomocí chrupavky – stydká spona</vt:lpstr>
      <vt:lpstr>Pevné spojení kostí – švy lebečních kostí</vt:lpstr>
      <vt:lpstr>Kontrolní otázky:</vt:lpstr>
      <vt:lpstr>Správné odpovědi:</vt:lpstr>
      <vt:lpstr>Zdroje</vt:lpstr>
      <vt:lpstr>Snímek 14</vt:lpstr>
    </vt:vector>
  </TitlesOfParts>
  <Company>SOU Uherský Brod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brogowskaandrea</dc:creator>
  <cp:lastModifiedBy>Dum</cp:lastModifiedBy>
  <cp:revision>5</cp:revision>
  <dcterms:created xsi:type="dcterms:W3CDTF">2013-06-04T07:10:20Z</dcterms:created>
  <dcterms:modified xsi:type="dcterms:W3CDTF">2013-09-02T15:37:21Z</dcterms:modified>
</cp:coreProperties>
</file>