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8" r:id="rId4"/>
    <p:sldId id="261" r:id="rId5"/>
    <p:sldId id="265" r:id="rId6"/>
    <p:sldId id="266" r:id="rId7"/>
    <p:sldId id="267" r:id="rId8"/>
    <p:sldId id="262" r:id="rId9"/>
    <p:sldId id="264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8CACE855-3FB6-4D55-A732-009D165C8147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FC79C735-C300-4AA0-9D27-06BA1DBBA0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B180F-97DB-4212-BB5C-5C8638956EE1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01F1F-4808-41F2-A8C5-505A3179E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E52A7143-D604-40B4-B99F-BD6034B07FBB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EDD7890A-21FB-4CA7-AA4F-FA34FFC5D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01799-AF5C-41DB-8339-54131622A491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0FCC1-240E-4BB8-AE31-AB9482E5F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2A31-843A-4A9F-AE6A-CA3532CB03B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60458-4C3D-44E4-9823-011FB4223E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72248-AC6B-4340-8D57-C92D0FFAC35C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36449-9A22-4E10-8012-2AF5CDC86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E577C-B737-44E9-9C6E-72F7DB87D8AB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4CEE0-70BB-4EE6-A6B2-18C6E7F04F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2F1E-028E-4E81-86F7-FA7A895C1CB7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8A77B-B8A8-42F3-85CD-58D517F50D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36756-D748-43A9-80FE-6D586512FA8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EB65E5-6F0E-4BEA-ACC2-1F25D5B3AA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9ACF9-F241-43CF-9174-0A475111182E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CD456-1367-4595-9CFC-A3507F58A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A29ED-AF75-46B4-B5BA-C11F38D44009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1C54A-60C3-4B0C-A982-7362B44BB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B31E6A-73CB-4204-AD10-64615A844217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B6CE17-2961-4EE3-B6EE-492FA125B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prirodopis8.ic.cz/cevni_soustava/krevni_skupiny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50"/>
            <a:ext cx="9144000" cy="1214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</p:nvPr>
        </p:nvGraphicFramePr>
        <p:xfrm>
          <a:off x="900113" y="1125538"/>
          <a:ext cx="7278687" cy="446722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Tělní tekutiny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32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 (1. ročník Krajinář)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40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1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solidFill>
                  <a:srgbClr val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smtClean="0">
                <a:latin typeface="Arial" charset="0"/>
                <a:cs typeface="Arial" charset="0"/>
              </a:rPr>
              <a:t>Biologie člověka </a:t>
            </a:r>
            <a:r>
              <a:rPr lang="cs-CZ" smtClean="0">
                <a:latin typeface="Arial" charset="0"/>
                <a:cs typeface="Arial" charset="0"/>
              </a:rPr>
              <a:t>je poskytnout žákům potřebné informace pro lepší orientaci v získávání znalostí a pochopení dalších složitějších témat, osvojit si znalosti tělovědy a ochrany zdraví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Jednotlivé DUMy (prezentace) v této sadě popíší postupně tematické oblasti, které jsou probírány                  v předmětu Obecná biologie a ekologie na naší SŠ. 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Konkrétně tato prezentace je zaměřena na téma 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  </a:t>
            </a:r>
            <a:r>
              <a:rPr lang="cs-CZ" u="sng" smtClean="0">
                <a:latin typeface="Arial" charset="0"/>
                <a:cs typeface="Arial" charset="0"/>
              </a:rPr>
              <a:t>Tělní tekutiny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Tělní tekutiny</a:t>
            </a:r>
            <a:endParaRPr lang="cs-CZ" dirty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mtClean="0"/>
              <a:t>Krev. Tkáňový mok. Míza.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333375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Hlavní složkou tělních tekutin je: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voda a v ní rozpuštěné anorganické a organické látky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Rozlišujeme tělní tekutiny:</a:t>
            </a:r>
          </a:p>
          <a:p>
            <a:pPr>
              <a:buFont typeface="Arial" charset="0"/>
              <a:buChar char="•"/>
            </a:pPr>
            <a:r>
              <a:rPr lang="cs-CZ" smtClean="0"/>
              <a:t>vnitrobuněčné – součástí buněk, tvoří 55% celkové tělesné vody</a:t>
            </a:r>
          </a:p>
          <a:p>
            <a:pPr>
              <a:buFont typeface="Arial" charset="0"/>
              <a:buChar char="•"/>
            </a:pPr>
            <a:r>
              <a:rPr lang="cs-CZ" smtClean="0"/>
              <a:t>mimobuněčné – tvoří asi 45% celkové tělesné vody, tvoří je především krev, míza a tkáňový mok 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Krevní buňky – červená krvinka. Krevní destička, bílá krvinka</a:t>
            </a:r>
            <a:endParaRPr lang="cs-CZ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90750" y="2576513"/>
            <a:ext cx="4762500" cy="310515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Červené krvinky</a:t>
            </a:r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67013" y="2776538"/>
            <a:ext cx="3609975" cy="27051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Bílá krvinka         Krevní destička</a:t>
            </a:r>
            <a:endParaRPr lang="cs-CZ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420938"/>
            <a:ext cx="4330700" cy="3209925"/>
          </a:xfrm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2276475"/>
            <a:ext cx="28575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Rh faktor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err="1" smtClean="0"/>
              <a:t>Rh</a:t>
            </a:r>
            <a:r>
              <a:rPr lang="cs-CZ" b="1" dirty="0" smtClean="0"/>
              <a:t> faktor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 </a:t>
            </a:r>
            <a:r>
              <a:rPr lang="cs-CZ" dirty="0" err="1" smtClean="0"/>
              <a:t>Rh</a:t>
            </a:r>
            <a:r>
              <a:rPr lang="cs-CZ" dirty="0" smtClean="0"/>
              <a:t> systému rozlišujeme zda je krev </a:t>
            </a:r>
            <a:r>
              <a:rPr lang="cs-CZ" dirty="0" err="1" smtClean="0"/>
              <a:t>Rh</a:t>
            </a:r>
            <a:r>
              <a:rPr lang="cs-CZ" dirty="0" smtClean="0"/>
              <a:t>+ (pozitivní), nebo </a:t>
            </a:r>
            <a:r>
              <a:rPr lang="cs-CZ" dirty="0" err="1" smtClean="0"/>
              <a:t>Rh</a:t>
            </a:r>
            <a:r>
              <a:rPr lang="cs-CZ" dirty="0" smtClean="0"/>
              <a:t>- (negativní).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Rh</a:t>
            </a:r>
            <a:r>
              <a:rPr lang="cs-CZ" dirty="0" smtClean="0"/>
              <a:t>+na krvinkách je antigen</a:t>
            </a:r>
            <a:r>
              <a:rPr lang="cs-CZ" b="1" dirty="0" smtClean="0"/>
              <a:t> D</a:t>
            </a:r>
            <a:r>
              <a:rPr lang="cs-CZ" dirty="0" smtClean="0"/>
              <a:t> </a:t>
            </a:r>
            <a:r>
              <a:rPr lang="cs-CZ" dirty="0" err="1" smtClean="0"/>
              <a:t>Rh</a:t>
            </a:r>
            <a:r>
              <a:rPr lang="cs-CZ" dirty="0" smtClean="0"/>
              <a:t>-na krvinkách je antigen</a:t>
            </a:r>
            <a:r>
              <a:rPr lang="cs-CZ" b="1" dirty="0" smtClean="0"/>
              <a:t> d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Stejně jako u ABO systému je tento fakt velmi důležitý při krevních transfůzích. Např. pacient </a:t>
            </a:r>
            <a:r>
              <a:rPr lang="cs-CZ" dirty="0" err="1" smtClean="0"/>
              <a:t>Rh</a:t>
            </a:r>
            <a:r>
              <a:rPr lang="cs-CZ" dirty="0" smtClean="0"/>
              <a:t>- v žádném případě nesmí dostat krev </a:t>
            </a:r>
            <a:r>
              <a:rPr lang="cs-CZ" dirty="0" err="1" smtClean="0"/>
              <a:t>Rh</a:t>
            </a:r>
            <a:r>
              <a:rPr lang="cs-CZ" dirty="0" smtClean="0"/>
              <a:t>+, protože jinak by si pacientova krev vytvořila </a:t>
            </a:r>
            <a:r>
              <a:rPr lang="cs-CZ" b="1" dirty="0" smtClean="0"/>
              <a:t>protilátky </a:t>
            </a:r>
            <a:r>
              <a:rPr lang="cs-CZ" b="1" dirty="0" err="1" smtClean="0"/>
              <a:t>anti</a:t>
            </a:r>
            <a:r>
              <a:rPr lang="cs-CZ" b="1" dirty="0" smtClean="0"/>
              <a:t>-D</a:t>
            </a:r>
            <a:r>
              <a:rPr lang="cs-CZ" dirty="0" smtClean="0"/>
              <a:t>, které by způsobily rozpad krvinek dárcovy krve, což by velmi poškodilo zdraví pacienta (může nastat i smrt).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Lidé </a:t>
            </a:r>
            <a:r>
              <a:rPr lang="cs-CZ" dirty="0" err="1" smtClean="0"/>
              <a:t>Rh</a:t>
            </a:r>
            <a:r>
              <a:rPr lang="cs-CZ" dirty="0" smtClean="0"/>
              <a:t>+ mohou dostat při transfůzi krev </a:t>
            </a:r>
            <a:r>
              <a:rPr lang="cs-CZ" dirty="0" err="1" smtClean="0"/>
              <a:t>Rh</a:t>
            </a:r>
            <a:r>
              <a:rPr lang="cs-CZ" dirty="0" smtClean="0"/>
              <a:t>+ i </a:t>
            </a:r>
            <a:r>
              <a:rPr lang="cs-CZ" dirty="0" err="1" smtClean="0"/>
              <a:t>Rh</a:t>
            </a:r>
            <a:r>
              <a:rPr lang="cs-CZ" dirty="0" smtClean="0"/>
              <a:t>-.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Výskyt krevních skupin u bělochů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Rh</a:t>
            </a:r>
            <a:r>
              <a:rPr lang="cs-CZ" dirty="0" smtClean="0"/>
              <a:t>+ 85% </a:t>
            </a:r>
            <a:r>
              <a:rPr lang="cs-CZ" dirty="0" err="1" smtClean="0"/>
              <a:t>Rh</a:t>
            </a:r>
            <a:r>
              <a:rPr lang="cs-CZ" dirty="0" smtClean="0"/>
              <a:t>- 15 %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Krevní skupiny</a:t>
            </a:r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52625" y="2919413"/>
            <a:ext cx="5238750" cy="241935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Červené krvinky člověka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1.     a)jsou okrouhlé bezjaderné buňky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b)obsahují nejvíce železa ze všech buněk těla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c)jsou schopny aktivního pohybu a změny tvaru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d)vyskytují se ve větším počtu u žen než u mužů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eriod" startAt="2"/>
              <a:defRPr/>
            </a:pPr>
            <a:r>
              <a:rPr lang="cs-CZ" dirty="0" smtClean="0"/>
              <a:t>Ve kterém případě může být dítě postiženo 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novorozeneckou žloutenkou 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a) je-li otec i matka </a:t>
            </a:r>
            <a:r>
              <a:rPr lang="cs-CZ" dirty="0" err="1" smtClean="0"/>
              <a:t>Rh</a:t>
            </a:r>
            <a:r>
              <a:rPr lang="cs-CZ" dirty="0" smtClean="0"/>
              <a:t> negativní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b) je-li otec </a:t>
            </a:r>
            <a:r>
              <a:rPr lang="cs-CZ" dirty="0" err="1" smtClean="0"/>
              <a:t>Rh</a:t>
            </a:r>
            <a:r>
              <a:rPr lang="cs-CZ" dirty="0" smtClean="0"/>
              <a:t> negativní a matka </a:t>
            </a:r>
            <a:r>
              <a:rPr lang="cs-CZ" dirty="0" err="1" smtClean="0"/>
              <a:t>Rh</a:t>
            </a:r>
            <a:r>
              <a:rPr lang="cs-CZ" dirty="0" smtClean="0"/>
              <a:t> pozitivní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c) je-li otec </a:t>
            </a:r>
            <a:r>
              <a:rPr lang="cs-CZ" dirty="0" err="1" smtClean="0"/>
              <a:t>Rh</a:t>
            </a:r>
            <a:r>
              <a:rPr lang="cs-CZ" dirty="0" smtClean="0"/>
              <a:t> pozitivní a matka </a:t>
            </a:r>
            <a:r>
              <a:rPr lang="cs-CZ" dirty="0" err="1" smtClean="0"/>
              <a:t>Rh</a:t>
            </a:r>
            <a:r>
              <a:rPr lang="cs-CZ" dirty="0" smtClean="0"/>
              <a:t> negativní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d)je-li otec i matka  </a:t>
            </a:r>
            <a:r>
              <a:rPr lang="cs-CZ" dirty="0" err="1" smtClean="0"/>
              <a:t>Rh</a:t>
            </a:r>
            <a:r>
              <a:rPr lang="cs-CZ" dirty="0" smtClean="0"/>
              <a:t> pozitivní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Správné odpovědi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a), b)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c)</a:t>
            </a:r>
          </a:p>
          <a:p>
            <a:pPr marL="514350" indent="-514350">
              <a:buFont typeface="Wingdings 2" pitchFamily="18" charset="2"/>
              <a:buAutoNum type="arabicPeriod"/>
            </a:pPr>
            <a:endParaRPr 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500" dirty="0">
                <a:solidFill>
                  <a:prstClr val="black"/>
                </a:solidFill>
              </a:rPr>
              <a:t>JELÍNEK, Jan. </a:t>
            </a:r>
            <a:r>
              <a:rPr lang="cs-CZ" sz="1500" i="1" dirty="0">
                <a:solidFill>
                  <a:prstClr val="black"/>
                </a:solidFill>
              </a:rPr>
              <a:t>Biologie pro gymnázia</a:t>
            </a:r>
            <a:r>
              <a:rPr lang="cs-CZ" sz="1500" dirty="0">
                <a:solidFill>
                  <a:prstClr val="black"/>
                </a:solidFill>
              </a:rPr>
              <a:t>. Olomouc: Olomouc, 1980, ISBN 80-7182-070-9.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500" dirty="0">
                <a:solidFill>
                  <a:prstClr val="black"/>
                </a:solidFill>
              </a:rPr>
              <a:t>BENEŠOVÁ, Marika. </a:t>
            </a:r>
            <a:r>
              <a:rPr lang="cs-CZ" sz="1500" i="1" dirty="0">
                <a:solidFill>
                  <a:prstClr val="black"/>
                </a:solidFill>
              </a:rPr>
              <a:t>Odmaturuj z biologie</a:t>
            </a:r>
            <a:r>
              <a:rPr lang="cs-CZ" sz="1500" dirty="0">
                <a:solidFill>
                  <a:prstClr val="black"/>
                </a:solidFill>
              </a:rPr>
              <a:t>. Brno: </a:t>
            </a:r>
            <a:r>
              <a:rPr lang="cs-CZ" sz="1500" dirty="0" err="1">
                <a:solidFill>
                  <a:prstClr val="black"/>
                </a:solidFill>
              </a:rPr>
              <a:t>Didaktis</a:t>
            </a:r>
            <a:r>
              <a:rPr lang="cs-CZ" sz="1500" dirty="0">
                <a:solidFill>
                  <a:prstClr val="black"/>
                </a:solidFill>
              </a:rPr>
              <a:t>, 1980, ISBN </a:t>
            </a:r>
            <a:r>
              <a:rPr lang="cs-CZ" sz="1500" dirty="0" smtClean="0">
                <a:solidFill>
                  <a:prstClr val="black"/>
                </a:solidFill>
              </a:rPr>
              <a:t>80-86285-67-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smtClean="0"/>
              <a:t>http://prirodopis8.ic.cz/</a:t>
            </a:r>
            <a:r>
              <a:rPr lang="cs-CZ" sz="1600" i="1" dirty="0" err="1" smtClean="0"/>
              <a:t>cevni</a:t>
            </a:r>
            <a:r>
              <a:rPr lang="cs-CZ" sz="1600" i="1" dirty="0" smtClean="0"/>
              <a:t>_soustava/</a:t>
            </a:r>
            <a:r>
              <a:rPr lang="cs-CZ" sz="1600" i="1" dirty="0" err="1" smtClean="0"/>
              <a:t>krevni</a:t>
            </a:r>
            <a:r>
              <a:rPr lang="cs-CZ" sz="1600" i="1" dirty="0" smtClean="0"/>
              <a:t>_skupiny.</a:t>
            </a:r>
            <a:r>
              <a:rPr lang="cs-CZ" sz="1600" i="1" dirty="0" err="1" smtClean="0"/>
              <a:t>jpg</a:t>
            </a:r>
            <a:r>
              <a:rPr lang="cs-CZ" sz="1600" dirty="0" smtClean="0"/>
              <a:t> [online]. [cit. 16.6.2013]. Dostupný na WWW: </a:t>
            </a:r>
            <a:r>
              <a:rPr lang="cs-CZ" sz="1600" dirty="0" smtClean="0">
                <a:hlinkClick r:id="rId2"/>
              </a:rPr>
              <a:t>http://prirodopis8.ic.cz/</a:t>
            </a:r>
            <a:r>
              <a:rPr lang="cs-CZ" sz="1600" dirty="0" err="1" smtClean="0">
                <a:hlinkClick r:id="rId2"/>
              </a:rPr>
              <a:t>cevni</a:t>
            </a:r>
            <a:r>
              <a:rPr lang="cs-CZ" sz="1600" dirty="0" smtClean="0">
                <a:hlinkClick r:id="rId2"/>
              </a:rPr>
              <a:t>_soustava/</a:t>
            </a:r>
            <a:r>
              <a:rPr lang="cs-CZ" sz="1600" dirty="0" err="1" smtClean="0">
                <a:hlinkClick r:id="rId2"/>
              </a:rPr>
              <a:t>krevni</a:t>
            </a:r>
            <a:r>
              <a:rPr lang="cs-CZ" sz="1600" dirty="0" smtClean="0">
                <a:hlinkClick r:id="rId2"/>
              </a:rPr>
              <a:t>_skupiny.</a:t>
            </a:r>
            <a:r>
              <a:rPr lang="cs-CZ" sz="1600" dirty="0" err="1" smtClean="0">
                <a:hlinkClick r:id="rId2"/>
              </a:rPr>
              <a:t>jpg</a:t>
            </a: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NEZNÁMÝ, Neznámý. </a:t>
            </a:r>
            <a:r>
              <a:rPr lang="cs-CZ" sz="1600" i="1" dirty="0" smtClean="0"/>
              <a:t>http://upload.wikimedia.org/wikipedia/commons/2/24/Red_White_Blood_cells.jpg</a:t>
            </a:r>
            <a:r>
              <a:rPr lang="cs-CZ" sz="1600" dirty="0" smtClean="0"/>
              <a:t> [online]. [cit. 16.6.2013]. Dostupný na WWW: http://upload.wikimedia.org/wikipedia/commons/2/24/Red_White_Blood_cells.jpg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hthttp</a:t>
            </a:r>
            <a:r>
              <a:rPr lang="cs-CZ" sz="1600" i="1" dirty="0" smtClean="0"/>
              <a:t>://</a:t>
            </a:r>
            <a:r>
              <a:rPr lang="cs-CZ" sz="1600" i="1" dirty="0" err="1" smtClean="0"/>
              <a:t>img.aktualne.centrum.cz</a:t>
            </a:r>
            <a:r>
              <a:rPr lang="cs-CZ" sz="1600" i="1" dirty="0" smtClean="0"/>
              <a:t>/364/51/3645175-bila-krvinka.</a:t>
            </a:r>
            <a:r>
              <a:rPr lang="cs-CZ" sz="1600" i="1" dirty="0" err="1" smtClean="0"/>
              <a:t>jpg</a:t>
            </a:r>
            <a:r>
              <a:rPr lang="cs-CZ" sz="1600" dirty="0" smtClean="0"/>
              <a:t> [online]. [cit. 16.6.2013]. Dostupný na WWW: </a:t>
            </a:r>
            <a:r>
              <a:rPr lang="cs-CZ" sz="1600" dirty="0" err="1" smtClean="0"/>
              <a:t>hthttp</a:t>
            </a:r>
            <a:r>
              <a:rPr lang="cs-CZ" sz="1600" dirty="0" smtClean="0"/>
              <a:t>://</a:t>
            </a:r>
            <a:r>
              <a:rPr lang="cs-CZ" sz="1600" dirty="0" err="1" smtClean="0"/>
              <a:t>img.aktualne.centrum.cz</a:t>
            </a:r>
            <a:r>
              <a:rPr lang="cs-CZ" sz="1600" dirty="0" smtClean="0"/>
              <a:t>/364/51/3645175-bila-krvinka.</a:t>
            </a:r>
            <a:r>
              <a:rPr lang="cs-CZ" sz="1600" dirty="0" err="1" smtClean="0"/>
              <a:t>jpg</a:t>
            </a:r>
            <a:r>
              <a:rPr lang="cs-CZ" sz="1600" dirty="0" smtClean="0"/>
              <a:t>  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tp</a:t>
            </a:r>
            <a:r>
              <a:rPr lang="cs-CZ" sz="1600" i="1" dirty="0" smtClean="0"/>
              <a:t>://</a:t>
            </a:r>
            <a:r>
              <a:rPr lang="cs-CZ" sz="1600" i="1" dirty="0" err="1" smtClean="0"/>
              <a:t>ua.all.biz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img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ua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catalog</a:t>
            </a:r>
            <a:r>
              <a:rPr lang="cs-CZ" sz="1600" i="1" dirty="0" smtClean="0"/>
              <a:t>/1444891.jpeg</a:t>
            </a:r>
            <a:r>
              <a:rPr lang="cs-CZ" sz="1600" dirty="0" smtClean="0"/>
              <a:t> [online]. [cit. 16.6.2013]. Dostupný na WWW: </a:t>
            </a:r>
            <a:r>
              <a:rPr lang="cs-CZ" sz="1600" dirty="0" err="1" smtClean="0"/>
              <a:t>tp</a:t>
            </a:r>
            <a:r>
              <a:rPr lang="cs-CZ" sz="1600" dirty="0" smtClean="0"/>
              <a:t>://</a:t>
            </a:r>
            <a:r>
              <a:rPr lang="cs-CZ" sz="1600" dirty="0" err="1" smtClean="0"/>
              <a:t>ua.all.biz</a:t>
            </a:r>
            <a:r>
              <a:rPr lang="cs-CZ" sz="1600" dirty="0" smtClean="0"/>
              <a:t>/</a:t>
            </a:r>
            <a:r>
              <a:rPr lang="cs-CZ" sz="1600" dirty="0" err="1" smtClean="0"/>
              <a:t>img</a:t>
            </a:r>
            <a:r>
              <a:rPr lang="cs-CZ" sz="1600" dirty="0" smtClean="0"/>
              <a:t>/</a:t>
            </a:r>
            <a:r>
              <a:rPr lang="cs-CZ" sz="1600" dirty="0" err="1" smtClean="0"/>
              <a:t>ua</a:t>
            </a:r>
            <a:r>
              <a:rPr lang="cs-CZ" sz="1600" dirty="0" smtClean="0"/>
              <a:t>/</a:t>
            </a:r>
            <a:r>
              <a:rPr lang="cs-CZ" sz="1600" dirty="0" err="1" smtClean="0"/>
              <a:t>catalog</a:t>
            </a:r>
            <a:r>
              <a:rPr lang="cs-CZ" sz="1600" dirty="0" smtClean="0"/>
              <a:t>/1444891.jpeg  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500" dirty="0" smtClean="0">
                <a:solidFill>
                  <a:prstClr val="black"/>
                </a:solidFill>
              </a:rPr>
              <a:t>  </a:t>
            </a: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smtClean="0"/>
              <a:t>http://skolajecna.cz/biologie/Images/Textbook/Big/0030000/00060.png</a:t>
            </a:r>
            <a:r>
              <a:rPr lang="cs-CZ" sz="1600" dirty="0" smtClean="0"/>
              <a:t> [online]. [cit. 16.6.2013]. Dostupný na WWW: http://skolajecna.cz/biologie/Images/Textbook/Big/0030000/00060.png   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500" dirty="0" smtClean="0">
              <a:solidFill>
                <a:prstClr val="black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500" dirty="0">
              <a:solidFill>
                <a:prstClr val="black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431</Words>
  <Application>Microsoft Office PowerPoint</Application>
  <PresentationFormat>On-screen Show (4:3)</PresentationFormat>
  <Paragraphs>60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Constantia</vt:lpstr>
      <vt:lpstr>Arial</vt:lpstr>
      <vt:lpstr>Calibri</vt:lpstr>
      <vt:lpstr>Wingdings 2</vt:lpstr>
      <vt:lpstr>Wingdings</vt:lpstr>
      <vt:lpstr>Tok</vt:lpstr>
      <vt:lpstr>Tok</vt:lpstr>
      <vt:lpstr>Tok</vt:lpstr>
      <vt:lpstr>Tok</vt:lpstr>
      <vt:lpstr>Snímek 1</vt:lpstr>
      <vt:lpstr>ANOTACE</vt:lpstr>
      <vt:lpstr>Snímek 3</vt:lpstr>
      <vt:lpstr>Hlavní složkou tělních tekutin je:</vt:lpstr>
      <vt:lpstr>Krevní buňky – červená krvinka. Krevní destička, bílá krvinka</vt:lpstr>
      <vt:lpstr>Červené krvinky</vt:lpstr>
      <vt:lpstr>       Bílá krvinka         Krevní destička</vt:lpstr>
      <vt:lpstr>Rh faktor</vt:lpstr>
      <vt:lpstr>Krevní skupiny</vt:lpstr>
      <vt:lpstr>Kontrolní otázky:</vt:lpstr>
      <vt:lpstr>Správné odpovědi</vt:lpstr>
      <vt:lpstr>Zdroje</vt:lpstr>
    </vt:vector>
  </TitlesOfParts>
  <Company>SOU Uherský Brod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brogowskaandrea</dc:creator>
  <cp:lastModifiedBy>DUM</cp:lastModifiedBy>
  <cp:revision>8</cp:revision>
  <dcterms:created xsi:type="dcterms:W3CDTF">2013-06-04T06:51:05Z</dcterms:created>
  <dcterms:modified xsi:type="dcterms:W3CDTF">2013-09-02T16:03:41Z</dcterms:modified>
</cp:coreProperties>
</file>