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8" r:id="rId3"/>
    <p:sldId id="269" r:id="rId4"/>
    <p:sldId id="265" r:id="rId5"/>
    <p:sldId id="266" r:id="rId6"/>
    <p:sldId id="257" r:id="rId7"/>
    <p:sldId id="258" r:id="rId8"/>
    <p:sldId id="259" r:id="rId9"/>
    <p:sldId id="260" r:id="rId10"/>
    <p:sldId id="270" r:id="rId11"/>
    <p:sldId id="261" r:id="rId12"/>
    <p:sldId id="263" r:id="rId13"/>
    <p:sldId id="264" r:id="rId14"/>
    <p:sldId id="26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8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5D529-BD49-473A-93E7-3BC7DA867539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107CB-F0E2-4213-A9CF-DC54B122C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8CBD7-4A6F-40F5-AAB9-FF738324241A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F10E3-6C81-4B83-A163-653BF133A8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8F299-A246-42C0-87CC-5E25DD03E113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E920A4-49C7-4529-A2EA-AF0B763CE0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59ED9-1140-4730-B95F-F2927C4B95B5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FB62F-2F7A-4A3E-AF23-BF412C500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2FBF9-C7E0-4C40-BFB5-CF079C8451A6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3A037-EDEB-42BA-A9C2-973E9E6813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54DF8A-E0FF-464F-95C8-F9B79C96E88F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533DB-0DF0-414B-87BB-F8C4B4C3E5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65448-47C3-436E-A00F-014E44578DE5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1D3070-E003-4F26-8A93-721DACF406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5E3C7-6C8E-409F-92FF-F616999BC38D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1DAC9-FCE8-4C4C-A547-3C1A1E5B5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4D1557-4E78-4352-8486-DF319AD97C3C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EE86A-9CB3-49A5-BEAE-1A9598C60C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BB541-0786-4F04-87B9-FE2C87BFD733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605BC-497E-41F1-A278-E6ECE5417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479028-734B-4A5E-8C10-3A649FA8B8C6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356F5-87A3-476B-B7DF-CCFD5AF474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D7B934BA-BB0E-4C22-A5AE-AA073DDC5770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688D354E-FCC6-4AF8-AF8A-1E65BD5BE0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CD8EE-42C0-41A6-95E6-5913D851FC40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965608-38A8-4A07-8214-0AF0372EE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5B1282E2-AFD4-41AE-B786-305F039633C1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B4DCFA">
                    <a:shade val="90000"/>
                  </a:srgbClr>
                </a:solidFill>
              </a:defRPr>
            </a:lvl1pPr>
          </a:lstStyle>
          <a:p>
            <a:pPr>
              <a:defRPr/>
            </a:pPr>
            <a:fld id="{319DE897-77CF-484C-B3FA-33A1A5DE06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7CF5AE-4482-4302-8A1B-F8A89FE2446F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64A46-80E3-4A5C-BBBC-E6E0D447A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C0199-6407-448E-9889-E41F19944A3C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AA7063-C104-455A-BE57-6F77716A17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E64EA-9151-4B80-8539-22E098F31CC5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D1A25-FE76-4A7C-9BB0-CA7B506F90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BDED3-0894-4E9F-9300-13FDFED75C93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4C4E-6AFC-44B0-B36F-73997C00C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281AE-9027-4694-9C81-F770B3C74AC0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38ACA-D64F-413F-86AA-B574345C59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39BEF-29D9-444E-A767-8552A408FF68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B7F7B3-31A6-4F27-BC26-25898474CD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F7C0F0-916D-43C8-B69C-D922C4C467BD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F0473-2CA8-4539-99DE-7AD19E1B7E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CD8B1-1B14-469E-A693-8F811CED872B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1C401-FAAB-4A18-9E15-ED687FE75C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E05BFED-F350-4354-9456-CB34B5DDB8FD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>
                    <a:shade val="9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A76D531-3580-4414-A65F-D578CB64ED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18" r:id="rId2"/>
    <p:sldLayoutId id="2147483720" r:id="rId3"/>
    <p:sldLayoutId id="2147483717" r:id="rId4"/>
    <p:sldLayoutId id="2147483716" r:id="rId5"/>
    <p:sldLayoutId id="2147483715" r:id="rId6"/>
    <p:sldLayoutId id="2147483714" r:id="rId7"/>
    <p:sldLayoutId id="2147483713" r:id="rId8"/>
    <p:sldLayoutId id="2147483721" r:id="rId9"/>
    <p:sldLayoutId id="2147483712" r:id="rId10"/>
    <p:sldLayoutId id="214748371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3316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3317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212745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8659C6-CE73-4977-971E-F2CA7EDAB832}" type="datetimeFigureOut">
              <a:rPr lang="cs-CZ"/>
              <a:pPr>
                <a:defRPr/>
              </a:pPr>
              <a:t>2.9.2013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212745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rgbClr val="212745">
                    <a:shade val="90000"/>
                  </a:srgb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56180BC-2062-4462-8406-4ED25A405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3321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solidFill>
                  <a:prstClr val="black"/>
                </a:solidFill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7EA52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A7EA52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5DCEAF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-285750"/>
            <a:ext cx="9144000" cy="12144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</p:nvPr>
        </p:nvGraphicFramePr>
        <p:xfrm>
          <a:off x="900113" y="1196975"/>
          <a:ext cx="7278687" cy="4398963"/>
        </p:xfrm>
        <a:graphic>
          <a:graphicData uri="http://schemas.openxmlformats.org/drawingml/2006/table">
            <a:tbl>
              <a:tblPr/>
              <a:tblGrid>
                <a:gridCol w="2345506"/>
                <a:gridCol w="4933182"/>
              </a:tblGrid>
              <a:tr h="457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Andrea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Brogowská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88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24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Dýchací soustava člověka II.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12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Biologie člověka (1.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 Krajinář)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98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9" marR="91439" marT="45679" marB="4567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duben 2013</a:t>
                      </a:r>
                    </a:p>
                  </a:txBody>
                  <a:tcPr marL="91439" marR="91439" marT="45679" marB="45679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5628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3200" y="0"/>
            <a:ext cx="3744913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29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solidFill>
                  <a:srgbClr val="000000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 2" pitchFamily="18" charset="2"/>
              <a:buChar char=""/>
            </a:pPr>
            <a:r>
              <a:rPr lang="cs-CZ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smtClean="0">
                <a:latin typeface="Arial" charset="0"/>
                <a:cs typeface="Arial" charset="0"/>
              </a:rPr>
              <a:t>Biologie člověka </a:t>
            </a:r>
            <a:r>
              <a:rPr lang="cs-CZ" smtClean="0">
                <a:latin typeface="Arial" charset="0"/>
                <a:cs typeface="Arial" charset="0"/>
              </a:rPr>
              <a:t>je seznámit žáky se základními biologickými termíny v návaznosti na pochopení dalších složitějších témat   </a:t>
            </a:r>
          </a:p>
          <a:p>
            <a:pPr>
              <a:lnSpc>
                <a:spcPct val="90000"/>
              </a:lnSpc>
              <a:buFont typeface="Wingdings 2" pitchFamily="18" charset="2"/>
              <a:buChar char=""/>
            </a:pPr>
            <a:r>
              <a:rPr lang="cs-CZ" smtClean="0">
                <a:latin typeface="Arial" charset="0"/>
                <a:cs typeface="Arial" charset="0"/>
              </a:rPr>
              <a:t>Jednotlivé DUMy (prezentace) v této sadě popíší postupně tematické oblasti, které jsou probírány                    v předmětu Obecná biologie a ekologie na naší SŠ. </a:t>
            </a:r>
          </a:p>
          <a:p>
            <a:pPr>
              <a:lnSpc>
                <a:spcPct val="90000"/>
              </a:lnSpc>
              <a:buFont typeface="Wingdings 2" pitchFamily="18" charset="2"/>
              <a:buChar char=""/>
            </a:pPr>
            <a:r>
              <a:rPr lang="cs-CZ" smtClean="0">
                <a:latin typeface="Arial" charset="0"/>
                <a:cs typeface="Arial" charset="0"/>
              </a:rPr>
              <a:t>Konkrétně tato prezentace je zaměřena na téma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latin typeface="Arial" charset="0"/>
                <a:cs typeface="Arial" charset="0"/>
              </a:rPr>
              <a:t>   </a:t>
            </a:r>
            <a:r>
              <a:rPr lang="cs-CZ" u="sng" smtClean="0">
                <a:latin typeface="Arial" charset="0"/>
                <a:cs typeface="Arial" charset="0"/>
              </a:rPr>
              <a:t>Dýchací soustava člověka II.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Dýchací soustava II.</a:t>
            </a:r>
            <a:endParaRPr lang="cs-CZ" dirty="0"/>
          </a:p>
        </p:txBody>
      </p:sp>
      <p:sp>
        <p:nvSpPr>
          <p:cNvPr id="27650" name="Podnadpis 2"/>
          <p:cNvSpPr>
            <a:spLocks noGrp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smtClean="0"/>
              <a:t>Mechanismus dýchání. Transport a výměna </a:t>
            </a:r>
          </a:p>
          <a:p>
            <a:pPr marR="0"/>
            <a:r>
              <a:rPr lang="cs-CZ" smtClean="0"/>
              <a:t>dýchacích plynů. Nemoci dýchací soustavy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Bránice</a:t>
            </a:r>
          </a:p>
        </p:txBody>
      </p:sp>
      <p:pic>
        <p:nvPicPr>
          <p:cNvPr id="286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428875" y="2730500"/>
            <a:ext cx="4286250" cy="2798763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Nádech, výdech</a:t>
            </a: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2276475"/>
            <a:ext cx="3673475" cy="2919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pPr algn="ctr"/>
            <a:r>
              <a:rPr lang="cs-CZ" smtClean="0"/>
              <a:t>Pohyb bránice</a:t>
            </a:r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125538"/>
            <a:ext cx="7620000" cy="55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Plicní klípky, plicní váčky průdušinky</a:t>
            </a:r>
            <a:endParaRPr lang="cs-CZ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844675"/>
            <a:ext cx="7620000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Výměna plynů v plicních sklípcích</a:t>
            </a:r>
            <a:endParaRPr lang="cs-CZ" dirty="0"/>
          </a:p>
        </p:txBody>
      </p:sp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2276475"/>
            <a:ext cx="4032250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Nemoci dýchací soustavy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cs-CZ" smtClean="0"/>
              <a:t>chřipka</a:t>
            </a:r>
          </a:p>
          <a:p>
            <a:pPr>
              <a:buFont typeface="Arial" charset="0"/>
              <a:buChar char="•"/>
            </a:pPr>
            <a:r>
              <a:rPr lang="cs-CZ" smtClean="0"/>
              <a:t>angína</a:t>
            </a:r>
          </a:p>
          <a:p>
            <a:pPr>
              <a:buFont typeface="Arial" charset="0"/>
              <a:buChar char="•"/>
            </a:pPr>
            <a:r>
              <a:rPr lang="cs-CZ" smtClean="0"/>
              <a:t>zápal plic</a:t>
            </a:r>
          </a:p>
          <a:p>
            <a:pPr>
              <a:buFont typeface="Arial" charset="0"/>
              <a:buChar char="•"/>
            </a:pPr>
            <a:r>
              <a:rPr lang="cs-CZ" smtClean="0"/>
              <a:t>tuberku</a:t>
            </a:r>
            <a:r>
              <a:rPr lang="cs-CZ" smtClean="0">
                <a:latin typeface="Arial" charset="0"/>
              </a:rPr>
              <a:t>l</a:t>
            </a:r>
            <a:r>
              <a:rPr lang="cs-CZ" smtClean="0"/>
              <a:t>óza</a:t>
            </a:r>
          </a:p>
          <a:p>
            <a:pPr>
              <a:buFont typeface="Arial" charset="0"/>
              <a:buChar char="•"/>
            </a:pPr>
            <a:r>
              <a:rPr lang="cs-CZ" smtClean="0"/>
              <a:t>rakovina plic</a:t>
            </a:r>
          </a:p>
          <a:p>
            <a:pPr>
              <a:buFont typeface="Arial" charset="0"/>
              <a:buChar char="•"/>
            </a:pPr>
            <a:r>
              <a:rPr lang="cs-CZ" smtClean="0"/>
              <a:t>astma</a:t>
            </a:r>
          </a:p>
          <a:p>
            <a:pPr>
              <a:buFont typeface="Arial" charset="0"/>
              <a:buChar char="•"/>
            </a:pPr>
            <a:endParaRPr lang="cs-CZ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Plíce nekuřáka, plíce kuřáka</a:t>
            </a:r>
          </a:p>
        </p:txBody>
      </p:sp>
      <p:pic>
        <p:nvPicPr>
          <p:cNvPr id="3481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0988" y="1989138"/>
            <a:ext cx="6096000" cy="390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 fontAlgn="auto">
              <a:spcAft>
                <a:spcPts val="0"/>
              </a:spcAft>
              <a:buClr>
                <a:schemeClr val="accent3"/>
              </a:buClr>
              <a:buFont typeface="Wingdings 2"/>
              <a:buAutoNum type="arabicPeriod"/>
              <a:defRPr/>
            </a:pPr>
            <a:r>
              <a:rPr lang="cs-CZ" dirty="0" smtClean="0"/>
              <a:t>Vnitřní dýchání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a)je výměna dýchacích plynů mezi krví a  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plícemi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b)je výměna O2 a CO2 mezi krví a plícemi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c)je výměna O2 a CO2 mezi krví a 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alveolárním vzduchem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d)probíhá v plicních sklípcích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2. Smrštění plíce následkem vniknutí vzduchu do 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pohrudniční štěrbiny při poranění nazýváme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………………………..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Správné odpovědi</a:t>
            </a:r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1.  b)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2. pneumotorax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 smtClean="0"/>
              <a:t>NEZNÁMÝ, Neznámý. </a:t>
            </a:r>
            <a:r>
              <a:rPr lang="cs-CZ" sz="1800" i="1" dirty="0" smtClean="0"/>
              <a:t>http://www.alcca.yc.cz/branice-obrazky/branice.jpg</a:t>
            </a:r>
            <a:r>
              <a:rPr lang="cs-CZ" sz="1800" dirty="0" smtClean="0"/>
              <a:t> [online]. [cit. 22.4.2013]. Dostupný na WWW: http://www.alcca.yc.cz/branice-obrazky/branice.jpg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http://www.datakabinet.cz/files/img/products/ilo_dychani_pohyb_branice.png</a:t>
            </a:r>
            <a:r>
              <a:rPr lang="cs-CZ" sz="1800" dirty="0"/>
              <a:t> [online]. [cit. 22.4.2013]. Dostupný na WWW: http://www.datakabinet.cz/files/img/products/ilo_dychani_pohyb_branice.png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http://skolajecna.cz/biologie/Images/Textbook/Big/0040000/00298.jpg</a:t>
            </a:r>
            <a:r>
              <a:rPr lang="cs-CZ" sz="1800" dirty="0"/>
              <a:t> [online]. [cit. 22.4.2013]. Dostupný na WWW: http://skolajecna.cz/biologie/Images/Textbook/Big/0040000/00298.jpg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http://files.rizenadetoxikace.com/200000264-cc207ce153/sklipky.jpg</a:t>
            </a:r>
            <a:r>
              <a:rPr lang="cs-CZ" sz="1800" dirty="0"/>
              <a:t> [online]. [cit. 22.4.2013]. Dostupný na WWW: http://files.rizenadetoxikace.com/200000264-cc207ce153/sklipky.jpg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1800" dirty="0"/>
              <a:t>NEZNÁMÝ, Neznámý. </a:t>
            </a:r>
            <a:r>
              <a:rPr lang="cs-CZ" sz="1800" i="1" dirty="0"/>
              <a:t>http://www.azeshop.cz/img/big.php?id_image=ekourenicko-96</a:t>
            </a:r>
            <a:r>
              <a:rPr lang="cs-CZ" sz="1800" dirty="0"/>
              <a:t> [online]. [cit. 22.4.2013]. Dostupný na WWW: http://www.azeshop.cz/img/big.php?id_image=ekourenicko-96 </a:t>
            </a:r>
            <a:endParaRPr lang="cs-CZ" sz="18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lang="cs-CZ" sz="18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Tok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Aerodynamika">
    <a:dk1>
      <a:sysClr val="windowText" lastClr="000000"/>
    </a:dk1>
    <a:lt1>
      <a:sysClr val="window" lastClr="FFFFFF"/>
    </a:lt1>
    <a:dk2>
      <a:srgbClr val="212745"/>
    </a:dk2>
    <a:lt2>
      <a:srgbClr val="B4DCFA"/>
    </a:lt2>
    <a:accent1>
      <a:srgbClr val="4E67C8"/>
    </a:accent1>
    <a:accent2>
      <a:srgbClr val="5ECCF3"/>
    </a:accent2>
    <a:accent3>
      <a:srgbClr val="A7EA52"/>
    </a:accent3>
    <a:accent4>
      <a:srgbClr val="5DCEAF"/>
    </a:accent4>
    <a:accent5>
      <a:srgbClr val="FF8021"/>
    </a:accent5>
    <a:accent6>
      <a:srgbClr val="F14124"/>
    </a:accent6>
    <a:hlink>
      <a:srgbClr val="56C7AA"/>
    </a:hlink>
    <a:folHlink>
      <a:srgbClr val="59A8D1"/>
    </a:folHlink>
  </a:clrScheme>
</a:themeOverride>
</file>

<file path=ppt/theme/themeOverride4.xml><?xml version="1.0" encoding="utf-8"?>
<a:themeOverride xmlns:a="http://schemas.openxmlformats.org/drawingml/2006/main">
  <a:clrScheme name="Aerodynamika">
    <a:dk1>
      <a:sysClr val="windowText" lastClr="000000"/>
    </a:dk1>
    <a:lt1>
      <a:sysClr val="window" lastClr="FFFFFF"/>
    </a:lt1>
    <a:dk2>
      <a:srgbClr val="212745"/>
    </a:dk2>
    <a:lt2>
      <a:srgbClr val="B4DCFA"/>
    </a:lt2>
    <a:accent1>
      <a:srgbClr val="4E67C8"/>
    </a:accent1>
    <a:accent2>
      <a:srgbClr val="5ECCF3"/>
    </a:accent2>
    <a:accent3>
      <a:srgbClr val="A7EA52"/>
    </a:accent3>
    <a:accent4>
      <a:srgbClr val="5DCEAF"/>
    </a:accent4>
    <a:accent5>
      <a:srgbClr val="FF8021"/>
    </a:accent5>
    <a:accent6>
      <a:srgbClr val="F14124"/>
    </a:accent6>
    <a:hlink>
      <a:srgbClr val="56C7AA"/>
    </a:hlink>
    <a:folHlink>
      <a:srgbClr val="59A8D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</TotalTime>
  <Words>266</Words>
  <Application>Microsoft Office PowerPoint</Application>
  <PresentationFormat>On-screen Show (4:3)</PresentationFormat>
  <Paragraphs>55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16</vt:i4>
      </vt:variant>
      <vt:variant>
        <vt:lpstr>Nadpisy snímků</vt:lpstr>
      </vt:variant>
      <vt:variant>
        <vt:i4>13</vt:i4>
      </vt:variant>
    </vt:vector>
  </HeadingPairs>
  <TitlesOfParts>
    <vt:vector size="34" baseType="lpstr">
      <vt:lpstr>Constantia</vt:lpstr>
      <vt:lpstr>Arial</vt:lpstr>
      <vt:lpstr>Calibri</vt:lpstr>
      <vt:lpstr>Wingdings 2</vt:lpstr>
      <vt:lpstr>Wingdings</vt:lpstr>
      <vt:lpstr>Tok</vt:lpstr>
      <vt:lpstr>1_Tok</vt:lpstr>
      <vt:lpstr>Tok</vt:lpstr>
      <vt:lpstr>Tok</vt:lpstr>
      <vt:lpstr>Tok</vt:lpstr>
      <vt:lpstr>1_Tok</vt:lpstr>
      <vt:lpstr>1_Tok</vt:lpstr>
      <vt:lpstr>1_Tok</vt:lpstr>
      <vt:lpstr>1_Tok</vt:lpstr>
      <vt:lpstr>1_Tok</vt:lpstr>
      <vt:lpstr>1_Tok</vt:lpstr>
      <vt:lpstr>1_Tok</vt:lpstr>
      <vt:lpstr>1_Tok</vt:lpstr>
      <vt:lpstr>1_Tok</vt:lpstr>
      <vt:lpstr>1_Tok</vt:lpstr>
      <vt:lpstr>1_Tok</vt:lpstr>
      <vt:lpstr>Snímek 1</vt:lpstr>
      <vt:lpstr>ANOTACE</vt:lpstr>
      <vt:lpstr>Snímek 3</vt:lpstr>
      <vt:lpstr>Bránice</vt:lpstr>
      <vt:lpstr>Nádech, výdech</vt:lpstr>
      <vt:lpstr>Pohyb bránice</vt:lpstr>
      <vt:lpstr>Plicní klípky, plicní váčky průdušinky</vt:lpstr>
      <vt:lpstr>Výměna plynů v plicních sklípcích</vt:lpstr>
      <vt:lpstr>Nemoci dýchací soustavy</vt:lpstr>
      <vt:lpstr>Plíce nekuřáka, plíce kuřáka</vt:lpstr>
      <vt:lpstr>Kontrolní otázky</vt:lpstr>
      <vt:lpstr>Správné odpovědi</vt:lpstr>
      <vt:lpstr>Zdroje</vt:lpstr>
    </vt:vector>
  </TitlesOfParts>
  <Company>SOU Uherský Brod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Bránice</dc:title>
  <dc:creator>brogowskaandrea</dc:creator>
  <cp:lastModifiedBy>DUM</cp:lastModifiedBy>
  <cp:revision>9</cp:revision>
  <dcterms:created xsi:type="dcterms:W3CDTF">2013-04-22T06:42:12Z</dcterms:created>
  <dcterms:modified xsi:type="dcterms:W3CDTF">2013-09-02T16:11:06Z</dcterms:modified>
</cp:coreProperties>
</file>