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2" r:id="rId5"/>
    <p:sldId id="263" r:id="rId6"/>
    <p:sldId id="261" r:id="rId7"/>
    <p:sldId id="264" r:id="rId8"/>
    <p:sldId id="265" r:id="rId9"/>
    <p:sldId id="260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636" y="3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tIns="0" rIns="18288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B4DCFA">
                    <a:shade val="90000"/>
                  </a:srgbClr>
                </a:solidFill>
              </a:defRPr>
            </a:lvl1pPr>
          </a:lstStyle>
          <a:p>
            <a:pPr>
              <a:defRPr/>
            </a:pPr>
            <a:fld id="{755B3BF1-56E3-4BC9-B88D-E32AFC2052FA}" type="datetimeFigureOut">
              <a:rPr lang="cs-CZ"/>
              <a:pPr>
                <a:defRPr/>
              </a:pPr>
              <a:t>2.9.2013</a:t>
            </a:fld>
            <a:endParaRPr lang="cs-CZ"/>
          </a:p>
        </p:txBody>
      </p:sp>
      <p:sp>
        <p:nvSpPr>
          <p:cNvPr id="5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B4DCFA">
                    <a:shade val="90000"/>
                  </a:srgb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B4DCFA">
                    <a:shade val="90000"/>
                  </a:srgbClr>
                </a:solidFill>
              </a:defRPr>
            </a:lvl1pPr>
          </a:lstStyle>
          <a:p>
            <a:pPr>
              <a:defRPr/>
            </a:pPr>
            <a:fld id="{C767445D-DAE3-4C6E-AF8B-FD02CBDB5E7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8708EF-BCC5-45E5-91BE-1594716972AB}" type="datetimeFigureOut">
              <a:rPr lang="cs-CZ"/>
              <a:pPr>
                <a:defRPr/>
              </a:pPr>
              <a:t>2.9.2013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45568B-CCBA-4E05-B26A-369223EAE0A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tIns="0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B4DCFA">
                    <a:shade val="90000"/>
                  </a:srgbClr>
                </a:solidFill>
              </a:defRPr>
            </a:lvl1pPr>
          </a:lstStyle>
          <a:p>
            <a:pPr>
              <a:defRPr/>
            </a:pPr>
            <a:fld id="{252173DB-9067-430A-BA93-7766C200536A}" type="datetimeFigureOut">
              <a:rPr lang="cs-CZ"/>
              <a:pPr>
                <a:defRPr/>
              </a:pPr>
              <a:t>2.9.2013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B4DCFA">
                    <a:shade val="90000"/>
                  </a:srgb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B4DCFA">
                    <a:shade val="90000"/>
                  </a:srgbClr>
                </a:solidFill>
              </a:defRPr>
            </a:lvl1pPr>
          </a:lstStyle>
          <a:p>
            <a:pPr>
              <a:defRPr/>
            </a:pPr>
            <a:fld id="{440F7ACC-35AE-4188-8801-899078DF5C8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B41FB9-368B-4788-946C-38DA784D393C}" type="datetimeFigureOut">
              <a:rPr lang="cs-CZ"/>
              <a:pPr>
                <a:defRPr/>
              </a:pPr>
              <a:t>2.9.2013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49372C-8DB2-4EC9-8919-4F15B8CD951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740F45-7513-45BB-8CC5-A79B4123F2C0}" type="datetimeFigureOut">
              <a:rPr lang="cs-CZ"/>
              <a:pPr>
                <a:defRPr/>
              </a:pPr>
              <a:t>2.9.2013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7717E7-BCDA-44A4-9A3E-350CBF40275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489763-0B5A-4D5A-B7F3-BC6D9842FD22}" type="datetimeFigureOut">
              <a:rPr lang="cs-CZ"/>
              <a:pPr>
                <a:defRPr/>
              </a:pPr>
              <a:t>2.9.2013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3F523F-464B-41B8-A090-C5EB5EABD70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B1B8FE-3F36-4192-9BE9-949ECABDF6FB}" type="datetimeFigureOut">
              <a:rPr lang="cs-CZ"/>
              <a:pPr>
                <a:defRPr/>
              </a:pPr>
              <a:t>2.9.2013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58D640-104B-48D5-A4CA-44285C1A877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E68AB9-3AF1-45CD-A4DF-F3CA545E20C4}" type="datetimeFigureOut">
              <a:rPr lang="cs-CZ"/>
              <a:pPr>
                <a:defRPr/>
              </a:pPr>
              <a:t>2.9.2013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FD1B28-87BF-4969-9CDD-4E79DCD43F4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nip and Round Single Corner Rectangle 8"/>
          <p:cNvSpPr/>
          <p:nvPr/>
        </p:nvSpPr>
        <p:spPr>
          <a:xfrm rot="420000" flipV="1">
            <a:off x="3165475" y="1108075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Right Triangle 11"/>
          <p:cNvSpPr/>
          <p:nvPr/>
        </p:nvSpPr>
        <p:spPr>
          <a:xfrm rot="420000" flipV="1">
            <a:off x="8004175" y="5359400"/>
            <a:ext cx="155575" cy="155575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+mn-lt"/>
              <a:cs typeface="+mn-cs"/>
            </a:endParaRPr>
          </a:p>
        </p:txBody>
      </p:sp>
      <p:sp>
        <p:nvSpPr>
          <p:cNvPr id="8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+mn-lt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lIns="45720" rIns="45720" bIns="45720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9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3954AB-52AC-4AF4-91C0-F82D84B1515F}" type="datetimeFigureOut">
              <a:rPr lang="cs-CZ"/>
              <a:pPr>
                <a:defRPr/>
              </a:pPr>
              <a:t>2.9.2013</a:t>
            </a:fld>
            <a:endParaRPr lang="cs-CZ"/>
          </a:p>
        </p:txBody>
      </p:sp>
      <p:sp>
        <p:nvSpPr>
          <p:cNvPr id="10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B2F0A12-5B6D-45DA-B04B-77C1E5827B1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24FB6C-7787-40EF-9109-BD51CB183123}" type="datetimeFigureOut">
              <a:rPr lang="cs-CZ"/>
              <a:pPr>
                <a:defRPr/>
              </a:pPr>
              <a:t>2.9.2013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C3CD3A-F132-47DA-AC61-77C634B8ACB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4A0BDC-D633-41DD-9C17-73118D739180}" type="datetimeFigureOut">
              <a:rPr lang="cs-CZ"/>
              <a:pPr>
                <a:defRPr/>
              </a:pPr>
              <a:t>2.9.2013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59A8F9-1BB6-4E56-89DD-34BEF7FC9FF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938"/>
            <a:ext cx="9163050" cy="104140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+mn-lt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938"/>
            <a:ext cx="4762500" cy="6381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+mn-lt"/>
              <a:cs typeface="+mn-cs"/>
            </a:endParaRPr>
          </a:p>
        </p:txBody>
      </p:sp>
      <p:sp>
        <p:nvSpPr>
          <p:cNvPr id="1028" name="Title Placeholder 8"/>
          <p:cNvSpPr>
            <a:spLocks noGrp="1"/>
          </p:cNvSpPr>
          <p:nvPr>
            <p:ph type="title"/>
          </p:nvPr>
        </p:nvSpPr>
        <p:spPr bwMode="auto">
          <a:xfrm>
            <a:off x="457200" y="70485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45720" rIns="0" bIns="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029" name="Text Placeholder 29"/>
          <p:cNvSpPr>
            <a:spLocks noGrp="1"/>
          </p:cNvSpPr>
          <p:nvPr>
            <p:ph type="body" idx="1"/>
          </p:nvPr>
        </p:nvSpPr>
        <p:spPr bwMode="auto">
          <a:xfrm>
            <a:off x="457200" y="1935163"/>
            <a:ext cx="8229600" cy="438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rgbClr val="212745">
                    <a:shade val="90000"/>
                  </a:srgb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B64E7D2-3F1B-4494-9505-FE505A6517BA}" type="datetimeFigureOut">
              <a:rPr lang="cs-CZ"/>
              <a:pPr>
                <a:defRPr/>
              </a:pPr>
              <a:t>2.9.2013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rgbClr val="212745">
                    <a:shade val="90000"/>
                  </a:srgb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rgbClr val="212745">
                    <a:shade val="90000"/>
                  </a:srgb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6651812-FB6B-48A5-A0DB-BC6BBFD86B4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grpSp>
        <p:nvGrpSpPr>
          <p:cNvPr id="1033" name="Group 1"/>
          <p:cNvGrpSpPr>
            <a:grpSpLocks/>
          </p:cNvGrpSpPr>
          <p:nvPr/>
        </p:nvGrpSpPr>
        <p:grpSpPr bwMode="auto">
          <a:xfrm>
            <a:off x="-19050" y="203200"/>
            <a:ext cx="9180513" cy="647700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3" r:id="rId2"/>
    <p:sldLayoutId id="2147483674" r:id="rId3"/>
    <p:sldLayoutId id="2147483675" r:id="rId4"/>
    <p:sldLayoutId id="2147483676" r:id="rId5"/>
    <p:sldLayoutId id="2147483677" r:id="rId6"/>
    <p:sldLayoutId id="2147483678" r:id="rId7"/>
    <p:sldLayoutId id="2147483679" r:id="rId8"/>
    <p:sldLayoutId id="2147483680" r:id="rId9"/>
    <p:sldLayoutId id="2147483681" r:id="rId10"/>
    <p:sldLayoutId id="2147483682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50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9pPr>
    </p:titleStyle>
    <p:bodyStyle>
      <a:lvl1pPr marL="273050" indent="-273050" algn="l" rtl="0" fontAlgn="base">
        <a:spcBef>
          <a:spcPct val="20000"/>
        </a:spcBef>
        <a:spcAft>
          <a:spcPct val="0"/>
        </a:spcAft>
        <a:buClr>
          <a:srgbClr val="A7EA52"/>
        </a:buClr>
        <a:buSzPct val="95000"/>
        <a:buFont typeface="Wingdings 2" pitchFamily="18" charset="2"/>
        <a:buChar char="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46063" algn="l" rtl="0" fontAlgn="base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063" algn="l" rtl="0" fontAlgn="base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209550" algn="l" rtl="0" fontAlgn="base">
        <a:spcBef>
          <a:spcPct val="20000"/>
        </a:spcBef>
        <a:spcAft>
          <a:spcPct val="0"/>
        </a:spcAft>
        <a:buClr>
          <a:srgbClr val="A7EA52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209550" algn="l" rtl="0" fontAlgn="base">
        <a:spcBef>
          <a:spcPct val="20000"/>
        </a:spcBef>
        <a:spcAft>
          <a:spcPct val="0"/>
        </a:spcAft>
        <a:buClr>
          <a:srgbClr val="5DCEAF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0" y="-285750"/>
            <a:ext cx="9144000" cy="121443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prstClr val="white"/>
              </a:solidFill>
            </a:endParaRPr>
          </a:p>
        </p:txBody>
      </p:sp>
      <p:graphicFrame>
        <p:nvGraphicFramePr>
          <p:cNvPr id="2078" name="Group 30"/>
          <p:cNvGraphicFramePr>
            <a:graphicFrameLocks noGrp="1"/>
          </p:cNvGraphicFramePr>
          <p:nvPr>
            <p:ph type="tbl" idx="4294967295"/>
          </p:nvPr>
        </p:nvGraphicFramePr>
        <p:xfrm>
          <a:off x="900113" y="1196975"/>
          <a:ext cx="7278687" cy="4398963"/>
        </p:xfrm>
        <a:graphic>
          <a:graphicData uri="http://schemas.openxmlformats.org/drawingml/2006/table">
            <a:tbl>
              <a:tblPr/>
              <a:tblGrid>
                <a:gridCol w="2345506"/>
                <a:gridCol w="4933182"/>
              </a:tblGrid>
              <a:tr h="45716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SŠ:</a:t>
                      </a:r>
                    </a:p>
                  </a:txBody>
                  <a:tcPr marL="91439" marR="91439" marT="45679" marB="45679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SOU Uherský Brod</a:t>
                      </a:r>
                    </a:p>
                  </a:txBody>
                  <a:tcPr marL="91439" marR="91439" marT="45679" marB="4567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716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Autor:</a:t>
                      </a:r>
                    </a:p>
                  </a:txBody>
                  <a:tcPr marL="91439" marR="91439" marT="45679" marB="45679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Andrea </a:t>
                      </a:r>
                      <a:r>
                        <a:rPr kumimoji="0" lang="cs-CZ" sz="2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Brogowská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9" marR="91439" marT="45679" marB="4567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1887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prezentace (</a:t>
                      </a:r>
                      <a:r>
                        <a:rPr kumimoji="0" lang="cs-CZ" sz="2400" b="0" i="1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DUMu</a:t>
                      </a: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):</a:t>
                      </a:r>
                    </a:p>
                  </a:txBody>
                  <a:tcPr marL="91439" marR="91439" marT="45679" marB="45679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Biologie člověka</a:t>
                      </a:r>
                    </a:p>
                  </a:txBody>
                  <a:tcPr marL="91439" marR="91439" marT="45679" marB="4567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2121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Tematická oblast:</a:t>
                      </a:r>
                    </a:p>
                  </a:txBody>
                  <a:tcPr marL="91439" marR="91439" marT="45679" marB="45679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Hormonální soustava člověka</a:t>
                      </a:r>
                    </a:p>
                  </a:txBody>
                  <a:tcPr marL="91439" marR="91439" marT="45679" marB="4567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716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Ročník:</a:t>
                      </a:r>
                    </a:p>
                  </a:txBody>
                  <a:tcPr marL="91439" marR="91439" marT="45679" marB="45679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1.</a:t>
                      </a:r>
                    </a:p>
                  </a:txBody>
                  <a:tcPr marL="91439" marR="91439" marT="45679" marB="4567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716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projektu:</a:t>
                      </a:r>
                    </a:p>
                  </a:txBody>
                  <a:tcPr marL="91439" marR="91439" marT="45679" marB="45679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CZ.1.07/1.5.00/34.0369</a:t>
                      </a:r>
                    </a:p>
                  </a:txBody>
                  <a:tcPr marL="91439" marR="91439" marT="45679" marB="4567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987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vzniku:</a:t>
                      </a:r>
                    </a:p>
                  </a:txBody>
                  <a:tcPr marL="91439" marR="91439" marT="45679" marB="45679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květen 2013</a:t>
                      </a:r>
                    </a:p>
                  </a:txBody>
                  <a:tcPr marL="91439" marR="91439" marT="45679" marB="4567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13340" name="Picture 30" descr="logolinkI_bar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743200" y="0"/>
            <a:ext cx="3744913" cy="1071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41" name="Text Box 43"/>
          <p:cNvSpPr txBox="1">
            <a:spLocks noChangeArrowheads="1"/>
          </p:cNvSpPr>
          <p:nvPr/>
        </p:nvSpPr>
        <p:spPr bwMode="auto">
          <a:xfrm>
            <a:off x="468313" y="5876925"/>
            <a:ext cx="8348662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i="1">
                <a:solidFill>
                  <a:srgbClr val="000000"/>
                </a:solidFill>
              </a:rPr>
              <a:t>Uvedení autoři, není-li uvedeno jinak, jsou autory tohoto výukového materiálu a všech jeho částí. Tento projekt je spolufinancován ESF a státním rozpočtem ČR.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chemeClr val="tx1"/>
                </a:solidFill>
              </a:rPr>
              <a:t>ANOTACE</a:t>
            </a:r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  <a:buFont typeface="Wingdings 2" pitchFamily="18" charset="2"/>
              <a:buChar char=""/>
            </a:pPr>
            <a:r>
              <a:rPr lang="cs-CZ" smtClean="0">
                <a:latin typeface="Arial" charset="0"/>
                <a:cs typeface="Arial" charset="0"/>
              </a:rPr>
              <a:t>Záměrem této sady výukových materiálů s názvem </a:t>
            </a:r>
            <a:r>
              <a:rPr lang="cs-CZ" u="sng" smtClean="0">
                <a:latin typeface="Arial" charset="0"/>
                <a:cs typeface="Arial" charset="0"/>
              </a:rPr>
              <a:t>Biologie člověka </a:t>
            </a:r>
            <a:r>
              <a:rPr lang="cs-CZ" smtClean="0">
                <a:latin typeface="Arial" charset="0"/>
                <a:cs typeface="Arial" charset="0"/>
              </a:rPr>
              <a:t>je seznámit žáky se základními biologickými termíny v návaznosti na pochopení dalších složitějších témat, jakož i získání znalostí tělovědy a ochrany zdraví   </a:t>
            </a:r>
          </a:p>
          <a:p>
            <a:pPr>
              <a:lnSpc>
                <a:spcPct val="90000"/>
              </a:lnSpc>
              <a:buFont typeface="Wingdings 2" pitchFamily="18" charset="2"/>
              <a:buChar char=""/>
            </a:pPr>
            <a:r>
              <a:rPr lang="cs-CZ" smtClean="0">
                <a:latin typeface="Arial" charset="0"/>
                <a:cs typeface="Arial" charset="0"/>
              </a:rPr>
              <a:t>Jednotlivé DUMy (prezentace) v této sadě popíší postupně tematické oblasti, které jsou probírány                  v předmětu Obecná biologie a ekologie na naší SŠ. </a:t>
            </a:r>
          </a:p>
          <a:p>
            <a:pPr>
              <a:lnSpc>
                <a:spcPct val="90000"/>
              </a:lnSpc>
              <a:buFont typeface="Wingdings 2" pitchFamily="18" charset="2"/>
              <a:buChar char=""/>
            </a:pPr>
            <a:r>
              <a:rPr lang="cs-CZ" smtClean="0">
                <a:latin typeface="Arial" charset="0"/>
                <a:cs typeface="Arial" charset="0"/>
              </a:rPr>
              <a:t>Konkrétně tato prezentace je zaměřena na téma</a:t>
            </a:r>
          </a:p>
          <a:p>
            <a:pPr>
              <a:lnSpc>
                <a:spcPct val="90000"/>
              </a:lnSpc>
              <a:buFont typeface="Wingdings 2" pitchFamily="18" charset="2"/>
              <a:buNone/>
            </a:pPr>
            <a:r>
              <a:rPr lang="cs-CZ" smtClean="0">
                <a:latin typeface="Arial" charset="0"/>
                <a:cs typeface="Arial" charset="0"/>
              </a:rPr>
              <a:t>   </a:t>
            </a:r>
            <a:r>
              <a:rPr lang="cs-CZ" u="sng" smtClean="0">
                <a:latin typeface="Arial" charset="0"/>
                <a:cs typeface="Arial" charset="0"/>
              </a:rPr>
              <a:t>Hormonální soustava člověka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611560" y="1844824"/>
            <a:ext cx="7851648" cy="1828800"/>
          </a:xfrm>
        </p:spPr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dirty="0" smtClean="0"/>
              <a:t>Hormonální soustava člověka</a:t>
            </a:r>
            <a:endParaRPr lang="cs-CZ" dirty="0"/>
          </a:p>
        </p:txBody>
      </p:sp>
      <p:sp>
        <p:nvSpPr>
          <p:cNvPr id="15362" name="Podnadpis 4"/>
          <p:cNvSpPr>
            <a:spLocks noGrp="1"/>
          </p:cNvSpPr>
          <p:nvPr>
            <p:ph type="subTitle" idx="1"/>
          </p:nvPr>
        </p:nvSpPr>
        <p:spPr>
          <a:xfrm>
            <a:off x="-107950" y="4005263"/>
            <a:ext cx="7853363" cy="1752600"/>
          </a:xfrm>
        </p:spPr>
        <p:txBody>
          <a:bodyPr/>
          <a:lstStyle/>
          <a:p>
            <a:pPr marR="0"/>
            <a:r>
              <a:rPr lang="cs-CZ" smtClean="0"/>
              <a:t>         Hormony. Mechanismus účinku hormonů.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Hormonální soustava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/>
              <a:t>zajišťuje látkové řízení organismu, tzn. řízení prostřednictvím hormonů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endParaRPr lang="cs-CZ" dirty="0"/>
          </a:p>
          <a:p>
            <a:pPr marL="0" indent="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Hormony </a:t>
            </a:r>
            <a:r>
              <a:rPr lang="cs-CZ" dirty="0" smtClean="0"/>
              <a:t>jsou chemické látky přenášené krví, schopné vázat se  na receptory cílových buněk a odlišovat jejich činnost. Účinkují v malých množstvích.</a:t>
            </a:r>
          </a:p>
          <a:p>
            <a:pPr marL="0" indent="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Většinou jde o látky:</a:t>
            </a:r>
          </a:p>
          <a:p>
            <a:pPr marL="0" indent="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dirty="0" smtClean="0"/>
              <a:t>steroidní</a:t>
            </a:r>
          </a:p>
          <a:p>
            <a:pPr marL="0" indent="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dirty="0" smtClean="0"/>
              <a:t>peptidické</a:t>
            </a:r>
          </a:p>
          <a:p>
            <a:pPr marL="0" indent="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dirty="0" smtClean="0"/>
              <a:t>bílkovinné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Rozlišujeme hormony:</a:t>
            </a:r>
          </a:p>
        </p:txBody>
      </p:sp>
      <p:sp>
        <p:nvSpPr>
          <p:cNvPr id="1741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tkáňové – jsou vylučovány buňkami rozptýlenými </a:t>
            </a:r>
            <a:r>
              <a:rPr lang="cs-CZ" smtClean="0">
                <a:latin typeface="Arial" charset="0"/>
              </a:rPr>
              <a:t>                 </a:t>
            </a:r>
            <a:r>
              <a:rPr lang="cs-CZ" smtClean="0"/>
              <a:t>v tkáních, které mají primárně jinou funkci (sekretin)</a:t>
            </a:r>
          </a:p>
          <a:p>
            <a:endParaRPr lang="cs-CZ" smtClean="0"/>
          </a:p>
          <a:p>
            <a:r>
              <a:rPr lang="cs-CZ" smtClean="0"/>
              <a:t>žlázové hormony – vylučovány endokrinními žlázami, což jsou speciální žlázy, které vylučují hormony do krevního oběhu</a:t>
            </a:r>
          </a:p>
          <a:p>
            <a:endParaRPr lang="cs-CZ" smtClean="0"/>
          </a:p>
          <a:p>
            <a:r>
              <a:rPr lang="cs-CZ" smtClean="0"/>
              <a:t>neurohormony – jsou vylučovány neurosekrečními buňkami, tzn. nervovými buňkami produkujícími hormony (typické pro hypotalamus)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Mechanismus účinků hormonů</a:t>
            </a:r>
          </a:p>
        </p:txBody>
      </p:sp>
      <p:sp>
        <p:nvSpPr>
          <p:cNvPr id="1843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Font typeface="Wingdings 2" pitchFamily="18" charset="2"/>
              <a:buNone/>
            </a:pPr>
            <a:endParaRPr lang="cs-CZ" smtClean="0"/>
          </a:p>
        </p:txBody>
      </p:sp>
      <p:pic>
        <p:nvPicPr>
          <p:cNvPr id="18435" name="Picture 4" descr="http://medicina.ronnie.cz/img/data/clanky/normal/456_2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27088" y="2420938"/>
            <a:ext cx="3314700" cy="3076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6" name="Picture 5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787900" y="2711450"/>
            <a:ext cx="3524250" cy="2495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Kontrolní otázky:</a:t>
            </a:r>
          </a:p>
        </p:txBody>
      </p:sp>
      <p:sp>
        <p:nvSpPr>
          <p:cNvPr id="1945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Wingdings 2" pitchFamily="18" charset="2"/>
              <a:buNone/>
            </a:pPr>
            <a:r>
              <a:rPr lang="cs-CZ" smtClean="0"/>
              <a:t>1.    Žlázy s vnitřní sekrecí vylučují své sekrety</a:t>
            </a:r>
          </a:p>
          <a:p>
            <a:pPr marL="514350" indent="-514350">
              <a:buFont typeface="Wingdings 2" pitchFamily="18" charset="2"/>
              <a:buNone/>
            </a:pPr>
            <a:r>
              <a:rPr lang="cs-CZ" smtClean="0"/>
              <a:t>       a) mimo organismus b) do dutinových orgánů</a:t>
            </a:r>
          </a:p>
          <a:p>
            <a:pPr marL="514350" indent="-514350">
              <a:buFont typeface="Wingdings 2" pitchFamily="18" charset="2"/>
              <a:buNone/>
            </a:pPr>
            <a:r>
              <a:rPr lang="cs-CZ" smtClean="0"/>
              <a:t>       c) do krve d) do mízovodu    </a:t>
            </a:r>
          </a:p>
          <a:p>
            <a:pPr marL="514350" indent="-514350">
              <a:buFont typeface="Wingdings 2" pitchFamily="18" charset="2"/>
              <a:buNone/>
            </a:pPr>
            <a:r>
              <a:rPr lang="cs-CZ" smtClean="0"/>
              <a:t>2.    Rozlišujeme hormony:</a:t>
            </a:r>
          </a:p>
          <a:p>
            <a:pPr marL="514350" indent="-514350">
              <a:buFont typeface="Wingdings 2" pitchFamily="18" charset="2"/>
              <a:buNone/>
            </a:pPr>
            <a:r>
              <a:rPr lang="cs-CZ" smtClean="0"/>
              <a:t>        ……………….., ……………….. a …………………..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Správné odpovědi</a:t>
            </a:r>
          </a:p>
        </p:txBody>
      </p:sp>
      <p:sp>
        <p:nvSpPr>
          <p:cNvPr id="2048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Wingdings 2" pitchFamily="18" charset="2"/>
              <a:buAutoNum type="arabicPeriod"/>
            </a:pPr>
            <a:r>
              <a:rPr lang="cs-CZ" smtClean="0"/>
              <a:t>c)</a:t>
            </a:r>
          </a:p>
          <a:p>
            <a:pPr marL="514350" indent="-514350">
              <a:buFont typeface="Wingdings 2" pitchFamily="18" charset="2"/>
              <a:buAutoNum type="arabicPeriod"/>
            </a:pPr>
            <a:r>
              <a:rPr lang="cs-CZ" smtClean="0"/>
              <a:t>tkáňové, žlázové a neurohormony</a:t>
            </a:r>
          </a:p>
          <a:p>
            <a:pPr marL="514350" indent="-514350">
              <a:buFont typeface="Wingdings 2" pitchFamily="18" charset="2"/>
              <a:buAutoNum type="arabicPeriod"/>
            </a:pPr>
            <a:endParaRPr lang="cs-CZ" smtClean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</a:p>
        </p:txBody>
      </p:sp>
      <p:sp>
        <p:nvSpPr>
          <p:cNvPr id="2150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200" smtClean="0">
                <a:solidFill>
                  <a:srgbClr val="000000"/>
                </a:solidFill>
              </a:rPr>
              <a:t>JELÍNEK, Jan. </a:t>
            </a:r>
            <a:r>
              <a:rPr lang="cs-CZ" sz="2200" i="1" smtClean="0">
                <a:solidFill>
                  <a:srgbClr val="000000"/>
                </a:solidFill>
              </a:rPr>
              <a:t>Biologie pro gymnázia</a:t>
            </a:r>
            <a:r>
              <a:rPr lang="cs-CZ" sz="2200" smtClean="0">
                <a:solidFill>
                  <a:srgbClr val="000000"/>
                </a:solidFill>
              </a:rPr>
              <a:t>. Olomouc: Olomouc, 1980, ISBN 80-7182-070-9. </a:t>
            </a:r>
          </a:p>
          <a:p>
            <a:r>
              <a:rPr lang="cs-CZ" sz="2200" smtClean="0">
                <a:solidFill>
                  <a:srgbClr val="000000"/>
                </a:solidFill>
              </a:rPr>
              <a:t>BENEŠOVÁ, Marika. </a:t>
            </a:r>
            <a:r>
              <a:rPr lang="cs-CZ" sz="2200" i="1" smtClean="0">
                <a:solidFill>
                  <a:srgbClr val="000000"/>
                </a:solidFill>
              </a:rPr>
              <a:t>Odmaturuj z biologie</a:t>
            </a:r>
            <a:r>
              <a:rPr lang="cs-CZ" sz="2200" smtClean="0">
                <a:solidFill>
                  <a:srgbClr val="000000"/>
                </a:solidFill>
              </a:rPr>
              <a:t>. Brno: Didaktis, 1980, ISBN 80-86285-67-7.</a:t>
            </a:r>
          </a:p>
          <a:p>
            <a:r>
              <a:rPr lang="cs-CZ" sz="1600" smtClean="0"/>
              <a:t>NEZNÁMÝ, Neznámý. </a:t>
            </a:r>
            <a:r>
              <a:rPr lang="cs-CZ" sz="1600" i="1" smtClean="0"/>
              <a:t>http://medicina.ronnie.cz/img/data/clanky/normal/456_2.jpg</a:t>
            </a:r>
            <a:r>
              <a:rPr lang="cs-CZ" sz="1600" smtClean="0"/>
              <a:t> [online]. [cit. 20.5.2013]. Dostupný na WWW: http://medicina.ronnie.cz/img/data/clanky/normal/456_2.jpg </a:t>
            </a:r>
          </a:p>
          <a:p>
            <a:r>
              <a:rPr lang="cs-CZ" sz="1600" smtClean="0"/>
              <a:t>NEZNÁMÝ, Neznámý. </a:t>
            </a:r>
            <a:r>
              <a:rPr lang="cs-CZ" sz="1600" i="1" smtClean="0"/>
              <a:t>http://medicina.ronnie.cz/img/data/clanky/normal/7320_5.jpg</a:t>
            </a:r>
            <a:r>
              <a:rPr lang="cs-CZ" sz="1600" smtClean="0"/>
              <a:t> [online]. [cit. 20.5.2013]. Dostupný na WWW: http://medicina.ronnie.cz/img/data/clanky/normal/7320_5.jpg </a:t>
            </a:r>
          </a:p>
          <a:p>
            <a:endParaRPr lang="cs-CZ" sz="1600" smtClean="0">
              <a:solidFill>
                <a:srgbClr val="000000"/>
              </a:solidFill>
            </a:endParaRPr>
          </a:p>
          <a:p>
            <a:endParaRPr lang="cs-CZ" smtClean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Aerodynamika">
    <a:dk1>
      <a:sysClr val="windowText" lastClr="000000"/>
    </a:dk1>
    <a:lt1>
      <a:sysClr val="window" lastClr="FFFFFF"/>
    </a:lt1>
    <a:dk2>
      <a:srgbClr val="212745"/>
    </a:dk2>
    <a:lt2>
      <a:srgbClr val="B4DCFA"/>
    </a:lt2>
    <a:accent1>
      <a:srgbClr val="4E67C8"/>
    </a:accent1>
    <a:accent2>
      <a:srgbClr val="5ECCF3"/>
    </a:accent2>
    <a:accent3>
      <a:srgbClr val="A7EA52"/>
    </a:accent3>
    <a:accent4>
      <a:srgbClr val="5DCEAF"/>
    </a:accent4>
    <a:accent5>
      <a:srgbClr val="FF8021"/>
    </a:accent5>
    <a:accent6>
      <a:srgbClr val="F14124"/>
    </a:accent6>
    <a:hlink>
      <a:srgbClr val="56C7AA"/>
    </a:hlink>
    <a:folHlink>
      <a:srgbClr val="59A8D1"/>
    </a:folHlink>
  </a:clrScheme>
</a:themeOverride>
</file>

<file path=ppt/theme/themeOverride2.xml><?xml version="1.0" encoding="utf-8"?>
<a:themeOverride xmlns:a="http://schemas.openxmlformats.org/drawingml/2006/main">
  <a:clrScheme name="Aerodynamika">
    <a:dk1>
      <a:sysClr val="windowText" lastClr="000000"/>
    </a:dk1>
    <a:lt1>
      <a:sysClr val="window" lastClr="FFFFFF"/>
    </a:lt1>
    <a:dk2>
      <a:srgbClr val="212745"/>
    </a:dk2>
    <a:lt2>
      <a:srgbClr val="B4DCFA"/>
    </a:lt2>
    <a:accent1>
      <a:srgbClr val="4E67C8"/>
    </a:accent1>
    <a:accent2>
      <a:srgbClr val="5ECCF3"/>
    </a:accent2>
    <a:accent3>
      <a:srgbClr val="A7EA52"/>
    </a:accent3>
    <a:accent4>
      <a:srgbClr val="5DCEAF"/>
    </a:accent4>
    <a:accent5>
      <a:srgbClr val="FF8021"/>
    </a:accent5>
    <a:accent6>
      <a:srgbClr val="F14124"/>
    </a:accent6>
    <a:hlink>
      <a:srgbClr val="56C7AA"/>
    </a:hlink>
    <a:folHlink>
      <a:srgbClr val="59A8D1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otalTime>149</TotalTime>
  <Words>282</Words>
  <Application>Microsoft Office PowerPoint</Application>
  <PresentationFormat>On-screen Show (4:3)</PresentationFormat>
  <Paragraphs>50</Paragraphs>
  <Slides>9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Šablona návrhu</vt:lpstr>
      </vt:variant>
      <vt:variant>
        <vt:i4>12</vt:i4>
      </vt:variant>
      <vt:variant>
        <vt:lpstr>Nadpisy snímků</vt:lpstr>
      </vt:variant>
      <vt:variant>
        <vt:i4>9</vt:i4>
      </vt:variant>
    </vt:vector>
  </HeadingPairs>
  <TitlesOfParts>
    <vt:vector size="26" baseType="lpstr">
      <vt:lpstr>Constantia</vt:lpstr>
      <vt:lpstr>Arial</vt:lpstr>
      <vt:lpstr>Calibri</vt:lpstr>
      <vt:lpstr>Wingdings 2</vt:lpstr>
      <vt:lpstr>Wingdings</vt:lpstr>
      <vt:lpstr>Tok</vt:lpstr>
      <vt:lpstr>Tok</vt:lpstr>
      <vt:lpstr>Tok</vt:lpstr>
      <vt:lpstr>Tok</vt:lpstr>
      <vt:lpstr>Tok</vt:lpstr>
      <vt:lpstr>Tok</vt:lpstr>
      <vt:lpstr>Tok</vt:lpstr>
      <vt:lpstr>Tok</vt:lpstr>
      <vt:lpstr>Tok</vt:lpstr>
      <vt:lpstr>Tok</vt:lpstr>
      <vt:lpstr>Tok</vt:lpstr>
      <vt:lpstr>Tok</vt:lpstr>
      <vt:lpstr>Snímek 1</vt:lpstr>
      <vt:lpstr>ANOTACE</vt:lpstr>
      <vt:lpstr>Snímek 3</vt:lpstr>
      <vt:lpstr>Hormonální soustava</vt:lpstr>
      <vt:lpstr>Rozlišujeme hormony:</vt:lpstr>
      <vt:lpstr>Mechanismus účinků hormonů</vt:lpstr>
      <vt:lpstr>Kontrolní otázky:</vt:lpstr>
      <vt:lpstr>Správné odpovědi</vt:lpstr>
      <vt:lpstr>Zdroje</vt:lpstr>
    </vt:vector>
  </TitlesOfParts>
  <Company>SOU Uherský Brod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brogowskaandrea</dc:creator>
  <cp:lastModifiedBy>DUM</cp:lastModifiedBy>
  <cp:revision>11</cp:revision>
  <dcterms:created xsi:type="dcterms:W3CDTF">2013-05-20T06:30:22Z</dcterms:created>
  <dcterms:modified xsi:type="dcterms:W3CDTF">2013-09-02T16:38:18Z</dcterms:modified>
</cp:coreProperties>
</file>