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4" r:id="rId2"/>
    <p:sldId id="257" r:id="rId3"/>
    <p:sldId id="256" r:id="rId4"/>
    <p:sldId id="258" r:id="rId5"/>
    <p:sldId id="273" r:id="rId6"/>
    <p:sldId id="266" r:id="rId7"/>
    <p:sldId id="267" r:id="rId8"/>
    <p:sldId id="265" r:id="rId9"/>
    <p:sldId id="268" r:id="rId10"/>
    <p:sldId id="260" r:id="rId11"/>
    <p:sldId id="261" r:id="rId12"/>
    <p:sldId id="263" r:id="rId13"/>
    <p:sldId id="264" r:id="rId14"/>
    <p:sldId id="270" r:id="rId15"/>
    <p:sldId id="269" r:id="rId16"/>
    <p:sldId id="271" r:id="rId17"/>
    <p:sldId id="272" r:id="rId18"/>
    <p:sldId id="259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8B8C5B4-6390-403D-8A25-5DB34D3A62A6}" type="datetimeFigureOut">
              <a:rPr lang="cs-CZ"/>
              <a:pPr>
                <a:defRPr/>
              </a:pPr>
              <a:t>2.9.2013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A697A7B-4C78-430A-AA6D-6520FD66A0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93590BF-A61C-4CB8-8A75-A8D1CBFA37D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4B5D8559-271C-4AA9-95C8-9ACB08636DB9}" type="datetimeFigureOut">
              <a:rPr lang="cs-CZ"/>
              <a:pPr>
                <a:defRPr/>
              </a:pPr>
              <a:t>2.9.2013</a:t>
            </a:fld>
            <a:endParaRPr lang="cs-CZ" dirty="0"/>
          </a:p>
        </p:txBody>
      </p:sp>
      <p:sp>
        <p:nvSpPr>
          <p:cNvPr id="6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4EFF7A3B-6CFF-4096-A4E4-972AC80BBC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5AEFC28-A0F9-4D9F-A667-FC51F4404D9D}" type="datetimeFigureOut">
              <a:rPr lang="cs-CZ"/>
              <a:pPr>
                <a:defRPr/>
              </a:pPr>
              <a:t>2.9.2013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7BF3150-076D-4364-9EBB-9ADAFADD54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BEC0CF2D-C8E8-4025-9AE7-B0F9C1EDF3E7}" type="datetimeFigureOut">
              <a:rPr lang="cs-CZ"/>
              <a:pPr>
                <a:defRPr/>
              </a:pPr>
              <a:t>2.9.2013</a:t>
            </a:fld>
            <a:endParaRPr lang="cs-CZ" dirty="0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CBC99814-3770-4450-9BED-09C78C550A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9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E561BA-A1B3-4696-B151-E6C04C900211}" type="datetimeFigureOut">
              <a:rPr lang="cs-CZ"/>
              <a:pPr>
                <a:defRPr/>
              </a:pPr>
              <a:t>2.9.2013</a:t>
            </a:fld>
            <a:endParaRPr lang="cs-CZ" dirty="0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EC97E38-B3C4-45E4-B7E1-4C9C038F34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9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Obdélník 10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87620A-CB41-4A53-8D74-259B1A083C5C}" type="datetimeFigureOut">
              <a:rPr lang="cs-CZ"/>
              <a:pPr>
                <a:defRPr/>
              </a:pPr>
              <a:t>2.9.2013</a:t>
            </a:fld>
            <a:endParaRPr lang="cs-CZ" dirty="0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196BB9D-A524-4DBA-B5BB-79FE3C81A2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30F65A-E2B3-4449-BFDA-390CFC720859}" type="datetimeFigureOut">
              <a:rPr lang="cs-CZ"/>
              <a:pPr>
                <a:defRPr/>
              </a:pPr>
              <a:t>2.9.2013</a:t>
            </a:fld>
            <a:endParaRPr lang="cs-CZ" dirty="0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E041129-A3AD-4BAF-B92A-812728D3B9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47238-CB42-480D-874E-C1CE79862221}" type="datetimeFigureOut">
              <a:rPr lang="cs-CZ"/>
              <a:pPr>
                <a:defRPr/>
              </a:pPr>
              <a:t>2.9.2013</a:t>
            </a:fld>
            <a:endParaRPr lang="cs-CZ" dirty="0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580608-BF4E-425C-8FE9-7076513A8B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F08D0A91-917A-415E-8A55-9F084AC880AD}" type="datetimeFigureOut">
              <a:rPr lang="cs-CZ"/>
              <a:pPr>
                <a:defRPr/>
              </a:pPr>
              <a:t>2.9.2013</a:t>
            </a:fld>
            <a:endParaRPr lang="cs-CZ" dirty="0"/>
          </a:p>
        </p:txBody>
      </p:sp>
      <p:sp>
        <p:nvSpPr>
          <p:cNvPr id="7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47FFD0EB-88B0-452B-8145-2A69AA28E6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0094F2ED-314A-4306-BD7C-A91222C60E93}" type="datetimeFigureOut">
              <a:rPr lang="cs-CZ"/>
              <a:pPr>
                <a:defRPr/>
              </a:pPr>
              <a:t>2.9.2013</a:t>
            </a:fld>
            <a:endParaRPr lang="cs-CZ" dirty="0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1A9024B3-8DAA-4142-A7AD-A11579D8E43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27F995-ECCB-4E95-8ABA-5FC2257B017C}" type="datetimeFigureOut">
              <a:rPr lang="cs-CZ"/>
              <a:pPr>
                <a:defRPr/>
              </a:pPr>
              <a:t>2.9.2013</a:t>
            </a:fld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01F23-1087-4886-8397-ED5A0D261A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A86EDB-A724-490E-86E8-6A0C056C73C3}" type="datetimeFigureOut">
              <a:rPr lang="cs-CZ"/>
              <a:pPr>
                <a:defRPr/>
              </a:pPr>
              <a:t>2.9.2013</a:t>
            </a:fld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C4FDB-678F-47D6-94AA-7549EBECFB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 dirty="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 smtClean="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2CAA238-F1EA-4BDB-9DB1-A70AFCFAF0DC}" type="datetimeFigureOut">
              <a:rPr lang="cs-CZ"/>
              <a:pPr>
                <a:defRPr/>
              </a:pPr>
              <a:t>2.9.2013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tx2">
                    <a:shade val="9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D16D6DC9-6F15-4F3C-8BDF-AA6403E90E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1" r:id="rId7"/>
    <p:sldLayoutId id="2147483678" r:id="rId8"/>
    <p:sldLayoutId id="2147483679" r:id="rId9"/>
    <p:sldLayoutId id="2147483670" r:id="rId10"/>
    <p:sldLayoutId id="2147483669" r:id="rId11"/>
  </p:sldLayoutIdLst>
  <p:txStyles>
    <p:titleStyle>
      <a:lvl1pPr marL="53975" algn="r" rtl="0" fontAlgn="base">
        <a:spcBef>
          <a:spcPct val="0"/>
        </a:spcBef>
        <a:spcAft>
          <a:spcPct val="0"/>
        </a:spcAft>
        <a:defRPr sz="4600" kern="1200">
          <a:solidFill>
            <a:srgbClr val="BBFAFF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algn="r" rtl="0" fontAlgn="base">
        <a:spcBef>
          <a:spcPct val="0"/>
        </a:spcBef>
        <a:spcAft>
          <a:spcPct val="0"/>
        </a:spcAft>
        <a:defRPr sz="4600">
          <a:solidFill>
            <a:srgbClr val="BBFAFF"/>
          </a:solidFill>
          <a:latin typeface="Times New Roman" pitchFamily="18" charset="0"/>
        </a:defRPr>
      </a:lvl2pPr>
      <a:lvl3pPr marL="53975" algn="r" rtl="0" fontAlgn="base">
        <a:spcBef>
          <a:spcPct val="0"/>
        </a:spcBef>
        <a:spcAft>
          <a:spcPct val="0"/>
        </a:spcAft>
        <a:defRPr sz="4600">
          <a:solidFill>
            <a:srgbClr val="BBFAFF"/>
          </a:solidFill>
          <a:latin typeface="Times New Roman" pitchFamily="18" charset="0"/>
        </a:defRPr>
      </a:lvl3pPr>
      <a:lvl4pPr marL="53975" algn="r" rtl="0" fontAlgn="base">
        <a:spcBef>
          <a:spcPct val="0"/>
        </a:spcBef>
        <a:spcAft>
          <a:spcPct val="0"/>
        </a:spcAft>
        <a:defRPr sz="4600">
          <a:solidFill>
            <a:srgbClr val="BBFAFF"/>
          </a:solidFill>
          <a:latin typeface="Times New Roman" pitchFamily="18" charset="0"/>
        </a:defRPr>
      </a:lvl4pPr>
      <a:lvl5pPr marL="53975" algn="r" rtl="0" fontAlgn="base">
        <a:spcBef>
          <a:spcPct val="0"/>
        </a:spcBef>
        <a:spcAft>
          <a:spcPct val="0"/>
        </a:spcAft>
        <a:defRPr sz="4600">
          <a:solidFill>
            <a:srgbClr val="BBFAFF"/>
          </a:solidFill>
          <a:latin typeface="Times New Roman" pitchFamily="18" charset="0"/>
        </a:defRPr>
      </a:lvl5pPr>
      <a:lvl6pPr marL="511175" algn="r" rtl="0" fontAlgn="base">
        <a:spcBef>
          <a:spcPct val="0"/>
        </a:spcBef>
        <a:spcAft>
          <a:spcPct val="0"/>
        </a:spcAft>
        <a:defRPr sz="4600">
          <a:solidFill>
            <a:srgbClr val="BBFAFF"/>
          </a:solidFill>
          <a:latin typeface="Times New Roman" pitchFamily="18" charset="0"/>
        </a:defRPr>
      </a:lvl6pPr>
      <a:lvl7pPr marL="968375" algn="r" rtl="0" fontAlgn="base">
        <a:spcBef>
          <a:spcPct val="0"/>
        </a:spcBef>
        <a:spcAft>
          <a:spcPct val="0"/>
        </a:spcAft>
        <a:defRPr sz="4600">
          <a:solidFill>
            <a:srgbClr val="BBFAFF"/>
          </a:solidFill>
          <a:latin typeface="Times New Roman" pitchFamily="18" charset="0"/>
        </a:defRPr>
      </a:lvl7pPr>
      <a:lvl8pPr marL="1425575" algn="r" rtl="0" fontAlgn="base">
        <a:spcBef>
          <a:spcPct val="0"/>
        </a:spcBef>
        <a:spcAft>
          <a:spcPct val="0"/>
        </a:spcAft>
        <a:defRPr sz="4600">
          <a:solidFill>
            <a:srgbClr val="BBFAFF"/>
          </a:solidFill>
          <a:latin typeface="Times New Roman" pitchFamily="18" charset="0"/>
        </a:defRPr>
      </a:lvl8pPr>
      <a:lvl9pPr marL="1882775" algn="r" rtl="0" fontAlgn="base">
        <a:spcBef>
          <a:spcPct val="0"/>
        </a:spcBef>
        <a:spcAft>
          <a:spcPct val="0"/>
        </a:spcAft>
        <a:defRPr sz="4600">
          <a:solidFill>
            <a:srgbClr val="BBFAFF"/>
          </a:solidFill>
          <a:latin typeface="Times New Roman" pitchFamily="18" charset="0"/>
        </a:defRPr>
      </a:lvl9pPr>
      <a:extLst/>
    </p:titleStyle>
    <p:bodyStyle>
      <a:lvl1pPr marL="292100" indent="-292100" algn="l" rtl="0" fontAlgn="base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fontAlgn="base">
        <a:spcBef>
          <a:spcPts val="400"/>
        </a:spcBef>
        <a:spcAft>
          <a:spcPct val="0"/>
        </a:spcAft>
        <a:buClr>
          <a:srgbClr val="0BD0D9"/>
        </a:buClr>
        <a:buSzPct val="100000"/>
        <a:buFont typeface="Wingdings 2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ts val="400"/>
        </a:spcBef>
        <a:spcAft>
          <a:spcPct val="0"/>
        </a:spcAft>
        <a:buClr>
          <a:srgbClr val="0BD0D9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fontAlgn="base">
        <a:spcBef>
          <a:spcPts val="400"/>
        </a:spcBef>
        <a:spcAft>
          <a:spcPct val="0"/>
        </a:spcAft>
        <a:buClr>
          <a:srgbClr val="0BD0D9"/>
        </a:buClr>
        <a:buSzPct val="100000"/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4/Friedrich_duerrenmatt_19890427.jpg/220px-Friedrich_duerrenmatt_19890427.jpg" TargetMode="External"/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692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PhDr. Eva Fučilová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VY_12_INOVACE_01A_29_D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ürrenmatt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Světová literatura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08.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 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360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61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Tento materiál byl vytvořen pro výuku v předmětu český jazyk a literatura v šestém ročníku šestiletého studia, a to jako část jedné vyučovací hodiny v rozsahu cca 35 minut.</a:t>
            </a:r>
          </a:p>
          <a:p>
            <a:pPr algn="just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Materiál slouží k procvičování čtenářské gramotnosti, je zaměřen na  kontrolu porozumění textu a vyhledávání informací v úryvcích z díla Friedricha D</a:t>
            </a:r>
            <a:r>
              <a:rPr lang="de-DE" sz="2200" smtClean="0"/>
              <a:t>ü</a:t>
            </a:r>
            <a:r>
              <a:rPr lang="cs-CZ" sz="2200" smtClean="0"/>
              <a:t>rrenmatta. </a:t>
            </a:r>
          </a:p>
          <a:p>
            <a:pPr algn="just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Cílem prezentace je naučit žáky pracovat s textem, vyhledávat v něm určité informace, porozumět mu a přemýšlet o jeho obsahu. Dále je prezentace využita také pro otázky týkající se jazykové výstavby textu a pro představení uvedeného švýcarského autora, který je jedním z největších evropských dramatiků a prozaiků druhé poloviny 20. století.</a:t>
            </a:r>
          </a:p>
          <a:p>
            <a:pPr algn="just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>
                <a:cs typeface="Times New Roman" pitchFamily="18" charset="0"/>
              </a:rPr>
              <a:t>Metodické pokyny: Žáci postupují podle pokynů uvedených                           v prezentaci. Řešení úloh zapisují na tabuli elektronickým perem</a:t>
            </a:r>
            <a:r>
              <a:rPr lang="de-DE" sz="2200" smtClean="0">
                <a:cs typeface="Times New Roman" pitchFamily="18" charset="0"/>
              </a:rPr>
              <a:t>, </a:t>
            </a:r>
            <a:r>
              <a:rPr lang="cs-CZ" sz="2200" smtClean="0">
                <a:cs typeface="Times New Roman" pitchFamily="18" charset="0"/>
              </a:rPr>
              <a:t>správné řešení či srovnání obsahuje vždy následující snímek. </a:t>
            </a:r>
          </a:p>
          <a:p>
            <a:pPr algn="just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Materiál je určen k interaktivní výuce.</a:t>
            </a:r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 D</a:t>
            </a:r>
            <a:r>
              <a:rPr lang="de-DE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ürrenmatt</a:t>
            </a: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Světová literatura 20. století</a:t>
            </a:r>
            <a:b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7410" name="Podnadpis 4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59550" cy="17526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Rozvoj čtenářské gramotnosti</a:t>
            </a:r>
          </a:p>
        </p:txBody>
      </p:sp>
      <p:pic>
        <p:nvPicPr>
          <p:cNvPr id="1027" name="Picture 3" descr="C:\Users\Doma\AppData\Local\Microsoft\Windows\Temporary Internet Files\Content.IE5\EOAFPW3D\MP90040927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2786063"/>
            <a:ext cx="3071812" cy="3867150"/>
          </a:xfrm>
          <a:prstGeom prst="rect">
            <a:avLst/>
          </a:prstGeom>
          <a:noFill/>
          <a:ln w="50800">
            <a:solidFill>
              <a:schemeClr val="bg2">
                <a:lumMod val="60000"/>
                <a:lumOff val="40000"/>
              </a:schemeClr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2286000" y="6143625"/>
            <a:ext cx="85725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Obr. 1</a:t>
            </a:r>
            <a:endParaRPr lang="cs-CZ" dirty="0">
              <a:solidFill>
                <a:schemeClr val="bg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rmAutofit fontScale="90000"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 Dürrenmatt</a:t>
            </a:r>
            <a:r>
              <a:rPr lang="de-DE" sz="24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de-DE" sz="24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(</a:t>
            </a:r>
            <a:r>
              <a:rPr lang="de-DE" sz="24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1921 – 1990</a:t>
            </a:r>
            <a:r>
              <a:rPr lang="cs-CZ" sz="24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)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pic>
        <p:nvPicPr>
          <p:cNvPr id="18434" name="Zástupný symbol pro obsah 3" descr="220px-Friedrich_duerrenmatt_19890427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063" y="1857375"/>
            <a:ext cx="2500312" cy="2500313"/>
          </a:xfrm>
        </p:spPr>
      </p:pic>
      <p:sp>
        <p:nvSpPr>
          <p:cNvPr id="5" name="TextovéPole 4"/>
          <p:cNvSpPr txBox="1"/>
          <p:nvPr/>
        </p:nvSpPr>
        <p:spPr>
          <a:xfrm>
            <a:off x="3143250" y="1714500"/>
            <a:ext cx="5500688" cy="56324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100" dirty="0">
                <a:latin typeface="+mn-lt"/>
                <a:cs typeface="+mn-cs"/>
              </a:rPr>
              <a:t>Je to švýcarský dramatik, prozaik, esejista a malíř píšící německy</a:t>
            </a: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100" dirty="0">
                <a:latin typeface="+mn-lt"/>
                <a:cs typeface="+mn-cs"/>
              </a:rPr>
              <a:t>V </a:t>
            </a:r>
            <a:r>
              <a:rPr lang="cs-CZ" sz="2100" u="sng" dirty="0">
                <a:latin typeface="+mn-lt"/>
                <a:cs typeface="+mn-cs"/>
              </a:rPr>
              <a:t>oblasti dramatické</a:t>
            </a:r>
            <a:r>
              <a:rPr lang="cs-CZ" sz="2100" dirty="0">
                <a:latin typeface="+mn-lt"/>
                <a:cs typeface="+mn-cs"/>
              </a:rPr>
              <a:t> se věnoval psaní divadelních her, ale také scénářů rozhlasových her i filmů.</a:t>
            </a: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100" dirty="0">
                <a:latin typeface="+mn-lt"/>
                <a:cs typeface="+mn-cs"/>
              </a:rPr>
              <a:t>Studoval tvorbu B. Brechta, byl ovlivněn jeho teorií </a:t>
            </a:r>
            <a:r>
              <a:rPr lang="cs-CZ" sz="2100" u="sng" dirty="0">
                <a:latin typeface="+mn-lt"/>
                <a:cs typeface="+mn-cs"/>
              </a:rPr>
              <a:t>epického divadla</a:t>
            </a:r>
            <a:r>
              <a:rPr lang="cs-CZ" sz="2100" dirty="0">
                <a:latin typeface="+mn-lt"/>
                <a:cs typeface="+mn-cs"/>
              </a:rPr>
              <a:t>, ale bez ideologického podtextu. Vycházel z názoru, že divák nemá být jen pasivním konzumentem, představení by ho mělo podnítit k vlastní úvahám a názorům. Tvrdil, že současné době nejlépe odpovídá </a:t>
            </a:r>
            <a:r>
              <a:rPr lang="cs-CZ" sz="2100" u="sng" dirty="0">
                <a:latin typeface="+mn-lt"/>
                <a:cs typeface="+mn-cs"/>
              </a:rPr>
              <a:t>žánr tragikomedie</a:t>
            </a:r>
            <a:r>
              <a:rPr lang="cs-CZ" sz="2100" dirty="0">
                <a:latin typeface="+mn-lt"/>
                <a:cs typeface="+mn-cs"/>
              </a:rPr>
              <a:t>, takže tragicko-groteskní prvky jsou pro jeho díla typické, najdeme zde i prvky dramatu absurdního.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>
              <a:latin typeface="+mn-lt"/>
              <a:cs typeface="+mn-cs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  <a:endParaRPr lang="de-DE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63" y="4429125"/>
            <a:ext cx="2500312" cy="18923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0800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u="sng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Drama:</a:t>
            </a: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Návštěva staré dámy</a:t>
            </a: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Fyzikové</a:t>
            </a:r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Meteor </a:t>
            </a:r>
            <a:endParaRPr lang="cs-CZ" dirty="0">
              <a:latin typeface="+mn-lt"/>
              <a:cs typeface="+mn-cs"/>
            </a:endParaRPr>
          </a:p>
        </p:txBody>
      </p:sp>
      <p:sp>
        <p:nvSpPr>
          <p:cNvPr id="18437" name="TextovéPole 5"/>
          <p:cNvSpPr txBox="1">
            <a:spLocks noChangeArrowheads="1"/>
          </p:cNvSpPr>
          <p:nvPr/>
        </p:nvSpPr>
        <p:spPr bwMode="auto">
          <a:xfrm>
            <a:off x="2143125" y="1857375"/>
            <a:ext cx="7858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Obr.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</a:t>
            </a: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</a:t>
            </a:r>
            <a:r>
              <a:rPr lang="de-DE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Dürrenmatt</a:t>
            </a: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2200" dirty="0" smtClean="0"/>
              <a:t>V </a:t>
            </a:r>
            <a:r>
              <a:rPr lang="cs-CZ" sz="2200" u="sng" dirty="0" smtClean="0"/>
              <a:t>esejích</a:t>
            </a:r>
            <a:r>
              <a:rPr lang="cs-CZ" sz="2200" dirty="0" smtClean="0"/>
              <a:t> často kritizoval mezinárodní politiku, o níž se intenzivně zajímal. V jedné ze svých nejznámějších esejisticky laděných řečí se obrátil na V. Havla.</a:t>
            </a: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2200" dirty="0" smtClean="0"/>
              <a:t>Do jeho </a:t>
            </a:r>
            <a:r>
              <a:rPr lang="cs-CZ" sz="2200" u="sng" dirty="0" smtClean="0"/>
              <a:t>prozaické tvorby</a:t>
            </a:r>
            <a:r>
              <a:rPr lang="cs-CZ" sz="2200" dirty="0" smtClean="0"/>
              <a:t> řadíme romány i povídky, byl znám zejména jako autor </a:t>
            </a:r>
            <a:r>
              <a:rPr lang="cs-CZ" sz="2200" u="sng" dirty="0" smtClean="0"/>
              <a:t>zvláštního typu detektivního románu</a:t>
            </a:r>
            <a:r>
              <a:rPr lang="cs-CZ" sz="2200" dirty="0" smtClean="0"/>
              <a:t>, který lze vnímat jako kritiku postupů tohoto literárního žánru, neboť obsahuje prvky psychologické, společenské i historické prózy. Důležitou roli v něm hrají náhoda a pomsta, také cynický, pesimistický a ironický kritizující pohled nejen na práci kriminalistů, ale na celý svět. </a:t>
            </a:r>
            <a:r>
              <a:rPr lang="cs-CZ" sz="2200" u="sng" dirty="0" smtClean="0"/>
              <a:t>Poslední román </a:t>
            </a:r>
            <a:r>
              <a:rPr lang="cs-CZ" sz="2200" dirty="0" smtClean="0"/>
              <a:t>vydaný za autorova života je jakýmsi souhrnem D</a:t>
            </a:r>
            <a:r>
              <a:rPr lang="de-DE" sz="2200" dirty="0" smtClean="0"/>
              <a:t>ü</a:t>
            </a:r>
            <a:r>
              <a:rPr lang="cs-CZ" sz="2200" dirty="0" smtClean="0"/>
              <a:t>rrenmattových názorů na svět a jeho další vývoj, náboženství a víru, plným protikladných typů postav, kde vše souvisí se vším. </a:t>
            </a: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625" y="5786438"/>
            <a:ext cx="8286750" cy="43021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0800">
            <a:solidFill>
              <a:schemeClr val="accent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Kantova naděje - Soudce a jeho kat – Slib - Údolí vzhůru nohama</a:t>
            </a:r>
            <a:endParaRPr lang="cs-CZ" sz="22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 Dürrenmatt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Kontrolní otázky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r>
              <a:rPr lang="cs-CZ" dirty="0" smtClean="0"/>
              <a:t>Který německý dramatik ovlivnil Friedricha D</a:t>
            </a:r>
            <a:r>
              <a:rPr lang="de-DE" dirty="0" smtClean="0"/>
              <a:t>ür</a:t>
            </a:r>
            <a:r>
              <a:rPr lang="cs-CZ" dirty="0" smtClean="0"/>
              <a:t>renmatta? ________________________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r>
              <a:rPr lang="cs-CZ" dirty="0" smtClean="0"/>
              <a:t>Jak se nazývá typ divadla spojovaný s FD? ____________________________________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r>
              <a:rPr lang="cs-CZ" dirty="0" smtClean="0"/>
              <a:t>Jaký román je pro FD typický? ____________________________________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r>
              <a:rPr lang="cs-CZ" dirty="0" smtClean="0"/>
              <a:t>V čem vybočuje z hranic žánru? ____________________________________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 Dürrenmatt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Správné odpovědi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r>
              <a:rPr lang="cs-CZ" dirty="0" smtClean="0"/>
              <a:t>Který německý dramatik ovlivnil Friedricha D</a:t>
            </a:r>
            <a:r>
              <a:rPr lang="de-DE" dirty="0" smtClean="0"/>
              <a:t>ür</a:t>
            </a:r>
            <a:r>
              <a:rPr lang="cs-CZ" dirty="0" smtClean="0"/>
              <a:t>renmatta? </a:t>
            </a:r>
            <a:r>
              <a:rPr lang="cs-CZ" i="1" dirty="0" smtClean="0"/>
              <a:t>B. Brecht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r>
              <a:rPr lang="cs-CZ" dirty="0" smtClean="0"/>
              <a:t>Jak se nazývá typ divadla spojovaný s FD? </a:t>
            </a:r>
            <a:r>
              <a:rPr lang="cs-CZ" i="1" dirty="0" smtClean="0"/>
              <a:t>Epické divadlo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r>
              <a:rPr lang="cs-CZ" dirty="0" smtClean="0"/>
              <a:t>Jaký román je pro FD typický? </a:t>
            </a:r>
            <a:r>
              <a:rPr lang="cs-CZ" i="1" dirty="0" smtClean="0"/>
              <a:t>Kriminální – detektivní román	</a:t>
            </a:r>
            <a:endParaRPr lang="cs-CZ" dirty="0" smtClean="0"/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r>
              <a:rPr lang="cs-CZ" dirty="0" smtClean="0"/>
              <a:t>V čem vybočuje z hranic žánru? </a:t>
            </a:r>
            <a:r>
              <a:rPr lang="cs-CZ" i="1" dirty="0" smtClean="0"/>
              <a:t>Je spíše kritikou žánru, jsou v něm prvky i jiných typů románů. Je kritický i vůči kriminalistické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 Dürrenmatt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500063" y="1857375"/>
          <a:ext cx="8215312" cy="3444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9722"/>
                <a:gridCol w="646558"/>
                <a:gridCol w="3929091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Doplňte do tabulky díla podle žánrového rozdělení,</a:t>
                      </a:r>
                      <a:r>
                        <a:rPr lang="cs-CZ" sz="2800" baseline="0" dirty="0" smtClean="0"/>
                        <a:t> a to bez použití vlastních poznámek.</a:t>
                      </a:r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Drama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Román 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00063" y="5429250"/>
          <a:ext cx="8215312" cy="8223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1537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Soudce a jeho kat – Meteor</a:t>
                      </a:r>
                      <a:r>
                        <a:rPr lang="cs-CZ" sz="2400" baseline="0" dirty="0" smtClean="0"/>
                        <a:t> – Návštěva staré dámy – Slib Fyzikové  - Údolí vzhůru nohama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 Dürrenmatt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500063" y="1857375"/>
          <a:ext cx="8215312" cy="35655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9721"/>
                <a:gridCol w="717997"/>
                <a:gridCol w="3857652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Kontrola – rozdělení děl </a:t>
                      </a:r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Drama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Román 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Meteor</a:t>
                      </a:r>
                    </a:p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Soudce a jeho kat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Návštěva staré dámy </a:t>
                      </a:r>
                      <a:endParaRPr lang="cs-CZ" sz="2400" dirty="0" smtClean="0"/>
                    </a:p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Slib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Fyzikové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Údolí vzhůru nohama</a:t>
                      </a:r>
                    </a:p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Autofit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 Dürrenmatt</a:t>
            </a: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Otázky k textu A - I.</a:t>
            </a:r>
            <a:endParaRPr lang="cs-CZ" sz="36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200" dirty="0" smtClean="0"/>
              <a:t>Přečtěte si následující úryvek z románu Slib a najděte v textu odpovědi na následující otázky. Odpovědi zapište.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Text je bezesporu ukázkou uměleckého stylu. a) Jaký slohový postup v úryvku převažuje? ____________________b) Jakým termínem označíme odpovídající slohový útvar? ______________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a) Jak se jmenuje hlavní postava úryvku? _____________b) Jakou práci vykonávala? __________c) Jakou přezdívku měla? _______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Které vlastnosti, o nichž se v úryvku píše, považujete za záporné a které za kladné? Uveďte alespoň pět vlastností. _____________________________________________________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Jsou tyto vlastnosti potřebné pro uvedené povolání? Proč?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Kdo příhodu vypráví? _______________ Co se o něm/ní v textu dovídáme? ____________________________________________</a:t>
            </a:r>
          </a:p>
          <a:p>
            <a:pPr marL="862330" lvl="1" indent="-514350" fontAlgn="auto">
              <a:spcAft>
                <a:spcPts val="0"/>
              </a:spcAft>
              <a:buClr>
                <a:schemeClr val="tx1"/>
              </a:buClr>
              <a:buFontTx/>
              <a:buAutoNum type="alphaLcParenBoth"/>
              <a:defRPr/>
            </a:pPr>
            <a:endParaRPr lang="cs-CZ" sz="24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Autofit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 Dürrenmatt</a:t>
            </a: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Slib - úryvek</a:t>
            </a:r>
            <a:endParaRPr lang="cs-CZ" sz="36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Ta příhoda se udála pomalu už před devíti lety, pokračoval H., když předjel cisternu Shellovy společnosti. Matth</a:t>
            </a:r>
            <a:r>
              <a:rPr lang="de-DE" dirty="0" smtClean="0"/>
              <a:t>ä</a:t>
            </a:r>
            <a:r>
              <a:rPr lang="cs-CZ" dirty="0" smtClean="0"/>
              <a:t>i byl jedním z mých komisařů, nebo přesněji, jedním z mých nadporučíků, protože u kantonální policie máme vojenské hodnosti. Byl právník jako já. Je z Basileje, tam také promoval, a v určitých kruzích, které s ním „služebně“ přicházely do styku, ale pak i u nás, se mu říkalo „Matth</a:t>
            </a:r>
            <a:r>
              <a:rPr lang="de-DE" dirty="0" smtClean="0"/>
              <a:t>ä</a:t>
            </a:r>
            <a:r>
              <a:rPr lang="cs-CZ" dirty="0" smtClean="0"/>
              <a:t>i Tvrďas“. Byl to osamělec, vždycky pečlivě oblečený, neosobní, formální, s nikým se nekamarádil, nekouřil ani nepil, ale tvrdě a nemilosrdně dělal svou práci, protože byl stejně nenáviděný jako úspěšný. Nikdy jsem z něho nebyl úplně moudrý, byl jsem patrně jediný, kdo ho měl rád – protože vůbec mám rád rovné lidi, i když mi jeho naprostý nedostatek smyslu pro humor šel dost často na nervy. Výborně mu to myslelo, ale v té naší až příliš proorganizované zemi ztratil cit. Byl to člověk organizace, který užíval policejního aparátu jako logaritmického pravítka. Ženatý nebyl, o soukromém životě neřekl nikdy ani slovo, a zřejmě ani žádný neměl. V hlavě měl jenom svoje povolání, které vykonával jako kriminalista velkého formátu, ale bez vášně. Při vší své urputnosti a neúnavnosti, s kterou postupoval, ho jeho činnost jako by nudila, až se jednou zapletl do případu, který v něm náhle vášně probudil.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Autofit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 Dürrenmatt</a:t>
            </a: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Otázky k textu A - II.</a:t>
            </a:r>
            <a:endParaRPr lang="cs-CZ" sz="36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2400" dirty="0" smtClean="0"/>
              <a:t>Vraťte se ještě jednou k textu a odpovězte na tyto otázky: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400" dirty="0" smtClean="0"/>
              <a:t>Jaké věty převažují v úryvku z hlediska složitosti větné stavby? __________________________________________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400" dirty="0" smtClean="0"/>
              <a:t>Jaký slovní druh se v úryvku vyskytuje velmi často? ____________ Je to typické pro daný slohový útvar? ______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400" dirty="0" smtClean="0"/>
              <a:t>Najděte v textu přirovnání a zhodnoťte vhodnost jejich užití. _________________________________________________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400" dirty="0" smtClean="0"/>
              <a:t>Pojmenujte alespoň 3 užitá interpunkční znaménka a jejich užití zhodnoťte. ____________ ___________ ___________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400" dirty="0" smtClean="0"/>
              <a:t>Jak nazýváme typ promluvového pásma, kterým je úryvek napsán? Označte správné řešení.</a:t>
            </a:r>
          </a:p>
          <a:p>
            <a:pPr marL="862330" lvl="1" indent="-514350" algn="just" fontAlgn="auto">
              <a:spcAft>
                <a:spcPts val="0"/>
              </a:spcAft>
              <a:buClr>
                <a:schemeClr val="tx1"/>
              </a:buClr>
              <a:buFontTx/>
              <a:buNone/>
              <a:defRPr/>
            </a:pPr>
            <a:r>
              <a:rPr lang="cs-CZ" sz="2400" dirty="0" smtClean="0"/>
              <a:t>(a) Řeč přímá	(b) Řeč nepřímá       c) Řeč nevlastní přímá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rmAutofit fontScale="90000"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 Dürrenmatt</a:t>
            </a: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Kontrola – odpovědi – text A - I., II.</a:t>
            </a:r>
            <a:endParaRPr lang="cs-CZ" sz="36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Otázky I.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r>
              <a:rPr lang="cs-CZ" dirty="0" smtClean="0"/>
              <a:t>Slohový postup popisný, resp. charakterizační – charakteristika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r>
              <a:rPr lang="cs-CZ" dirty="0" smtClean="0"/>
              <a:t>Matth</a:t>
            </a:r>
            <a:r>
              <a:rPr lang="de-DE" dirty="0" smtClean="0"/>
              <a:t>ä</a:t>
            </a:r>
            <a:r>
              <a:rPr lang="cs-CZ" dirty="0" smtClean="0"/>
              <a:t>i – kantonální policista - Matth</a:t>
            </a:r>
            <a:r>
              <a:rPr lang="de-DE" dirty="0" smtClean="0"/>
              <a:t>ä</a:t>
            </a:r>
            <a:r>
              <a:rPr lang="cs-CZ" dirty="0" smtClean="0"/>
              <a:t>i Tvrďas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r>
              <a:rPr lang="cs-CZ" dirty="0" smtClean="0"/>
              <a:t>Možná řešení: urputný, neúnavný, neoblíbený, formální, pracovitý…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r>
              <a:rPr lang="cs-CZ" dirty="0" smtClean="0"/>
              <a:t>-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r>
              <a:rPr lang="cs-CZ" dirty="0" smtClean="0"/>
              <a:t>Další postava – H. – policista, právník, nadřízený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dirty="0" smtClean="0"/>
              <a:t>Otázky II.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dirty="0" smtClean="0"/>
              <a:t>Souvětí složitější stavby, skládají se z krátkých vět, často vsuvky, věty přívlastkové, poměr odporovací mezi VH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dirty="0" smtClean="0"/>
              <a:t>Adjektiva – typické pro charakteristiku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dirty="0" smtClean="0"/>
              <a:t>Např. jako logaritmického pravítka, jako kriminalista velkého formátu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dirty="0" smtClean="0"/>
              <a:t>Čárka, středník, pomlčka, uvozovky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dirty="0" smtClean="0"/>
              <a:t>C – nevlastní přímá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Wingdings 2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Autofit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 Dürrenmatt</a:t>
            </a: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Otázky k textu B</a:t>
            </a:r>
            <a:endParaRPr lang="cs-CZ" sz="36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200" dirty="0" smtClean="0"/>
              <a:t>Přečtěte si další úryvek z románu Slib a najděte v textu odpovědi na následující otázky.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Převažuje podle vás i v tomto úryvku slohový postup charakterizační? ____________ b) Pokud ano, čím se liší od postupu předcházejícího? Pokud ne, jaký postup je tu užit? ________________________________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a) Jakou práci vykonávala postava v úryvku? __________ b) Je zde uvedeno jméno postavy? __________________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Jaké vlastnosti jsou v úryvku zmiňovány? Uveďte čtyři. ___________________________________________________________ Jsou podle vašeho názoru kladné? 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Jakými adjektivy byste označili vlastnosti další postavy – náčelníka - ve vztahu k hlavní postavě úryvku? ____________________________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Kdo příhodu vypráví? Je to stejný vypravěč jako v předcházejícím úryvku? ______________________________________________</a:t>
            </a:r>
          </a:p>
          <a:p>
            <a:pPr marL="862330" lvl="1" indent="-514350" fontAlgn="auto">
              <a:spcAft>
                <a:spcPts val="0"/>
              </a:spcAft>
              <a:buClr>
                <a:schemeClr val="tx1"/>
              </a:buClr>
              <a:buFontTx/>
              <a:buAutoNum type="alphaLcParenBoth"/>
              <a:defRPr/>
            </a:pPr>
            <a:endParaRPr lang="cs-CZ" sz="24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Autofit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 Dürrenmatt</a:t>
            </a: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Slib – text B</a:t>
            </a:r>
            <a:endParaRPr lang="cs-CZ" sz="36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 2" pitchFamily="18" charset="2"/>
              <a:buNone/>
            </a:pPr>
            <a:r>
              <a:rPr lang="cs-CZ" sz="2000" smtClean="0"/>
              <a:t>Vedle otevřených domovních dveří seděl na kamenné lavičce stařec. Byl neoholený a nemytý, ve světlém ušmudlaném a pocintaném plášti, a k tomu tmavé oblýskané kalhoty, které kdysi byly součástí smokingu. Na nohou staré pantofle. Zíral tupě před sebe, a už z dálky jsem cítil kořalku. Dláždění kolem lavičky bylo samý nedopalek z cigaret, které plavaly v loužích                     z roztátého sněhu.</a:t>
            </a:r>
          </a:p>
          <a:p>
            <a:pPr algn="just">
              <a:buFont typeface="Wingdings 2" pitchFamily="18" charset="2"/>
              <a:buNone/>
            </a:pPr>
            <a:r>
              <a:rPr lang="cs-CZ" sz="2000" smtClean="0"/>
              <a:t>„Zdravím vás,“ řekl náčelník najednou rozpačitě, jak se mi zdálo. „Prosím plnou. Super. A umyjte přední sklo.“ Pak se otočil ke mně. „Půjdeme dovnitř.“ …</a:t>
            </a:r>
          </a:p>
          <a:p>
            <a:pPr algn="just">
              <a:buFont typeface="Wingdings 2" pitchFamily="18" charset="2"/>
              <a:buNone/>
            </a:pPr>
            <a:r>
              <a:rPr lang="cs-CZ" sz="2000" smtClean="0"/>
              <a:t>Stařec naplnil nádrž a umyl i skla.</a:t>
            </a:r>
          </a:p>
          <a:p>
            <a:pPr algn="just">
              <a:buFont typeface="Wingdings 2" pitchFamily="18" charset="2"/>
              <a:buNone/>
            </a:pPr>
            <a:r>
              <a:rPr lang="cs-CZ" sz="2000" smtClean="0"/>
              <a:t>„Tak zas příště,“ loučil se náčelník, a zase mě udivila jeho bezradnost; stařec ani teď neodpověděl, seděl už zase na lavici a zíral před sebe, tupý a vyhaslý. Když jsme došli k našemu oplu kapitánu a ještě se otočili, sevřel stařec ruce v pěst, třásl jimi a šeptal trhaně, obličej rozjasněný nesmírnou vírou: „Já se dočkám, já se dočkám, přijede, on přijede.“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Autofit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 Dürrenmatt</a:t>
            </a: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Kontrola – odpovědi - text B</a:t>
            </a:r>
            <a:endParaRPr lang="cs-CZ" sz="36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a) Ano, slohový postup charakterizační. b) Je zde více popisován vzhled postavy, krátce je užita i charakteristika nepřímá.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a) Čerpadlář b) Ne, pouze označení stařec.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Např. neupravený, nemytý, neoholený,  tupý, vyhaslý …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Např. bezradný, rozpačitý</a:t>
            </a:r>
          </a:p>
          <a:p>
            <a:pPr marL="514350" indent="-514350" algn="just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sz="2200" dirty="0" smtClean="0"/>
              <a:t>Je to jiný vypravěč, další postava (ich-forma)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Autofit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de-DE" sz="40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Friedrich</a:t>
            </a:r>
            <a:r>
              <a:rPr lang="cs-CZ" sz="40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</a:t>
            </a:r>
            <a:r>
              <a:rPr lang="de-DE" sz="40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Dürrenmatt</a:t>
            </a:r>
            <a:r>
              <a:rPr lang="cs-CZ" sz="32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Román Slib – několik poznámek o díle závěrem </a:t>
            </a:r>
            <a:endParaRPr lang="cs-CZ" sz="32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 smtClean="0"/>
              <a:t>Oba popisy, resp. charakteristiky jsou spojeny s jednou postavou, je to hlavní postava celého románu Slib – policejní komisař Matth</a:t>
            </a:r>
            <a:r>
              <a:rPr lang="de-DE" sz="3400" dirty="0" smtClean="0"/>
              <a:t>ä</a:t>
            </a:r>
            <a:r>
              <a:rPr lang="cs-CZ" sz="3400" dirty="0" smtClean="0"/>
              <a:t>i.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 smtClean="0"/>
              <a:t>Autor využil románu, který vznikl na základě dalšího zpracování původní literární předlohy k filmu Stalo se za bílého dne, ke kritice typické literární postavy „detektiva“, neboť hlavní hrdina se v průběhu románu pod vlivem událostí promění v onoho „pološíleného“ starce, jak je naznačováno v druhém úryvku. Není to tedy ani ten neomylný Sherlock Holmes, ani Hercule Poirot. Je to hrdina, který jako šílenec propadne myšlence o splnění svého slibu, že najde vraha malé dívky, a je pro to ochoten udělat a obětovat cokoli a kohokoli.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400" dirty="0" smtClean="0"/>
              <a:t>Sám </a:t>
            </a:r>
            <a:r>
              <a:rPr lang="de-DE" sz="3400" dirty="0" smtClean="0"/>
              <a:t>Friedrich</a:t>
            </a:r>
            <a:r>
              <a:rPr lang="cs-CZ" sz="3400" dirty="0" smtClean="0"/>
              <a:t> </a:t>
            </a:r>
            <a:r>
              <a:rPr lang="de-DE" sz="3400" dirty="0" smtClean="0"/>
              <a:t>Dürrenmatt</a:t>
            </a:r>
            <a:r>
              <a:rPr lang="cs-CZ" sz="3400" dirty="0" smtClean="0"/>
              <a:t> v doslovu k románu uvádí: „Na jaře 1957 si producent Lazar Wechsler u mne objednal filmovou povídku. Téma: Sexuální zločiny na dětech. Záměrem bylo varovat před tímto bohužel stále častějším nebezpečím. … Chopil jsem se znovu fabule a domýšlel ji dál, za hranice poučnosti.“</a:t>
            </a:r>
            <a:r>
              <a:rPr lang="cs-CZ" sz="3400" baseline="30000" dirty="0" smtClean="0"/>
              <a:t>1)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Zdroje a citace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itchFamily="34" charset="0"/>
              <a:buChar char="•"/>
              <a:defRPr/>
            </a:pPr>
            <a:r>
              <a:rPr lang="de-DE" sz="2400" dirty="0" smtClean="0"/>
              <a:t>DÜRRENMATT</a:t>
            </a:r>
            <a:r>
              <a:rPr lang="cs-CZ" sz="2400" dirty="0" smtClean="0"/>
              <a:t>, </a:t>
            </a:r>
            <a:r>
              <a:rPr lang="de-DE" sz="2400" dirty="0" smtClean="0"/>
              <a:t>Friedrich</a:t>
            </a:r>
            <a:r>
              <a:rPr lang="cs-CZ" sz="2400" dirty="0" smtClean="0"/>
              <a:t>. </a:t>
            </a:r>
            <a:r>
              <a:rPr lang="de-DE" sz="2400" dirty="0" smtClean="0"/>
              <a:t>Soudce a jeho kat, Podez</a:t>
            </a:r>
            <a:r>
              <a:rPr lang="cs-CZ" sz="2400" dirty="0" smtClean="0"/>
              <a:t>ření a Slib</a:t>
            </a:r>
            <a:r>
              <a:rPr lang="de-DE" sz="2400" dirty="0" smtClean="0"/>
              <a:t>, </a:t>
            </a:r>
            <a:r>
              <a:rPr lang="cs-CZ" sz="2400" dirty="0" smtClean="0"/>
              <a:t>Praha: Odeon, 1989, ISBN 80-207-0034-X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itchFamily="34" charset="0"/>
              <a:buChar char="•"/>
              <a:defRPr/>
            </a:pPr>
            <a:r>
              <a:rPr lang="cs-CZ" sz="2400" dirty="0" smtClean="0"/>
              <a:t>Cit. 1 (snímek 17) - </a:t>
            </a:r>
            <a:r>
              <a:rPr lang="de-DE" sz="2400" dirty="0" smtClean="0"/>
              <a:t>DÜRRENMATT</a:t>
            </a:r>
            <a:r>
              <a:rPr lang="cs-CZ" sz="2400" dirty="0" smtClean="0"/>
              <a:t>, </a:t>
            </a:r>
            <a:r>
              <a:rPr lang="de-DE" sz="2400" dirty="0" smtClean="0"/>
              <a:t>Friedrich</a:t>
            </a:r>
            <a:r>
              <a:rPr lang="cs-CZ" sz="2400" dirty="0" smtClean="0"/>
              <a:t>. </a:t>
            </a:r>
            <a:r>
              <a:rPr lang="de-DE" sz="2400" dirty="0" smtClean="0"/>
              <a:t>Soudce a jeho kat, Podez</a:t>
            </a:r>
            <a:r>
              <a:rPr lang="cs-CZ" sz="2400" dirty="0" smtClean="0"/>
              <a:t>ření a Slib</a:t>
            </a:r>
            <a:r>
              <a:rPr lang="de-DE" sz="2400" dirty="0" smtClean="0"/>
              <a:t>, </a:t>
            </a:r>
            <a:r>
              <a:rPr lang="cs-CZ" sz="2400" dirty="0" smtClean="0"/>
              <a:t>Praha: Odeon, 1989, ISBN 80-207-0034-X, str. 277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itchFamily="34" charset="0"/>
              <a:buChar char="•"/>
              <a:defRPr/>
            </a:pPr>
            <a:r>
              <a:rPr lang="cs-CZ" sz="2400" dirty="0" smtClean="0"/>
              <a:t>Obr. 1 (snímek 3) - klipart – galerie Klipart [cit. 12.08.2013]. Dostupné pod licencí Microsoft Office 2010: </a:t>
            </a:r>
            <a:r>
              <a:rPr lang="cs-CZ" sz="2400" u="sng" dirty="0" smtClean="0">
                <a:solidFill>
                  <a:schemeClr val="accent1"/>
                </a:solidFill>
                <a:cs typeface="Times New Roman" pitchFamily="18" charset="0"/>
                <a:hlinkClick r:id="rId2"/>
              </a:rPr>
              <a:t>http://office.microsoft.com/cs-cz/images/</a:t>
            </a:r>
            <a:r>
              <a:rPr lang="cs-CZ" sz="2400" dirty="0" smtClean="0">
                <a:solidFill>
                  <a:schemeClr val="accent1"/>
                </a:solidFill>
                <a:cs typeface="Times New Roman" pitchFamily="18" charset="0"/>
              </a:rPr>
              <a:t> </a:t>
            </a:r>
            <a:endParaRPr lang="de-DE" sz="2400" dirty="0" smtClean="0">
              <a:solidFill>
                <a:schemeClr val="accent1"/>
              </a:solidFill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itchFamily="34" charset="0"/>
              <a:buChar char="•"/>
              <a:defRPr/>
            </a:pPr>
            <a:r>
              <a:rPr lang="cs-CZ" sz="2400" dirty="0" smtClean="0"/>
              <a:t>Obr. </a:t>
            </a:r>
            <a:r>
              <a:rPr lang="cs-CZ" sz="2400" smtClean="0"/>
              <a:t>2 (snímek 4) - </a:t>
            </a:r>
            <a:r>
              <a:rPr lang="cs-CZ" sz="2400" i="1" dirty="0" smtClean="0"/>
              <a:t>wikipedia</a:t>
            </a:r>
            <a:r>
              <a:rPr lang="cs-CZ" sz="2400" dirty="0" smtClean="0"/>
              <a:t> [online]. [cit. 12.08.2013]. Dostupný na WWW: </a:t>
            </a:r>
            <a:r>
              <a:rPr lang="cs-CZ" sz="2400" u="sng" dirty="0" smtClean="0">
                <a:hlinkClick r:id="rId3"/>
              </a:rPr>
              <a:t>http://upload.wikimedia.org/wikipedia/commons/thumb/d/d4/Friedrich_duerrenmatt_19890427.jpg/220px-Friedrich_duerrenmatt_19890427.jpg</a:t>
            </a:r>
            <a:r>
              <a:rPr lang="cs-CZ" sz="2400" dirty="0" smtClean="0"/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itchFamily="34" charset="0"/>
              <a:buChar char="•"/>
              <a:defRPr/>
            </a:pPr>
            <a:r>
              <a:rPr lang="cs-CZ" sz="2400" dirty="0" smtClean="0"/>
              <a:t>Archiv autora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sz="2400" dirty="0"/>
          </a:p>
        </p:txBody>
      </p:sp>
      <p:sp>
        <p:nvSpPr>
          <p:cNvPr id="32771" name="Obdélník 3"/>
          <p:cNvSpPr>
            <a:spLocks noChangeArrowheads="1"/>
          </p:cNvSpPr>
          <p:nvPr/>
        </p:nvSpPr>
        <p:spPr bwMode="auto">
          <a:xfrm>
            <a:off x="1357313" y="2828925"/>
            <a:ext cx="5500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lastní 2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346</TotalTime>
  <Words>1465</Words>
  <Application>Microsoft Office PowerPoint</Application>
  <PresentationFormat>On-screen Show (4:3)</PresentationFormat>
  <Paragraphs>111</Paragraphs>
  <Slides>18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18</vt:i4>
      </vt:variant>
    </vt:vector>
  </HeadingPairs>
  <TitlesOfParts>
    <vt:vector size="31" baseType="lpstr">
      <vt:lpstr>Times New Roman</vt:lpstr>
      <vt:lpstr>Arial</vt:lpstr>
      <vt:lpstr>Wingdings 2</vt:lpstr>
      <vt:lpstr>Calibri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Friedrich Dürrenmatt</dc:title>
  <dc:creator>Doma</dc:creator>
  <cp:lastModifiedBy>DUM</cp:lastModifiedBy>
  <cp:revision>40</cp:revision>
  <dcterms:created xsi:type="dcterms:W3CDTF">2013-08-08T06:29:13Z</dcterms:created>
  <dcterms:modified xsi:type="dcterms:W3CDTF">2013-09-02T16:52:48Z</dcterms:modified>
</cp:coreProperties>
</file>