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42" autoAdjust="0"/>
  </p:normalViewPr>
  <p:slideViewPr>
    <p:cSldViewPr>
      <p:cViewPr>
        <p:scale>
          <a:sx n="66" d="100"/>
          <a:sy n="66" d="100"/>
        </p:scale>
        <p:origin x="-636" y="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650FE8BD-7941-42F8-9792-62027A478EE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01D4E171-E0AD-4FDC-842C-F98B175AE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F9E0C-6A03-4DDD-A249-D687D1E85D2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C5CB2-3E39-453E-B49D-902F84F558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8903BFCF-9A53-48B0-8645-57708A010DF7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9CDE3FC7-7269-4104-B085-2054B33BD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90895-A7D7-492A-9DFF-73D1D156A94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6208F-9C8E-491E-A57E-C69850C6AD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D2897-33FB-4827-AFDF-E63B487D241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C5845-B596-49CD-9E40-A96FBF99F5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AEB3E-B8F5-48BD-9E5D-8FC011646B6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5E204-4172-483E-A64D-94C9C6538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73B64-75F8-4D5A-BACA-958627FF0448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5344D-E2BF-4D86-A11A-27783F320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0D7D0-5EAB-4E07-9A11-784639888AA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56B08-646F-4ADA-8CC9-A535FA7E9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10D14-D9AB-476B-8EAF-25BDFFD0AE68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1D3B08-1729-40DB-BBEF-7F95BB40A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3BE3B-F789-43BF-A058-16008466FBF1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D5E8F-5006-4F65-BE8F-9B6D05EFA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1B798-0E3E-4F75-A7D6-98BDA81CDF4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39AFF-A19E-4079-BD45-7267B1A7C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7938D9-5BE1-4694-BAB3-31556C07A185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8C29C8-FBBE-4FFE-9F81-790AF09AB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25538"/>
          <a:ext cx="7278687" cy="446722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Smyslová ústrojí člověka III.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40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1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poskytnout žákům potřebné informace pro lepší orientaci v získávání znalostí a pochopení dalších složitějších témat, osvojit si znalosti tělovědy a ochrany zdraví</a:t>
            </a: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v předmětu Obecná biologie a ekologie na naší SŠ. </a:t>
            </a: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 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Smyslová ústrojí člověka II.- Čichové ústrojí. Chuťové ústrojí. Kožní čidla. Vady smyslového ústrojí.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Smyslová ústrojí člověka III.</a:t>
            </a:r>
            <a:endParaRPr lang="cs-CZ" dirty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Čichové ústrojí. Chuťové ústrojí. Kožní čidla. </a:t>
            </a:r>
          </a:p>
          <a:p>
            <a:pPr marR="0"/>
            <a:r>
              <a:rPr lang="cs-CZ" smtClean="0"/>
              <a:t>Vady smyslového ústrojí.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Čich, čichová buňka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636838"/>
            <a:ext cx="4562475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476250"/>
            <a:ext cx="2600325" cy="599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Chuť, chuťové pohárky</a:t>
            </a:r>
          </a:p>
        </p:txBody>
      </p:sp>
      <p:pic>
        <p:nvPicPr>
          <p:cNvPr id="1741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773238"/>
            <a:ext cx="3783013" cy="4389437"/>
          </a:xfrm>
        </p:spPr>
      </p:pic>
      <p:pic>
        <p:nvPicPr>
          <p:cNvPr id="1741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2420938"/>
            <a:ext cx="288131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1438"/>
            <a:ext cx="76200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Přiřaďte k jednotlivým čidlům následující struktury a látky: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1. Zrak                            a)Meissnerovo tělísko         1…..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2. Sluch                         b)chuťové pohárky              2…..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3. Čidlo </a:t>
            </a:r>
            <a:r>
              <a:rPr lang="cs-CZ" dirty="0" err="1" smtClean="0"/>
              <a:t>statokinetické</a:t>
            </a:r>
            <a:r>
              <a:rPr lang="cs-CZ" dirty="0" smtClean="0"/>
              <a:t> c)oválné okénko                  3…..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4. Chuť                           d)endolymfa                        4…..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5. Čich                            e)sklivec                               5…..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6. Kožní čití                   f)bělima                               6…..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                           g)čichové buňky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                           h)kulovitý váček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                           i)</a:t>
            </a:r>
            <a:r>
              <a:rPr lang="cs-CZ" dirty="0" err="1" smtClean="0"/>
              <a:t>Ruffiniho</a:t>
            </a:r>
            <a:r>
              <a:rPr lang="cs-CZ" dirty="0" smtClean="0"/>
              <a:t> tělísko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1-e,f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2-c,d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3-d,h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4-b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5-g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6-a,i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700" dirty="0">
                <a:solidFill>
                  <a:prstClr val="black"/>
                </a:solidFill>
              </a:rPr>
              <a:t>JELÍNEK, Jan. </a:t>
            </a:r>
            <a:r>
              <a:rPr lang="cs-CZ" sz="1700" i="1" dirty="0">
                <a:solidFill>
                  <a:prstClr val="black"/>
                </a:solidFill>
              </a:rPr>
              <a:t>Biologie pro gymnázia</a:t>
            </a:r>
            <a:r>
              <a:rPr lang="cs-CZ" sz="1700" dirty="0">
                <a:solidFill>
                  <a:prstClr val="black"/>
                </a:solidFill>
              </a:rPr>
              <a:t>. Olomouc: Olomouc, 1980, ISBN 80-7182-070-9.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700" dirty="0">
                <a:solidFill>
                  <a:prstClr val="black"/>
                </a:solidFill>
              </a:rPr>
              <a:t>BENEŠOVÁ, Marika. </a:t>
            </a:r>
            <a:r>
              <a:rPr lang="cs-CZ" sz="1700" i="1" dirty="0">
                <a:solidFill>
                  <a:prstClr val="black"/>
                </a:solidFill>
              </a:rPr>
              <a:t>Odmaturuj z biologie</a:t>
            </a:r>
            <a:r>
              <a:rPr lang="cs-CZ" sz="1700" dirty="0">
                <a:solidFill>
                  <a:prstClr val="black"/>
                </a:solidFill>
              </a:rPr>
              <a:t>. Brno: </a:t>
            </a:r>
            <a:r>
              <a:rPr lang="cs-CZ" sz="1700" dirty="0" err="1">
                <a:solidFill>
                  <a:prstClr val="black"/>
                </a:solidFill>
              </a:rPr>
              <a:t>Didaktis</a:t>
            </a:r>
            <a:r>
              <a:rPr lang="cs-CZ" sz="1700" dirty="0">
                <a:solidFill>
                  <a:prstClr val="black"/>
                </a:solidFill>
              </a:rPr>
              <a:t>, 1980, ISBN 80-86285-67-7</a:t>
            </a:r>
            <a:r>
              <a:rPr lang="cs-CZ" sz="1700" dirty="0" smtClean="0">
                <a:solidFill>
                  <a:prstClr val="black"/>
                </a:solidFill>
              </a:rPr>
              <a:t>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http://www.osel.cz/_popisky/114_/s_1148917809.jpg</a:t>
            </a:r>
            <a:r>
              <a:rPr lang="cs-CZ" sz="1800" dirty="0"/>
              <a:t> [online]. [cit. 21.5.2013]. Dostupný na WWW: http://www.osel.cz/_popisky/114_/s_1148917809.jpg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http://skolajecna.cz/biologie/Images/Textbook/Big/0110000/00271.jpg</a:t>
            </a:r>
            <a:r>
              <a:rPr lang="cs-CZ" sz="1800" dirty="0"/>
              <a:t> [online]. [cit. 21.5.2013]. Dostupný na WWW: http://skolajecna.cz/biologie/Images/Textbook/Big/0110000/00271.jpg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http://vyuka.zsjarose.cz/data/swic/lessons/793.jpg</a:t>
            </a:r>
            <a:r>
              <a:rPr lang="cs-CZ" sz="1800" dirty="0"/>
              <a:t> [online]. [cit. 21.5.2013]. Dostupný na WWW: http://vyuka.zsjarose.cz/data/swic/lessons/793.jpg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http://skolajecna.cz/biologie/Images/Textbook/Big/0110000/00192.png</a:t>
            </a:r>
            <a:r>
              <a:rPr lang="cs-CZ" sz="1800" dirty="0"/>
              <a:t> [online]. [cit. 21.5.2013]. Dostupný na WWW: http://skolajecna.cz/biologie/Images/Textbook/Big/0110000/00192.png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/>
              <a:t>NEZNÁMÝ, Neznámý. </a:t>
            </a:r>
            <a:r>
              <a:rPr lang="cs-CZ" sz="1600" i="1" dirty="0"/>
              <a:t>http://lidske-smysly.wbs.cz/cich/nos.jpg</a:t>
            </a:r>
            <a:r>
              <a:rPr lang="cs-CZ" sz="1600" dirty="0"/>
              <a:t> [online]. [cit. 21.5.2013]. Dostupný na WWW: http://lidske-smysly.wbs.cz/cich/nos.jpg </a:t>
            </a:r>
            <a:endParaRPr lang="cs-CZ" sz="1700" dirty="0">
              <a:solidFill>
                <a:prstClr val="black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283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Wingdings</vt:lpstr>
      <vt:lpstr>Tok</vt:lpstr>
      <vt:lpstr>Tok</vt:lpstr>
      <vt:lpstr>Tok</vt:lpstr>
      <vt:lpstr>Tok</vt:lpstr>
      <vt:lpstr>Snímek 1</vt:lpstr>
      <vt:lpstr>ANOTACE</vt:lpstr>
      <vt:lpstr>Snímek 3</vt:lpstr>
      <vt:lpstr>Čich, čichová buňka</vt:lpstr>
      <vt:lpstr>Chuť, chuťové pohárky</vt:lpstr>
      <vt:lpstr>Snímek 6</vt:lpstr>
      <vt:lpstr>Kontrolní otázky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brogowskaandrea</dc:creator>
  <cp:lastModifiedBy>DUM</cp:lastModifiedBy>
  <cp:revision>8</cp:revision>
  <dcterms:created xsi:type="dcterms:W3CDTF">2013-05-21T10:58:42Z</dcterms:created>
  <dcterms:modified xsi:type="dcterms:W3CDTF">2013-09-02T16:47:45Z</dcterms:modified>
</cp:coreProperties>
</file>