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5" name="Zaoblený obdélník 12"/>
          <p:cNvSpPr/>
          <p:nvPr/>
        </p:nvSpPr>
        <p:spPr>
          <a:xfrm>
            <a:off x="65088" y="69850"/>
            <a:ext cx="9013825" cy="6691313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6"/>
          <p:cNvSpPr/>
          <p:nvPr/>
        </p:nvSpPr>
        <p:spPr>
          <a:xfrm>
            <a:off x="63500" y="1449388"/>
            <a:ext cx="9020175" cy="15271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9"/>
          <p:cNvSpPr/>
          <p:nvPr/>
        </p:nvSpPr>
        <p:spPr>
          <a:xfrm>
            <a:off x="63500" y="1397000"/>
            <a:ext cx="9020175" cy="12065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bdélník 10"/>
          <p:cNvSpPr/>
          <p:nvPr/>
        </p:nvSpPr>
        <p:spPr>
          <a:xfrm>
            <a:off x="63500" y="2976563"/>
            <a:ext cx="9020175" cy="111125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C35603-11DE-4D70-A6AC-782C182B14B3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12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400"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8AB1CEC7-38C3-416F-A32B-089A358C92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6DC204-BF4D-48DD-9E79-5E0FEA42E131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9BB53B-392E-46D5-ABE5-A007972060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5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6"/>
          <p:cNvSpPr/>
          <p:nvPr/>
        </p:nvSpPr>
        <p:spPr>
          <a:xfrm flipV="1">
            <a:off x="69850" y="2376488"/>
            <a:ext cx="9013825" cy="920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7"/>
          <p:cNvSpPr/>
          <p:nvPr/>
        </p:nvSpPr>
        <p:spPr>
          <a:xfrm>
            <a:off x="69850" y="2341563"/>
            <a:ext cx="9013825" cy="46037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bdélník 8"/>
          <p:cNvSpPr/>
          <p:nvPr/>
        </p:nvSpPr>
        <p:spPr>
          <a:xfrm>
            <a:off x="68263" y="2468563"/>
            <a:ext cx="9015412" cy="4603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/>
          <a:lstStyle>
            <a:lvl1pPr algn="l">
              <a:buNone/>
              <a:defRPr sz="4000" b="0" cap="none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9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9D2B41-4647-48C0-80C6-21B672589889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1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050" y="6208713"/>
            <a:ext cx="457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783C4ED-F5B2-4840-A54F-94FF4CFD25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EEE28E-1519-450D-8235-E237787188C6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F7BD3F-62EB-4E31-A89D-616EF048C1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anchor="b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anchor="b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37E3D9-C303-49B9-9A1E-25ECF9A6008F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B45B73-FC64-4363-ACE0-EC8025F701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D74933-668B-4DC2-8176-17AFC5746EF1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BDB0A4-0FF5-4642-9A11-06C9646F7F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D435F1-B09F-44E5-94A1-E6450CD5C2DC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A270F0-FB80-424C-8FE2-B49530D664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6" name="Zaoblený obdélník 8"/>
          <p:cNvSpPr/>
          <p:nvPr/>
        </p:nvSpPr>
        <p:spPr>
          <a:xfrm>
            <a:off x="63500" y="69850"/>
            <a:ext cx="9013825" cy="6692900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/>
          <a:lstStyle>
            <a:lvl1pPr algn="l">
              <a:buNone/>
              <a:defRPr sz="4000"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D21F53-36F9-41EF-9A12-F755D4FC6F7E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9BE033-158A-4072-B4DE-1438B565FA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10"/>
          <p:cNvSpPr/>
          <p:nvPr/>
        </p:nvSpPr>
        <p:spPr>
          <a:xfrm flipV="1">
            <a:off x="68263" y="4683125"/>
            <a:ext cx="9007475" cy="920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1"/>
          <p:cNvSpPr/>
          <p:nvPr/>
        </p:nvSpPr>
        <p:spPr>
          <a:xfrm>
            <a:off x="68263" y="4649788"/>
            <a:ext cx="9007475" cy="46037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2"/>
          <p:cNvSpPr/>
          <p:nvPr/>
        </p:nvSpPr>
        <p:spPr>
          <a:xfrm>
            <a:off x="68263" y="4773613"/>
            <a:ext cx="9007475" cy="47625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851FE1-E82F-4AE9-B235-4AB510674DCE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050" y="6208713"/>
            <a:ext cx="457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2ED690-E3FA-48D7-9B98-C86D6B5C04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257ACA-C4A2-4BD3-8571-AA03B9AC9B84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88C0EE-DE07-4A6E-A70D-93B2A62BF1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059390-AE54-4D07-8402-A33BAABD0871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B82008-2071-4DDC-812C-64EA0455F0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3500" y="69850"/>
            <a:ext cx="9013825" cy="6692900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28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914400" y="274638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9144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914400" y="1447800"/>
            <a:ext cx="77724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smtClean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0DB02853-9B68-4FD4-B11B-6022305FA161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050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smtClean="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fld id="{25985EDD-3008-457C-A117-A31D243760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69" r:id="rId5"/>
    <p:sldLayoutId id="2147483668" r:id="rId6"/>
    <p:sldLayoutId id="2147483667" r:id="rId7"/>
    <p:sldLayoutId id="2147483674" r:id="rId8"/>
    <p:sldLayoutId id="2147483675" r:id="rId9"/>
    <p:sldLayoutId id="2147483666" r:id="rId10"/>
    <p:sldLayoutId id="2147483665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9pPr>
    </p:titleStyle>
    <p:bodyStyle>
      <a:lvl1pPr marL="273050" indent="-273050" algn="l" rtl="0" fontAlgn="base">
        <a:spcBef>
          <a:spcPts val="575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28600" algn="l" rtl="0" fontAlgn="base">
        <a:spcBef>
          <a:spcPts val="375"/>
        </a:spcBef>
        <a:spcAft>
          <a:spcPct val="0"/>
        </a:spcAft>
        <a:buClr>
          <a:schemeClr val="accent2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325" indent="-228600" algn="l" rtl="0" fontAlgn="base">
        <a:spcBef>
          <a:spcPts val="375"/>
        </a:spcBef>
        <a:spcAft>
          <a:spcPct val="0"/>
        </a:spcAft>
        <a:buClr>
          <a:srgbClr val="E6B1AB"/>
        </a:buClr>
        <a:buSzPct val="8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fontAlgn="base">
        <a:spcBef>
          <a:spcPts val="375"/>
        </a:spcBef>
        <a:spcAft>
          <a:spcPct val="0"/>
        </a:spcAft>
        <a:buClr>
          <a:srgbClr val="A28E6A"/>
        </a:buClr>
        <a:buSzPct val="80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ts val="375"/>
        </a:spcBef>
        <a:spcAft>
          <a:spcPct val="0"/>
        </a:spcAft>
        <a:buClr>
          <a:srgbClr val="A28E6A"/>
        </a:buClr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oot.cz/clanky/scratch-plnohodnotny-programovaci-jazyk-nebo-jen-detske-puzzle-4-cast-pokrocila-prace-s-byob/" TargetMode="External"/><Relationship Id="rId2" Type="http://schemas.openxmlformats.org/officeDocument/2006/relationships/hyperlink" Target="http://www.vyukovematerialy.cz/matika/2/geometr/uvod.htm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cerna-perla.websnadno.cz/pribuzna-plemena.html" TargetMode="External"/><Relationship Id="rId4" Type="http://schemas.openxmlformats.org/officeDocument/2006/relationships/hyperlink" Target="http://www.fit.vutbr.cz/~tisnovpa/fract/clanky/1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457200" y="1506538"/>
            <a:ext cx="8229600" cy="1470025"/>
          </a:xfrm>
        </p:spPr>
        <p:txBody>
          <a:bodyPr/>
          <a:lstStyle/>
          <a:p>
            <a:r>
              <a:rPr lang="cs-CZ" sz="6600" smtClean="0">
                <a:latin typeface="Times New Roman" pitchFamily="18" charset="0"/>
                <a:cs typeface="Times New Roman" pitchFamily="18" charset="0"/>
              </a:rPr>
              <a:t>LOMENÁ ČÁRA</a:t>
            </a: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350" y="260350"/>
            <a:ext cx="6692900" cy="1081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7" name="Podnadpis 2"/>
          <p:cNvSpPr>
            <a:spLocks/>
          </p:cNvSpPr>
          <p:nvPr/>
        </p:nvSpPr>
        <p:spPr bwMode="auto">
          <a:xfrm>
            <a:off x="1403350" y="3644900"/>
            <a:ext cx="6400800" cy="2592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Název školy: </a:t>
            </a:r>
            <a:r>
              <a:rPr lang="cs-CZ" sz="1500">
                <a:latin typeface="Times New Roman" pitchFamily="18" charset="0"/>
              </a:rPr>
              <a:t>Základní škola a mateřská škola Bělá</a:t>
            </a:r>
          </a:p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Autor: </a:t>
            </a:r>
            <a:r>
              <a:rPr lang="cs-CZ" sz="1500">
                <a:latin typeface="Times New Roman" pitchFamily="18" charset="0"/>
              </a:rPr>
              <a:t>Mgr. Ivana Pavlíčková</a:t>
            </a:r>
          </a:p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Název: </a:t>
            </a:r>
            <a:r>
              <a:rPr lang="cs-CZ" sz="1500">
                <a:latin typeface="Times New Roman" pitchFamily="18" charset="0"/>
              </a:rPr>
              <a:t>VY_32_INOVACE_07_Lomena cara</a:t>
            </a:r>
          </a:p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Období: </a:t>
            </a:r>
            <a:r>
              <a:rPr lang="cs-CZ" sz="1500">
                <a:latin typeface="Times New Roman" pitchFamily="18" charset="0"/>
              </a:rPr>
              <a:t>leden 2013 – červen 2013</a:t>
            </a:r>
          </a:p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Vzdělávací oblast: </a:t>
            </a:r>
            <a:r>
              <a:rPr lang="cs-CZ" sz="1500">
                <a:latin typeface="Times New Roman" pitchFamily="18" charset="0"/>
              </a:rPr>
              <a:t>Matematika a její aplikace</a:t>
            </a:r>
          </a:p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Téma hodiny: </a:t>
            </a:r>
            <a:r>
              <a:rPr lang="cs-CZ" sz="1500">
                <a:latin typeface="Times New Roman" pitchFamily="18" charset="0"/>
              </a:rPr>
              <a:t>Lomená čára</a:t>
            </a:r>
          </a:p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Ročník: </a:t>
            </a:r>
            <a:r>
              <a:rPr lang="cs-CZ" sz="1500">
                <a:latin typeface="Times New Roman" pitchFamily="18" charset="0"/>
              </a:rPr>
              <a:t>2.</a:t>
            </a:r>
          </a:p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Číslo a název klíčové aktivity: </a:t>
            </a:r>
            <a:r>
              <a:rPr lang="cs-CZ" sz="1500">
                <a:latin typeface="Times New Roman" pitchFamily="18" charset="0"/>
              </a:rPr>
              <a:t>III/2 Inovace a zkvalitnění výuky prostřednictvím ICT</a:t>
            </a:r>
          </a:p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Číslo projektu: </a:t>
            </a:r>
            <a:r>
              <a:rPr lang="cs-CZ" sz="1500">
                <a:latin typeface="Times New Roman" pitchFamily="18" charset="0"/>
              </a:rPr>
              <a:t>CZ.1.07/1.4.00/21.1334</a:t>
            </a:r>
          </a:p>
          <a:p>
            <a:pPr algn="ctr">
              <a:spcBef>
                <a:spcPts val="300"/>
              </a:spcBef>
            </a:pPr>
            <a:endParaRPr lang="cs-CZ" sz="1300" b="1">
              <a:latin typeface="Times New Roman" pitchFamily="18" charset="0"/>
            </a:endParaRPr>
          </a:p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 descr="http://www.vyukovematerialy.cz/matika/2/geometr/uvod0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4213" y="549275"/>
            <a:ext cx="3168650" cy="1439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8" name="Picture 4" descr="http://www.vyukovematerialy.cz/matika/2/geometr/uvod06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59338" y="476250"/>
            <a:ext cx="3649662" cy="2376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9" name="Picture 6" descr="http://www.vyukovematerialy.cz/matika/2/geometr/uvod07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537531">
            <a:off x="684213" y="4508500"/>
            <a:ext cx="3859212" cy="1441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0" name="Picture 8" descr="http://www.vyukovematerialy.cz/matika/2/geometr/uvod10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835150" y="2133600"/>
            <a:ext cx="3065463" cy="2374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1" name="Picture 10" descr="http://www.vyukovematerialy.cz/matika/2/geometr/uvod11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932363" y="3573463"/>
            <a:ext cx="3371850" cy="2087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/>
          <p:nvPr/>
        </p:nvSpPr>
        <p:spPr>
          <a:xfrm>
            <a:off x="971600" y="692696"/>
            <a:ext cx="1285929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Přímá čára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6084168" y="2348880"/>
            <a:ext cx="1515158" cy="40011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Lomená čára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395536" y="2636912"/>
            <a:ext cx="2247731" cy="40011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Křivá čára uzavřená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251520" y="5589240"/>
            <a:ext cx="1258678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Křivá čára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6372200" y="5445224"/>
            <a:ext cx="2204450" cy="40011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Křivá čára otevřená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1" name="Picture 2" descr="http://www.vyukovematerialy.cz/matika/2/geometr/uvod0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650" y="1412875"/>
            <a:ext cx="3983038" cy="2160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2" name="Picture 4" descr="http://www.vyukovematerialy.cz/matika/2/geometr/uvod08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475" y="2852738"/>
            <a:ext cx="4486275" cy="3455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Elipsa 6"/>
          <p:cNvSpPr/>
          <p:nvPr/>
        </p:nvSpPr>
        <p:spPr>
          <a:xfrm>
            <a:off x="2195736" y="404664"/>
            <a:ext cx="2952328" cy="1008112"/>
          </a:xfrm>
          <a:prstGeom prst="ellips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Lomená čára otevřená</a:t>
            </a:r>
          </a:p>
        </p:txBody>
      </p:sp>
      <p:sp>
        <p:nvSpPr>
          <p:cNvPr id="9" name="Elipsa 8"/>
          <p:cNvSpPr/>
          <p:nvPr/>
        </p:nvSpPr>
        <p:spPr>
          <a:xfrm>
            <a:off x="5868144" y="2924944"/>
            <a:ext cx="2952328" cy="1008112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Lomená čára uzavřená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188" y="476250"/>
            <a:ext cx="7543800" cy="461963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Zkus nakreslit do sešitu tyto lomené čáry jedním tahem</a:t>
            </a:r>
            <a:r>
              <a:rPr lang="cs-CZ" sz="2400" b="1" dirty="0"/>
              <a:t>.</a:t>
            </a:r>
          </a:p>
        </p:txBody>
      </p:sp>
      <p:pic>
        <p:nvPicPr>
          <p:cNvPr id="16386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7400" y="4102100"/>
            <a:ext cx="2449513" cy="2362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7" name="Picture 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4213" y="3933825"/>
            <a:ext cx="1871662" cy="2170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8" name="Picture 8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00113" y="1484313"/>
            <a:ext cx="2087562" cy="2089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Picture 9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132138" y="2205038"/>
            <a:ext cx="2519362" cy="3024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Picture 11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867400" y="1484313"/>
            <a:ext cx="2449513" cy="2449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611188" y="476250"/>
            <a:ext cx="7599362" cy="461963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Narýsuj lomenou čáru, která se protíná a není uzavřená.</a:t>
            </a:r>
          </a:p>
        </p:txBody>
      </p:sp>
      <p:pic>
        <p:nvPicPr>
          <p:cNvPr id="6145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00113" y="1700213"/>
            <a:ext cx="3101975" cy="3030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6100" y="3068638"/>
            <a:ext cx="3097213" cy="2798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188" y="476250"/>
            <a:ext cx="6938962" cy="461963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Které lomené čáry se protínají a které neprotínají?</a:t>
            </a:r>
          </a:p>
        </p:txBody>
      </p:sp>
      <p:pic>
        <p:nvPicPr>
          <p:cNvPr id="18434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59338" y="1773238"/>
            <a:ext cx="2543175" cy="1906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2988" y="1192213"/>
            <a:ext cx="2233612" cy="1884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6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513" y="3933825"/>
            <a:ext cx="1884362" cy="1865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7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00563" y="4437063"/>
            <a:ext cx="3743325" cy="2146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/>
          <p:nvPr/>
        </p:nvSpPr>
        <p:spPr>
          <a:xfrm>
            <a:off x="1619250" y="2924175"/>
            <a:ext cx="1800225" cy="52387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Protínají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228184" y="1484313"/>
            <a:ext cx="2304629" cy="52387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Neprotínají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79512" y="5157788"/>
            <a:ext cx="2160463" cy="522287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Neprotínají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804025" y="4149725"/>
            <a:ext cx="1800225" cy="52228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Protínají</a:t>
            </a:r>
            <a:endParaRPr lang="cs-CZ" dirty="0"/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188" y="476250"/>
            <a:ext cx="5961062" cy="461963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Která ohrada je otevřená a která uzavřená?</a:t>
            </a:r>
          </a:p>
        </p:txBody>
      </p:sp>
      <p:pic>
        <p:nvPicPr>
          <p:cNvPr id="4097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650" y="1341438"/>
            <a:ext cx="3455988" cy="3441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5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3438" y="2997200"/>
            <a:ext cx="3384550" cy="3168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0" name="Picture 4" descr="http://cerna-perla.websnadno.cz/oldenbursky.g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08175" y="2565400"/>
            <a:ext cx="1416050" cy="1223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strip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409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1" name="Picture 2" descr="http://www.propagacenainternetu.cz/wp-content/uploads/dobra-spatna-reklam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00113" y="1268413"/>
            <a:ext cx="2762250" cy="4824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2" name="TextovéPole 4"/>
          <p:cNvSpPr txBox="1">
            <a:spLocks noChangeArrowheads="1"/>
          </p:cNvSpPr>
          <p:nvPr/>
        </p:nvSpPr>
        <p:spPr bwMode="auto">
          <a:xfrm>
            <a:off x="4067175" y="1268413"/>
            <a:ext cx="3889375" cy="2862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Times New Roman" pitchFamily="18" charset="0"/>
                <a:cs typeface="Times New Roman" pitchFamily="18" charset="0"/>
              </a:rPr>
              <a:t>A nakonec, zkus nakreslit na volný list papíru několik lomených čar podle fantazie.</a:t>
            </a:r>
          </a:p>
        </p:txBody>
      </p:sp>
    </p:spTree>
  </p:cSld>
  <p:clrMapOvr>
    <a:masterClrMapping/>
  </p:clrMapOvr>
  <p:transition>
    <p:diamond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765175"/>
            <a:ext cx="7772400" cy="5254625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smtClean="0"/>
              <a:t>Zdroje: </a:t>
            </a:r>
          </a:p>
          <a:p>
            <a:pPr>
              <a:buFont typeface="Wingdings 2" pitchFamily="18" charset="2"/>
              <a:buNone/>
            </a:pPr>
            <a:r>
              <a:rPr lang="cs-CZ" smtClean="0">
                <a:hlinkClick r:id="rId2"/>
              </a:rPr>
              <a:t>http://www.vyukovematerialy.cz/matika/2/geometr/uvod.htm</a:t>
            </a:r>
            <a:endParaRPr lang="cs-CZ" smtClean="0"/>
          </a:p>
          <a:p>
            <a:pPr>
              <a:buFont typeface="Wingdings 2" pitchFamily="18" charset="2"/>
              <a:buNone/>
            </a:pPr>
            <a:r>
              <a:rPr lang="cs-CZ" smtClean="0">
                <a:hlinkClick r:id="rId3"/>
              </a:rPr>
              <a:t>http://www.root.cz/clanky/scratch-plnohodnotny-programovaci-jazyk-nebo-jen-detske-puzzle-4-cast-pokrocila-prace-s-byob/</a:t>
            </a:r>
            <a:endParaRPr lang="cs-CZ" smtClean="0"/>
          </a:p>
          <a:p>
            <a:pPr>
              <a:buFont typeface="Wingdings 2" pitchFamily="18" charset="2"/>
              <a:buNone/>
            </a:pPr>
            <a:r>
              <a:rPr lang="cs-CZ" smtClean="0">
                <a:hlinkClick r:id="rId4"/>
              </a:rPr>
              <a:t>http://www.fit.vutbr.cz/~tisnovpa/fract/clanky/1.htm</a:t>
            </a:r>
            <a:endParaRPr lang="cs-CZ" smtClean="0"/>
          </a:p>
          <a:p>
            <a:pPr>
              <a:buFont typeface="Wingdings 2" pitchFamily="18" charset="2"/>
              <a:buNone/>
            </a:pPr>
            <a:r>
              <a:rPr lang="cs-CZ" smtClean="0">
                <a:hlinkClick r:id="rId5"/>
              </a:rPr>
              <a:t>http://www.cerna-perla.websnadno.cz/pribuzna-plemena.html</a:t>
            </a:r>
            <a:endParaRPr lang="cs-CZ" smtClean="0"/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endParaRPr lang="cs-CZ" smtClean="0"/>
          </a:p>
        </p:txBody>
      </p:sp>
    </p:spTree>
  </p:cSld>
  <p:clrMapOvr>
    <a:masterClrMapping/>
  </p:clrMapOvr>
  <p:transition>
    <p:pull dir="l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37</TotalTime>
  <Words>153</Words>
  <Application>Microsoft Office PowerPoint</Application>
  <PresentationFormat>Předvádění na obrazovce (4:3)</PresentationFormat>
  <Paragraphs>33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Jmění</vt:lpstr>
      <vt:lpstr>LOMENÁ ČÁRA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LOMENÁ ČÁRA</dc:title>
  <dc:creator>Matyáš</dc:creator>
  <cp:lastModifiedBy>Dum</cp:lastModifiedBy>
  <cp:revision>5</cp:revision>
  <dcterms:created xsi:type="dcterms:W3CDTF">2013-06-03T06:32:13Z</dcterms:created>
  <dcterms:modified xsi:type="dcterms:W3CDTF">2013-08-27T09:50:37Z</dcterms:modified>
</cp:coreProperties>
</file>