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33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 bwMode="white">
          <a:xfrm>
            <a:off x="0" y="5970588"/>
            <a:ext cx="9144000" cy="887412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>
          <a:xfrm>
            <a:off x="-9525" y="6053138"/>
            <a:ext cx="2249488" cy="7127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0"/>
          <p:cNvSpPr/>
          <p:nvPr/>
        </p:nvSpPr>
        <p:spPr>
          <a:xfrm>
            <a:off x="2359025" y="6043613"/>
            <a:ext cx="6784975" cy="7143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7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9013"/>
            <a:ext cx="2057400" cy="685800"/>
          </a:xfrm>
        </p:spPr>
        <p:txBody>
          <a:bodyPr>
            <a:noAutofit/>
          </a:bodyPr>
          <a:lstStyle>
            <a:lvl1pPr algn="ctr">
              <a:defRPr sz="20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2B51A2BA-A261-4713-90C8-75A68373E2E9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10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975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7A575F53-7EFF-40A2-9CE1-7D0C16E69F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C5DBB8-A325-41E7-B631-ABF44E60AC8B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44CD7B-F7E4-4016-A807-364C65B7BA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7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CAB3AB-D286-484D-B3AB-1B999C5B1C77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8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5"/>
          </a:xfrm>
        </p:spPr>
        <p:txBody>
          <a:bodyPr>
            <a:noAutofit/>
          </a:bodyPr>
          <a:lstStyle>
            <a:lvl1pPr>
              <a:defRPr sz="24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2BCB2D34-C6AA-450D-A820-42040E17A1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108B93B-2645-4C3F-9917-90B860D76BA1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číslo snímku 9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A8F33FB5-45A5-4DE2-8E64-6087B092E2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11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62BA8128-2F47-4EF0-9BF1-DB42332944F1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8" name="Zástupný symbol pro číslo snímku 1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2E3ADFB-909F-4476-AE83-591BFC0F93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EEBBEB-C694-4E2A-A351-888EFC3D616E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3219DE-C92C-490B-B9D1-EC1A876E16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2AA2F1-7326-4A88-A5DB-AD2F62E9E122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6BCA6DA0-B6D7-41E8-B197-4C407F0BF2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/>
          <a:lstStyle>
            <a:lvl1pPr algn="l">
              <a:buNone/>
              <a:defRPr sz="44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D95DDF-245A-4969-969A-1B7DCC370509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A7130B-3F77-4363-9DDC-6BC35CA3F5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 bwMode="white">
          <a:xfrm>
            <a:off x="-9525" y="4572000"/>
            <a:ext cx="9144000" cy="887413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8"/>
          <p:cNvSpPr/>
          <p:nvPr/>
        </p:nvSpPr>
        <p:spPr>
          <a:xfrm>
            <a:off x="-9525" y="4664075"/>
            <a:ext cx="1463675" cy="7127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9"/>
          <p:cNvSpPr/>
          <p:nvPr/>
        </p:nvSpPr>
        <p:spPr>
          <a:xfrm>
            <a:off x="1544638" y="4654550"/>
            <a:ext cx="7599362" cy="712788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10"/>
          <p:cNvSpPr/>
          <p:nvPr/>
        </p:nvSpPr>
        <p:spPr bwMode="white">
          <a:xfrm>
            <a:off x="1447800" y="0"/>
            <a:ext cx="100013" cy="6867525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BFA22456-838A-433B-AE14-0B32FE379808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10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50"/>
            <a:ext cx="1447800" cy="663575"/>
          </a:xfrm>
        </p:spPr>
        <p:txBody>
          <a:bodyPr rtlCol="0"/>
          <a:lstStyle>
            <a:lvl1pPr>
              <a:defRPr sz="2800" smtClean="0"/>
            </a:lvl1pPr>
          </a:lstStyle>
          <a:p>
            <a:pPr>
              <a:defRPr/>
            </a:pPr>
            <a:fld id="{4224A099-27F5-4F57-8072-A3B11003C5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400"/>
            <a:ext cx="4572000" cy="365125"/>
          </a:xfrm>
        </p:spPr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15F38F-1B6F-414B-AB80-0FDE8EA9333E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9B42FE-9797-4455-9611-61D0103E2C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 bwMode="white">
          <a:xfrm>
            <a:off x="6096000" y="0"/>
            <a:ext cx="320675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0"/>
            <a:ext cx="22098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E3F1E7-581E-4F0B-BB8B-55D44AE8D82E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248400"/>
            <a:ext cx="5573713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4F9800-B907-453D-94F2-0F0190111C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609600" y="228600"/>
            <a:ext cx="81534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612775" y="1600200"/>
            <a:ext cx="81534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7E084EF5-1707-45F8-932C-7DB4BD27586B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400"/>
            <a:ext cx="5421313" cy="365125"/>
          </a:xfrm>
          <a:prstGeom prst="rect">
            <a:avLst/>
          </a:prstGeom>
        </p:spPr>
        <p:txBody>
          <a:bodyPr vert="horz" anchor="ctr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5075"/>
            <a:ext cx="9144000" cy="31908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0" y="1279525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79525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1588"/>
            <a:ext cx="533400" cy="244475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 smtClean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BD8208FC-0808-4993-9075-1CF74AE466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4" r:id="rId4"/>
    <p:sldLayoutId id="2147483675" r:id="rId5"/>
    <p:sldLayoutId id="2147483670" r:id="rId6"/>
    <p:sldLayoutId id="2147483676" r:id="rId7"/>
    <p:sldLayoutId id="2147483669" r:id="rId8"/>
    <p:sldLayoutId id="2147483677" r:id="rId9"/>
    <p:sldLayoutId id="2147483668" r:id="rId10"/>
    <p:sldLayoutId id="2147483678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9pPr>
    </p:titleStyle>
    <p:bodyStyle>
      <a:lvl1pPr marL="319088" indent="-319088" algn="l" rtl="0" fontAlgn="base">
        <a:spcBef>
          <a:spcPts val="7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"/>
        <a:defRPr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ts val="55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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ts val="5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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fontAlgn="base">
        <a:spcBef>
          <a:spcPts val="400"/>
        </a:spcBef>
        <a:spcAft>
          <a:spcPct val="0"/>
        </a:spcAft>
        <a:buClr>
          <a:srgbClr val="A5AB81"/>
        </a:buClr>
        <a:buSzPct val="75000"/>
        <a:buFont typeface="Wingdings" pitchFamily="2" charset="2"/>
        <a:buChar char="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fontAlgn="base">
        <a:spcBef>
          <a:spcPts val="400"/>
        </a:spcBef>
        <a:spcAft>
          <a:spcPct val="0"/>
        </a:spcAft>
        <a:buClr>
          <a:srgbClr val="D8B25C"/>
        </a:buClr>
        <a:buSzPct val="65000"/>
        <a:buFont typeface="Wingdings" pitchFamily="2" charset="2"/>
        <a:buChar char="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entrshop.cz/papirnictvi/rysovaci-potreby-pravitka-krivitka-katskup2601.php" TargetMode="External"/><Relationship Id="rId3" Type="http://schemas.openxmlformats.org/officeDocument/2006/relationships/hyperlink" Target="http://www.centrshop.cz/papirnictvi/pastelka-zluta-ok10-3370-3-eanKIN3370003029KS-skup2304.php" TargetMode="External"/><Relationship Id="rId7" Type="http://schemas.openxmlformats.org/officeDocument/2006/relationships/hyperlink" Target="http://www.greli.cz/index.php?route=product/product&amp;product_id=387" TargetMode="External"/><Relationship Id="rId2" Type="http://schemas.openxmlformats.org/officeDocument/2006/relationships/hyperlink" Target="http://www.iprodeti.cz/coorexshop-cz/eshop/13-1-Skolni-potreby/189-2-Pravitka-sablon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amradpsa.cz/index.asp?menu=1478" TargetMode="External"/><Relationship Id="rId5" Type="http://schemas.openxmlformats.org/officeDocument/2006/relationships/hyperlink" Target="http://www.agys.cz/sdileni/prace_studentu/mechurova/index.html" TargetMode="External"/><Relationship Id="rId10" Type="http://schemas.openxmlformats.org/officeDocument/2006/relationships/hyperlink" Target="http://www.dvorana.cz/costumes/litomysl.html" TargetMode="External"/><Relationship Id="rId4" Type="http://schemas.openxmlformats.org/officeDocument/2006/relationships/hyperlink" Target="http://www.blog.gurukpo.com/dispersion-methods-of-measuring-dispersion" TargetMode="External"/><Relationship Id="rId9" Type="http://schemas.openxmlformats.org/officeDocument/2006/relationships/hyperlink" Target="http://www.elastoform.cz/produkty/kancelar-skola/psaci-a-kancelarske-potreby/pravitka-sablony/flexi-pravitk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1187450" y="1341438"/>
            <a:ext cx="6477000" cy="1828800"/>
          </a:xfrm>
        </p:spPr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MĚŘÍME V CENTIMETRECH</a:t>
            </a:r>
            <a:endParaRPr lang="cs-CZ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2988" y="188913"/>
            <a:ext cx="741362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7" name="Podnadpis 2"/>
          <p:cNvSpPr>
            <a:spLocks/>
          </p:cNvSpPr>
          <p:nvPr/>
        </p:nvSpPr>
        <p:spPr bwMode="auto">
          <a:xfrm>
            <a:off x="1403350" y="3357563"/>
            <a:ext cx="6400800" cy="259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Název školy: </a:t>
            </a:r>
            <a:r>
              <a:rPr lang="cs-CZ" sz="1500">
                <a:latin typeface="Times New Roman" pitchFamily="18" charset="0"/>
              </a:rPr>
              <a:t>Základní škola a mateřská škola Bělá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Autor: </a:t>
            </a:r>
            <a:r>
              <a:rPr lang="cs-CZ" sz="1500">
                <a:latin typeface="Times New Roman" pitchFamily="18" charset="0"/>
              </a:rPr>
              <a:t>Mgr. Ivana Pavlíčková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Název: </a:t>
            </a:r>
            <a:r>
              <a:rPr lang="cs-CZ" sz="1500">
                <a:latin typeface="Times New Roman" pitchFamily="18" charset="0"/>
              </a:rPr>
              <a:t>VY_32_INOVACE_12_Merime v centimetrech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Období: </a:t>
            </a:r>
            <a:r>
              <a:rPr lang="cs-CZ" sz="1500">
                <a:latin typeface="Times New Roman" pitchFamily="18" charset="0"/>
              </a:rPr>
              <a:t>leden 2013 – červen 2013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Vzdělávací oblast: </a:t>
            </a:r>
            <a:r>
              <a:rPr lang="cs-CZ" sz="1500">
                <a:latin typeface="Times New Roman" pitchFamily="18" charset="0"/>
              </a:rPr>
              <a:t>Matematika a její aplikace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Téma hodiny: </a:t>
            </a:r>
            <a:r>
              <a:rPr lang="cs-CZ" sz="1500">
                <a:latin typeface="Times New Roman" pitchFamily="18" charset="0"/>
              </a:rPr>
              <a:t>Měříme v centimetrech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Ročník: </a:t>
            </a:r>
            <a:r>
              <a:rPr lang="cs-CZ" sz="1500">
                <a:latin typeface="Times New Roman" pitchFamily="18" charset="0"/>
              </a:rPr>
              <a:t>2.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Číslo a název klíčové aktivity: </a:t>
            </a:r>
            <a:r>
              <a:rPr lang="cs-CZ" sz="1500">
                <a:latin typeface="Times New Roman" pitchFamily="18" charset="0"/>
              </a:rPr>
              <a:t>III/2 Inovace a zkvalitnění výuky prostřednictvím ICT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Číslo projektu: </a:t>
            </a:r>
            <a:r>
              <a:rPr lang="cs-CZ" sz="1500">
                <a:latin typeface="Times New Roman" pitchFamily="18" charset="0"/>
              </a:rPr>
              <a:t>CZ.1.07/1.4.00/21.1334</a:t>
            </a:r>
          </a:p>
          <a:p>
            <a:pPr algn="ctr">
              <a:spcBef>
                <a:spcPts val="300"/>
              </a:spcBef>
            </a:pPr>
            <a:endParaRPr lang="cs-CZ" sz="1300" b="1">
              <a:latin typeface="Times New Roman" pitchFamily="18" charset="0"/>
            </a:endParaRPr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823913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Pozorně se podívej a zapiš jak dlouhá je pastelka</a:t>
            </a:r>
            <a:r>
              <a:rPr lang="cs-CZ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24075" y="2205038"/>
            <a:ext cx="6300788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3644900"/>
            <a:ext cx="6300787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39975" y="5516563"/>
            <a:ext cx="6300788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68538" y="1906588"/>
            <a:ext cx="4248150" cy="29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2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1188" y="3357563"/>
            <a:ext cx="1944687" cy="233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3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84438" y="5084763"/>
            <a:ext cx="5040312" cy="376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7524750" y="1628775"/>
            <a:ext cx="10795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Times New Roman" pitchFamily="18" charset="0"/>
                <a:cs typeface="Times New Roman" pitchFamily="18" charset="0"/>
              </a:rPr>
              <a:t>11 cm</a:t>
            </a:r>
            <a:endParaRPr lang="cs-CZ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3059113" y="3068638"/>
            <a:ext cx="10810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Times New Roman" pitchFamily="18" charset="0"/>
                <a:cs typeface="Times New Roman" pitchFamily="18" charset="0"/>
              </a:rPr>
              <a:t>5 cm</a:t>
            </a:r>
            <a:endParaRPr lang="cs-CZ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7667625" y="4868863"/>
            <a:ext cx="12255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Times New Roman" pitchFamily="18" charset="0"/>
                <a:cs typeface="Times New Roman" pitchFamily="18" charset="0"/>
              </a:rPr>
              <a:t>13 cm</a:t>
            </a:r>
            <a:endParaRPr lang="cs-CZ" b="1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1"/>
      <p:bldP spid="12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algn="ctr"/>
            <a:r>
              <a:rPr lang="cs-CZ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Vypočítej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>
            <a:normAutofit fontScale="85000" lnSpcReduction="20000"/>
          </a:bodyPr>
          <a:lstStyle/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30 cm – 15 cm =			20 cm + 30 cm =</a:t>
            </a:r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18 cm + 13 cm =</a:t>
            </a:r>
            <a:r>
              <a:rPr lang="cs-CZ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6   cm –  2   cm =</a:t>
            </a:r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15 cm – 4   cm =			17 cm + 18 cm =</a:t>
            </a:r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17 cm + 5   cm =			11 cm + 40 cm =</a:t>
            </a:r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19 cm – 11 cm =			12 cm –  8   cm =</a:t>
            </a:r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 cm – 40 cm =			90 cm + 2   cm =</a:t>
            </a:r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 cm + 60 cm =			60 cm –  3   cm =</a:t>
            </a:r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13 cm – 12 cm =			4   cm + 10 cm =</a:t>
            </a:r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13 cm + 6  cm =			10 cm –  7   cm =</a:t>
            </a:r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11 cm – 5  cm =			13 cm + 6   cm =</a:t>
            </a:r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12 cm + 7  cm =			20 cm –  9   cm =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916238" y="1557338"/>
            <a:ext cx="15113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500" b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15 cm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916238" y="1916113"/>
            <a:ext cx="1511300" cy="477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500" b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31 cm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916238" y="2276475"/>
            <a:ext cx="1511300" cy="477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500" b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11 cm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916238" y="2708275"/>
            <a:ext cx="1511300" cy="477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500" b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22 cm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916238" y="3068638"/>
            <a:ext cx="1511300" cy="477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500" b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8   cm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916238" y="3429000"/>
            <a:ext cx="1511300" cy="477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500" b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cm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2916238" y="3860800"/>
            <a:ext cx="1511300" cy="477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500" b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80 cm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916238" y="4292600"/>
            <a:ext cx="1511300" cy="477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500" b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1   cm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916238" y="4652963"/>
            <a:ext cx="1511300" cy="477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500" b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19 cm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2916238" y="5013325"/>
            <a:ext cx="15113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500" b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6   cm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2916238" y="5445125"/>
            <a:ext cx="1511300" cy="477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500" b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19 cm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7631113" y="1557338"/>
            <a:ext cx="1512887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500" b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50 cm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7631113" y="1916113"/>
            <a:ext cx="1512887" cy="477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500" b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   cm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7631113" y="2276475"/>
            <a:ext cx="1512887" cy="477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500" b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35 cm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7631113" y="2636838"/>
            <a:ext cx="1512887" cy="477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500" b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51 cm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7631113" y="3068638"/>
            <a:ext cx="1512887" cy="477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500" b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   cm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7631113" y="3500438"/>
            <a:ext cx="1512887" cy="477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500" b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92 cm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7631113" y="3860800"/>
            <a:ext cx="1512887" cy="477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500" b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57 cm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7631113" y="4292600"/>
            <a:ext cx="1512887" cy="477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500" b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14 cm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7631113" y="4652963"/>
            <a:ext cx="1512887" cy="477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500" b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   cm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7631113" y="5084763"/>
            <a:ext cx="1512887" cy="477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500" b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19 cm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7631113" y="5445125"/>
            <a:ext cx="1512887" cy="477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500" b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11 cm</a:t>
            </a:r>
          </a:p>
        </p:txBody>
      </p:sp>
    </p:spTree>
  </p:cSld>
  <p:clrMapOvr>
    <a:masterClrMapping/>
  </p:clrMapOvr>
  <p:transition>
    <p:split orient="vert"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algn="ctr"/>
            <a:r>
              <a:rPr lang="cs-CZ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Uhodni, který pes má kratší ocas </a:t>
            </a:r>
          </a:p>
        </p:txBody>
      </p:sp>
      <p:pic>
        <p:nvPicPr>
          <p:cNvPr id="16386" name="Picture 2" descr="http://www.agys.cz/sdileni/prace_studentu/mechurova/obr/020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453160">
            <a:off x="1187450" y="2420938"/>
            <a:ext cx="2705100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4" descr="http://mamradpsa.cz/data/usr_040_atlas_psu/beagle_big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76825" y="2565400"/>
            <a:ext cx="2178050" cy="2519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6" descr="http://www.greli.cz/image/cache/data/pouzite%20obrazky/s%20ryskou-500x500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64388" y="2133600"/>
            <a:ext cx="1665287" cy="1665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6" descr="http://www.greli.cz/image/cache/data/pouzite%20obrazky/s%20ryskou-500x500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051050" y="1557338"/>
            <a:ext cx="1666875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411413" y="5516563"/>
            <a:ext cx="4608512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Times New Roman" pitchFamily="18" charset="0"/>
                <a:cs typeface="Times New Roman" pitchFamily="18" charset="0"/>
              </a:rPr>
              <a:t>Pes vlevo má kratší ocas, než pes vpravo</a:t>
            </a:r>
            <a:endParaRPr lang="cs-CZ" b="1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cover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896938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Vytáhni si pravítko a ukazuj si hodnoty, které se ti objeví</a:t>
            </a:r>
            <a:endParaRPr lang="cs-CZ" dirty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635375" y="3213100"/>
            <a:ext cx="10810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Times New Roman" pitchFamily="18" charset="0"/>
                <a:cs typeface="Times New Roman" pitchFamily="18" charset="0"/>
              </a:rPr>
              <a:t>3 cm</a:t>
            </a:r>
            <a:endParaRPr lang="cs-CZ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411413" y="4149725"/>
            <a:ext cx="151288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Times New Roman" pitchFamily="18" charset="0"/>
                <a:cs typeface="Times New Roman" pitchFamily="18" charset="0"/>
              </a:rPr>
              <a:t>10 cm</a:t>
            </a:r>
            <a:endParaRPr lang="cs-CZ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500563" y="4581525"/>
            <a:ext cx="143986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Times New Roman" pitchFamily="18" charset="0"/>
                <a:cs typeface="Times New Roman" pitchFamily="18" charset="0"/>
              </a:rPr>
              <a:t>0 cm</a:t>
            </a:r>
            <a:endParaRPr lang="cs-CZ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635375" y="5732463"/>
            <a:ext cx="16573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Times New Roman" pitchFamily="18" charset="0"/>
                <a:cs typeface="Times New Roman" pitchFamily="18" charset="0"/>
              </a:rPr>
              <a:t>16 cm</a:t>
            </a:r>
            <a:endParaRPr lang="cs-CZ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979613" y="2492375"/>
            <a:ext cx="12969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Times New Roman" pitchFamily="18" charset="0"/>
                <a:cs typeface="Times New Roman" pitchFamily="18" charset="0"/>
              </a:rPr>
              <a:t>15 cm</a:t>
            </a:r>
            <a:endParaRPr lang="cs-CZ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419475" y="2060575"/>
            <a:ext cx="10810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Times New Roman" pitchFamily="18" charset="0"/>
                <a:cs typeface="Times New Roman" pitchFamily="18" charset="0"/>
              </a:rPr>
              <a:t>8 cm</a:t>
            </a:r>
            <a:endParaRPr lang="cs-CZ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84213" y="3429000"/>
            <a:ext cx="10795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Times New Roman" pitchFamily="18" charset="0"/>
                <a:cs typeface="Times New Roman" pitchFamily="18" charset="0"/>
              </a:rPr>
              <a:t>1 cm</a:t>
            </a:r>
            <a:endParaRPr lang="cs-CZ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835150" y="5373688"/>
            <a:ext cx="108108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Times New Roman" pitchFamily="18" charset="0"/>
                <a:cs typeface="Times New Roman" pitchFamily="18" charset="0"/>
              </a:rPr>
              <a:t>4 cm</a:t>
            </a:r>
            <a:endParaRPr lang="cs-CZ" b="1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418" name="Picture 4" descr="http://www.blog.gurukpo.com/wp-content/uploads/2012/04/measur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24525" y="1700213"/>
            <a:ext cx="3024188" cy="4860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Slovní úloha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434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Mirek má dvě pravítka. První je dlouhé 25 cm a druhé je o 15 cm delší. Kolik centimetrů měří druhé pravítko?</a:t>
            </a:r>
          </a:p>
          <a:p>
            <a:pPr>
              <a:buFont typeface="Wingdings" pitchFamily="2" charset="2"/>
              <a:buNone/>
            </a:pPr>
            <a:endParaRPr lang="cs-CZ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331913" y="3500438"/>
            <a:ext cx="10795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25 cm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339975" y="3500438"/>
            <a:ext cx="4238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+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700338" y="3500438"/>
            <a:ext cx="10795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15 cm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779838" y="3500438"/>
            <a:ext cx="4318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=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211638" y="3500438"/>
            <a:ext cx="10810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40 cm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971550" y="5589588"/>
            <a:ext cx="467995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Pravítko je dlouhé 40 cm.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8441" name="Picture 2" descr="http://www.elastoform.cz/produkty/kancelar-skola/psaci-a-kancelarske-potreby/pravitka-sablony/flexi-pravitko_awm_dwn_awm_dwn.jpg?root=Li4vLi4v&amp;data=ZLu5JxZtVvQzNpXhabQHyQt2lqO29n3Cu7VfjHe5F6lwO/G59nUmvZOeuLgvkRbRCy8HCycWtYy30W/rc+SbxDGByBgDMOKpg7M=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64163" y="2852738"/>
            <a:ext cx="3213100" cy="357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Porovnej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>
            <a:normAutofit fontScale="85000" lnSpcReduction="20000"/>
          </a:bodyPr>
          <a:lstStyle/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30 cm      15 cm 		20 cm       30 cm </a:t>
            </a:r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18 cm      18 cm </a:t>
            </a:r>
            <a:r>
              <a:rPr lang="cs-CZ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6   cm       2   cm</a:t>
            </a:r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15 cm      4   cm 		17 cm       18 cm </a:t>
            </a:r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   cm      5   cm 		11 cm      40  cm </a:t>
            </a:r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19 cm      11 cm 		12 cm       8   cm </a:t>
            </a:r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 cm      40 cm 		90 cm       90 cm </a:t>
            </a:r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 cm      60 cm 		60 cm       3   cm </a:t>
            </a:r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13 cm      12 cm 		4   cm       10 cm </a:t>
            </a:r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13 cm      13  cm 		10 cm        7   cm </a:t>
            </a:r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11 cm       5  cm 		13 cm        6   cm </a:t>
            </a:r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12 cm       7  cm 		20 cm        9   cm </a:t>
            </a:r>
          </a:p>
          <a:p>
            <a:pPr marL="320040" indent="-320040" fontAlgn="auto">
              <a:spcAft>
                <a:spcPts val="0"/>
              </a:spcAft>
              <a:buFont typeface="Wingdings"/>
              <a:buChar char=""/>
              <a:defRPr/>
            </a:pPr>
            <a:endParaRPr lang="cs-CZ" dirty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476375" y="1557338"/>
            <a:ext cx="4318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&gt;</a:t>
            </a:r>
            <a:endParaRPr lang="cs-CZ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476375" y="1916113"/>
            <a:ext cx="4318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=</a:t>
            </a:r>
            <a:endParaRPr lang="cs-CZ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476375" y="2276475"/>
            <a:ext cx="4318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&gt;</a:t>
            </a:r>
            <a:endParaRPr lang="cs-CZ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476375" y="2636838"/>
            <a:ext cx="4318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&lt;</a:t>
            </a:r>
            <a:endParaRPr lang="cs-CZ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476375" y="3068638"/>
            <a:ext cx="4318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&gt;</a:t>
            </a:r>
            <a:endParaRPr lang="cs-CZ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476375" y="3500438"/>
            <a:ext cx="4318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&gt;</a:t>
            </a:r>
            <a:endParaRPr lang="cs-CZ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476375" y="3860800"/>
            <a:ext cx="4318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&lt;</a:t>
            </a:r>
            <a:endParaRPr lang="cs-CZ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476375" y="4221163"/>
            <a:ext cx="4318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&gt;</a:t>
            </a:r>
            <a:endParaRPr lang="cs-CZ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476375" y="4652963"/>
            <a:ext cx="4318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=</a:t>
            </a:r>
            <a:endParaRPr lang="cs-CZ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1547813" y="5013325"/>
            <a:ext cx="43180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&gt;</a:t>
            </a:r>
            <a:endParaRPr lang="cs-CZ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1547813" y="5373688"/>
            <a:ext cx="4318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&gt;</a:t>
            </a:r>
            <a:endParaRPr lang="cs-CZ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5148263" y="1484313"/>
            <a:ext cx="4318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&lt;</a:t>
            </a:r>
            <a:endParaRPr lang="cs-CZ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5148263" y="1844675"/>
            <a:ext cx="4318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&gt;</a:t>
            </a:r>
            <a:endParaRPr lang="cs-CZ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5148263" y="2276475"/>
            <a:ext cx="4318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&lt;</a:t>
            </a:r>
            <a:endParaRPr lang="cs-CZ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5148263" y="2636838"/>
            <a:ext cx="4318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&lt;</a:t>
            </a:r>
            <a:endParaRPr lang="cs-CZ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5148263" y="3068638"/>
            <a:ext cx="4318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&gt;</a:t>
            </a:r>
            <a:endParaRPr lang="cs-CZ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5148263" y="3500438"/>
            <a:ext cx="4318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=</a:t>
            </a:r>
            <a:endParaRPr lang="cs-CZ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5148263" y="3860800"/>
            <a:ext cx="4318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&gt;</a:t>
            </a:r>
            <a:endParaRPr lang="cs-CZ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5148263" y="4292600"/>
            <a:ext cx="4318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&lt;</a:t>
            </a:r>
            <a:endParaRPr lang="cs-CZ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5148263" y="4652963"/>
            <a:ext cx="4318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&gt;</a:t>
            </a:r>
            <a:endParaRPr lang="cs-CZ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5148263" y="5013325"/>
            <a:ext cx="43180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&gt;</a:t>
            </a:r>
            <a:endParaRPr lang="cs-CZ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5148263" y="5373688"/>
            <a:ext cx="4318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&gt;</a:t>
            </a:r>
            <a:endParaRPr lang="cs-CZ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Slovní úloha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482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Nina má ve vlasech stuhu dlouhou 20 cm. Lenka má stuhu o 10 cm delší. Kolik měří Lenčina stuha?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476375" y="3284538"/>
            <a:ext cx="14398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20 cm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484438" y="3284538"/>
            <a:ext cx="5746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+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843213" y="3284538"/>
            <a:ext cx="14414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10 cm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924300" y="3284538"/>
            <a:ext cx="5762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=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4284663" y="3284538"/>
            <a:ext cx="14398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30 cm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971550" y="5445125"/>
            <a:ext cx="56880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Lenčina stuha měří 30 cm.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489" name="Picture 2" descr="http://www.dvorana.cz/costumes/img/lit_vlasy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35600" y="2924175"/>
            <a:ext cx="3052763" cy="309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trips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2" descr="http://www.centrshop.cz/pic_zbozi/mpd157-902790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1125538"/>
            <a:ext cx="7700962" cy="4767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539750" y="908050"/>
            <a:ext cx="3024188" cy="9239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Výborně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>
          <a:xfrm>
            <a:off x="612775" y="476250"/>
            <a:ext cx="8153400" cy="5619750"/>
          </a:xfrm>
        </p:spPr>
        <p:txBody>
          <a:bodyPr>
            <a:normAutofit fontScale="77500" lnSpcReduction="20000"/>
          </a:bodyPr>
          <a:lstStyle/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/>
              <a:t>Zdroje:</a:t>
            </a:r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iprodeti.cz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coorexshop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eshop</a:t>
            </a:r>
            <a:r>
              <a:rPr lang="cs-CZ" dirty="0" smtClean="0">
                <a:hlinkClick r:id="rId2"/>
              </a:rPr>
              <a:t>/13-1-</a:t>
            </a:r>
            <a:r>
              <a:rPr lang="cs-CZ" dirty="0" err="1" smtClean="0">
                <a:hlinkClick r:id="rId2"/>
              </a:rPr>
              <a:t>Skolni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potreby</a:t>
            </a:r>
            <a:r>
              <a:rPr lang="cs-CZ" dirty="0" smtClean="0">
                <a:hlinkClick r:id="rId2"/>
              </a:rPr>
              <a:t>/189-2-</a:t>
            </a:r>
            <a:r>
              <a:rPr lang="cs-CZ" dirty="0" err="1" smtClean="0">
                <a:hlinkClick r:id="rId2"/>
              </a:rPr>
              <a:t>Pravitka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sablony</a:t>
            </a:r>
            <a:endParaRPr lang="cs-CZ" dirty="0" smtClean="0"/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centrshop.cz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papirnictvi</a:t>
            </a:r>
            <a:r>
              <a:rPr lang="cs-CZ" dirty="0" smtClean="0">
                <a:hlinkClick r:id="rId3"/>
              </a:rPr>
              <a:t>/pastelka-</a:t>
            </a:r>
            <a:r>
              <a:rPr lang="cs-CZ" dirty="0" err="1" smtClean="0">
                <a:hlinkClick r:id="rId3"/>
              </a:rPr>
              <a:t>zluta</a:t>
            </a:r>
            <a:r>
              <a:rPr lang="cs-CZ" dirty="0" smtClean="0">
                <a:hlinkClick r:id="rId3"/>
              </a:rPr>
              <a:t>-ok10-3370-3-eanKIN3370003029KS-skup2304.php</a:t>
            </a:r>
            <a:endParaRPr lang="cs-CZ" dirty="0" smtClean="0"/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>
                <a:hlinkClick r:id="rId4"/>
              </a:rPr>
              <a:t>http://www.blog.</a:t>
            </a:r>
            <a:r>
              <a:rPr lang="cs-CZ" dirty="0" err="1" smtClean="0">
                <a:hlinkClick r:id="rId4"/>
              </a:rPr>
              <a:t>gurukpo.com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dispersion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methods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of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measuring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dispersion</a:t>
            </a:r>
            <a:endParaRPr lang="cs-CZ" dirty="0" smtClean="0"/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agys.cz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sdileni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prace</a:t>
            </a:r>
            <a:r>
              <a:rPr lang="cs-CZ" dirty="0" smtClean="0">
                <a:hlinkClick r:id="rId5"/>
              </a:rPr>
              <a:t>_studentu/</a:t>
            </a:r>
            <a:r>
              <a:rPr lang="cs-CZ" dirty="0" err="1" smtClean="0">
                <a:hlinkClick r:id="rId5"/>
              </a:rPr>
              <a:t>mechurova</a:t>
            </a:r>
            <a:r>
              <a:rPr lang="cs-CZ" dirty="0" smtClean="0">
                <a:hlinkClick r:id="rId5"/>
              </a:rPr>
              <a:t>/index.</a:t>
            </a:r>
            <a:r>
              <a:rPr lang="cs-CZ" dirty="0" err="1" smtClean="0">
                <a:hlinkClick r:id="rId5"/>
              </a:rPr>
              <a:t>html</a:t>
            </a:r>
            <a:endParaRPr lang="cs-CZ" dirty="0" smtClean="0"/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mamradpsa.cz</a:t>
            </a:r>
            <a:r>
              <a:rPr lang="cs-CZ" dirty="0" smtClean="0">
                <a:hlinkClick r:id="rId6"/>
              </a:rPr>
              <a:t>/index.</a:t>
            </a:r>
            <a:r>
              <a:rPr lang="cs-CZ" dirty="0" err="1" smtClean="0">
                <a:hlinkClick r:id="rId6"/>
              </a:rPr>
              <a:t>asp</a:t>
            </a:r>
            <a:r>
              <a:rPr lang="cs-CZ" dirty="0" smtClean="0">
                <a:hlinkClick r:id="rId6"/>
              </a:rPr>
              <a:t>?menu=1478</a:t>
            </a:r>
            <a:endParaRPr lang="cs-CZ" dirty="0" smtClean="0"/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>
                <a:hlinkClick r:id="rId7"/>
              </a:rPr>
              <a:t>http://www.</a:t>
            </a:r>
            <a:r>
              <a:rPr lang="cs-CZ" dirty="0" err="1" smtClean="0">
                <a:hlinkClick r:id="rId7"/>
              </a:rPr>
              <a:t>greli.cz</a:t>
            </a:r>
            <a:r>
              <a:rPr lang="cs-CZ" dirty="0" smtClean="0">
                <a:hlinkClick r:id="rId7"/>
              </a:rPr>
              <a:t>/index.</a:t>
            </a:r>
            <a:r>
              <a:rPr lang="cs-CZ" dirty="0" err="1" smtClean="0">
                <a:hlinkClick r:id="rId7"/>
              </a:rPr>
              <a:t>php</a:t>
            </a:r>
            <a:r>
              <a:rPr lang="cs-CZ" dirty="0" smtClean="0">
                <a:hlinkClick r:id="rId7"/>
              </a:rPr>
              <a:t>?</a:t>
            </a:r>
            <a:r>
              <a:rPr lang="cs-CZ" dirty="0" err="1" smtClean="0">
                <a:hlinkClick r:id="rId7"/>
              </a:rPr>
              <a:t>route</a:t>
            </a:r>
            <a:r>
              <a:rPr lang="cs-CZ" dirty="0" smtClean="0">
                <a:hlinkClick r:id="rId7"/>
              </a:rPr>
              <a:t>=</a:t>
            </a:r>
            <a:r>
              <a:rPr lang="cs-CZ" dirty="0" err="1" smtClean="0">
                <a:hlinkClick r:id="rId7"/>
              </a:rPr>
              <a:t>product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product</a:t>
            </a:r>
            <a:r>
              <a:rPr lang="cs-CZ" dirty="0" smtClean="0">
                <a:hlinkClick r:id="rId7"/>
              </a:rPr>
              <a:t>&amp;</a:t>
            </a:r>
            <a:r>
              <a:rPr lang="cs-CZ" dirty="0" err="1" smtClean="0">
                <a:hlinkClick r:id="rId7"/>
              </a:rPr>
              <a:t>product</a:t>
            </a:r>
            <a:r>
              <a:rPr lang="cs-CZ" dirty="0" smtClean="0">
                <a:hlinkClick r:id="rId7"/>
              </a:rPr>
              <a:t>_id=387</a:t>
            </a:r>
            <a:endParaRPr lang="cs-CZ" dirty="0" smtClean="0"/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>
                <a:hlinkClick r:id="rId8"/>
              </a:rPr>
              <a:t>http://www.</a:t>
            </a:r>
            <a:r>
              <a:rPr lang="cs-CZ" dirty="0" err="1" smtClean="0">
                <a:hlinkClick r:id="rId8"/>
              </a:rPr>
              <a:t>centrshop.cz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papirnictvi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rysovaci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potreby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pravitka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krivitka</a:t>
            </a:r>
            <a:r>
              <a:rPr lang="cs-CZ" dirty="0" smtClean="0">
                <a:hlinkClick r:id="rId8"/>
              </a:rPr>
              <a:t>-katskup2601.php</a:t>
            </a:r>
            <a:endParaRPr lang="cs-CZ" dirty="0" smtClean="0"/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>
                <a:hlinkClick r:id="rId9"/>
              </a:rPr>
              <a:t>http://www.</a:t>
            </a:r>
            <a:r>
              <a:rPr lang="cs-CZ" dirty="0" err="1" smtClean="0">
                <a:hlinkClick r:id="rId9"/>
              </a:rPr>
              <a:t>elastoform.cz</a:t>
            </a:r>
            <a:r>
              <a:rPr lang="cs-CZ" dirty="0" smtClean="0">
                <a:hlinkClick r:id="rId9"/>
              </a:rPr>
              <a:t>/produkty/</a:t>
            </a:r>
            <a:r>
              <a:rPr lang="cs-CZ" dirty="0" err="1" smtClean="0">
                <a:hlinkClick r:id="rId9"/>
              </a:rPr>
              <a:t>kancelar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skola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psaci</a:t>
            </a:r>
            <a:r>
              <a:rPr lang="cs-CZ" dirty="0" smtClean="0">
                <a:hlinkClick r:id="rId9"/>
              </a:rPr>
              <a:t>-a-</a:t>
            </a:r>
            <a:r>
              <a:rPr lang="cs-CZ" dirty="0" err="1" smtClean="0">
                <a:hlinkClick r:id="rId9"/>
              </a:rPr>
              <a:t>kancelarske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potreby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pravitka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sablony</a:t>
            </a:r>
            <a:r>
              <a:rPr lang="cs-CZ" dirty="0" smtClean="0">
                <a:hlinkClick r:id="rId9"/>
              </a:rPr>
              <a:t>/flexi-</a:t>
            </a:r>
            <a:r>
              <a:rPr lang="cs-CZ" dirty="0" err="1" smtClean="0">
                <a:hlinkClick r:id="rId9"/>
              </a:rPr>
              <a:t>pravitko</a:t>
            </a:r>
            <a:endParaRPr lang="cs-CZ" dirty="0" smtClean="0"/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>
                <a:hlinkClick r:id="rId10"/>
              </a:rPr>
              <a:t>http://www.dvorana.</a:t>
            </a:r>
            <a:r>
              <a:rPr lang="cs-CZ" dirty="0" err="1" smtClean="0">
                <a:hlinkClick r:id="rId10"/>
              </a:rPr>
              <a:t>cz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costumes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litomysl.html</a:t>
            </a:r>
            <a:endParaRPr lang="cs-CZ" dirty="0" smtClean="0"/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edián">
    <a:dk1>
      <a:sysClr val="windowText" lastClr="000000"/>
    </a:dk1>
    <a:lt1>
      <a:sysClr val="window" lastClr="FFFFFF"/>
    </a:lt1>
    <a:dk2>
      <a:srgbClr val="775F55"/>
    </a:dk2>
    <a:lt2>
      <a:srgbClr val="EBDDC3"/>
    </a:lt2>
    <a:accent1>
      <a:srgbClr val="94B6D2"/>
    </a:accent1>
    <a:accent2>
      <a:srgbClr val="DD8047"/>
    </a:accent2>
    <a:accent3>
      <a:srgbClr val="A5AB81"/>
    </a:accent3>
    <a:accent4>
      <a:srgbClr val="D8B25C"/>
    </a:accent4>
    <a:accent5>
      <a:srgbClr val="7BA79D"/>
    </a:accent5>
    <a:accent6>
      <a:srgbClr val="968C8C"/>
    </a:accent6>
    <a:hlink>
      <a:srgbClr val="F7B615"/>
    </a:hlink>
    <a:folHlink>
      <a:srgbClr val="704404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76</TotalTime>
  <Words>416</Words>
  <Application>Microsoft Office PowerPoint</Application>
  <PresentationFormat>On-screen Show (4:3)</PresentationFormat>
  <Paragraphs>128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10</vt:i4>
      </vt:variant>
    </vt:vector>
  </HeadingPairs>
  <TitlesOfParts>
    <vt:vector size="24" baseType="lpstr">
      <vt:lpstr>Tw Cen MT</vt:lpstr>
      <vt:lpstr>Arial</vt:lpstr>
      <vt:lpstr>Wingdings</vt:lpstr>
      <vt:lpstr>Wingdings 2</vt:lpstr>
      <vt:lpstr>Calibri</vt:lpstr>
      <vt:lpstr>Times New Roman</vt:lpstr>
      <vt:lpstr>Medián</vt:lpstr>
      <vt:lpstr>Medián</vt:lpstr>
      <vt:lpstr>Medián</vt:lpstr>
      <vt:lpstr>Medián</vt:lpstr>
      <vt:lpstr>Medián</vt:lpstr>
      <vt:lpstr>Medián</vt:lpstr>
      <vt:lpstr>Medián</vt:lpstr>
      <vt:lpstr>Medián</vt:lpstr>
      <vt:lpstr>MĚŘÍME V CENTIMETRECH</vt:lpstr>
      <vt:lpstr>Pozorně se podívej a zapiš jak dlouhá je pastelka.</vt:lpstr>
      <vt:lpstr>Vypočítej</vt:lpstr>
      <vt:lpstr>Uhodni, který pes má kratší ocas </vt:lpstr>
      <vt:lpstr>Vytáhni si pravítko a ukazuj si hodnoty, které se ti objeví</vt:lpstr>
      <vt:lpstr>Slovní úloha</vt:lpstr>
      <vt:lpstr>Porovnej</vt:lpstr>
      <vt:lpstr>Slovní úloha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MĚŘÍME V CENTIMETRECH</dc:title>
  <dc:creator>Matyáš</dc:creator>
  <cp:lastModifiedBy>PC23545</cp:lastModifiedBy>
  <cp:revision>4</cp:revision>
  <dcterms:created xsi:type="dcterms:W3CDTF">2013-06-03T06:32:13Z</dcterms:created>
  <dcterms:modified xsi:type="dcterms:W3CDTF">2013-08-27T09:26:16Z</dcterms:modified>
</cp:coreProperties>
</file>