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409"/>
  </p:clrMru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657CC-E0E3-4FEA-A758-98C345BE5C15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F3747-0D88-4A9C-A835-6ED300B7BD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A3201-E435-4268-8478-420FD8F2B149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A24E8-6079-416F-A137-11447F9CC9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A7BEF-C50C-43E0-9AB5-94EC74179E4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7F5F1-E793-4362-89EB-27297AF5D4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37FAF-1A87-4630-806B-F39A655964B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A09C3-3DB3-4ABB-944D-EFE8952860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36E84-3397-43ED-809D-669B51F02706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36A85-2F7D-4F6E-8142-0F86DB8F6B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C525B-65BB-4E1B-9D9E-932CC891EDA1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8A883-343A-4779-9919-F23F552148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CDE5A-42DC-4055-A5BB-F45ECCE7D2B6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14FA7-8859-4C8D-8EF9-51A3E15F89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46756-5073-4CC5-92AC-E09DA5ED726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AB10B-EFCB-42D1-9E44-0CAC49A527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A5D0-27BA-45CB-9B15-08E1A00C325E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C5578-63D2-4574-981F-30D3333E0C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5BC6A-725B-4E7B-9EBF-F635773B8AA5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29AF6-DAB9-47CB-B8C0-FC78448DAD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61238-EFE3-4978-A767-300854466442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38135-D51E-4A91-AC85-EA728D6B43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776285-8C22-4B5E-B136-BB5FD0A54353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AF322B-8A5C-445A-AFDF-1C38B9AB2A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rackaroku.cz/?page=zbozi&amp;Igen=33&amp;IIgen=40&amp;stranka=&amp;detail=313" TargetMode="External"/><Relationship Id="rId3" Type="http://schemas.openxmlformats.org/officeDocument/2006/relationships/hyperlink" Target="http://www.wigym.cz/nv/?cat=15" TargetMode="External"/><Relationship Id="rId7" Type="http://schemas.openxmlformats.org/officeDocument/2006/relationships/hyperlink" Target="http://asphodel-works.com/gennatech/index.php/bg/articles-bg/25-find-virus-alone" TargetMode="External"/><Relationship Id="rId2" Type="http://schemas.openxmlformats.org/officeDocument/2006/relationships/hyperlink" Target="http://www.trend-hotel.cz/cs/hotelove-sluzby/podzemni-garaze-parkovan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ipy-vanocni-darky.cz/tipy/vanocni-prani-obrazkove/vanocni-prani6/" TargetMode="External"/><Relationship Id="rId5" Type="http://schemas.openxmlformats.org/officeDocument/2006/relationships/hyperlink" Target="http://www.omska.cz/vyuka/matematika/" TargetMode="External"/><Relationship Id="rId4" Type="http://schemas.openxmlformats.org/officeDocument/2006/relationships/hyperlink" Target="http://www.ireceptar.cz/rucni-prace/slozte-papirovou-lodicku-a-parnik-prostrete-stu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850" y="2349500"/>
            <a:ext cx="8458200" cy="15113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ODČÍTÁNÍ DO 20 S PŘECHODEM DESÍTKY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7772400" cy="1440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317" name="Podnadpis 2"/>
          <p:cNvSpPr>
            <a:spLocks/>
          </p:cNvSpPr>
          <p:nvPr/>
        </p:nvSpPr>
        <p:spPr bwMode="auto">
          <a:xfrm>
            <a:off x="1331913" y="4005263"/>
            <a:ext cx="64008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Název školy: </a:t>
            </a:r>
            <a:r>
              <a:rPr lang="cs-CZ" sz="1500">
                <a:latin typeface="Times New Roman" pitchFamily="18" charset="0"/>
              </a:rPr>
              <a:t>Základní škola a mateřská škola Bělá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Autor: </a:t>
            </a:r>
            <a:r>
              <a:rPr lang="cs-CZ" sz="1500">
                <a:latin typeface="Times New Roman" pitchFamily="18" charset="0"/>
              </a:rPr>
              <a:t>Mgr. Ivana Pavlíčková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Název: </a:t>
            </a:r>
            <a:r>
              <a:rPr lang="cs-CZ" sz="1500">
                <a:latin typeface="Times New Roman" pitchFamily="18" charset="0"/>
              </a:rPr>
              <a:t>VY_32_INOVACE_18_Odcitani do 20 s prechodem desitky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Období: </a:t>
            </a:r>
            <a:r>
              <a:rPr lang="cs-CZ" sz="1500">
                <a:latin typeface="Times New Roman" pitchFamily="18" charset="0"/>
              </a:rPr>
              <a:t>leden 2013 – červen 2013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Vzdělávací oblast: </a:t>
            </a:r>
            <a:r>
              <a:rPr lang="cs-CZ" sz="1500">
                <a:latin typeface="Times New Roman" pitchFamily="18" charset="0"/>
              </a:rPr>
              <a:t>Matematika a její aplikace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Téma hodiny: </a:t>
            </a:r>
            <a:r>
              <a:rPr lang="cs-CZ" sz="1500">
                <a:latin typeface="Times New Roman" pitchFamily="18" charset="0"/>
              </a:rPr>
              <a:t>Odčítání do 20 s přechodem desítky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Ročník: </a:t>
            </a:r>
            <a:r>
              <a:rPr lang="cs-CZ" sz="1500">
                <a:latin typeface="Times New Roman" pitchFamily="18" charset="0"/>
              </a:rPr>
              <a:t>2.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Číslo a název klíčové aktivity: </a:t>
            </a:r>
            <a:r>
              <a:rPr lang="cs-CZ" sz="1500">
                <a:latin typeface="Times New Roman" pitchFamily="18" charset="0"/>
              </a:rPr>
              <a:t>III/2 Inovace a zkvalitnění výuky prostřednictvím ICT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Číslo projektu: </a:t>
            </a:r>
            <a:r>
              <a:rPr lang="cs-CZ" sz="1500">
                <a:latin typeface="Times New Roman" pitchFamily="18" charset="0"/>
              </a:rPr>
              <a:t>CZ.1.07/1.4.00/21.1334</a:t>
            </a:r>
          </a:p>
          <a:p>
            <a:pPr algn="ctr">
              <a:spcBef>
                <a:spcPts val="300"/>
              </a:spcBef>
            </a:pPr>
            <a:endParaRPr lang="cs-CZ" sz="1300" b="1">
              <a:latin typeface="Times New Roman" pitchFamily="18" charset="0"/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333375"/>
            <a:ext cx="8686800" cy="863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sLOVní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 úloha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V podzemních garážích stálo 14 automobilů. </a:t>
            </a: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                    7 </a:t>
            </a: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automobilů odjelo. Kolik automobilů zůstalo </a:t>
            </a: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              v </a:t>
            </a: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podzemních garážích?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900113" y="3429000"/>
            <a:ext cx="3000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Podzemní garáže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900113" y="4005263"/>
            <a:ext cx="1301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Odjelo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3" y="4581525"/>
            <a:ext cx="14144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Zůstalo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924300" y="3429000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4067175" y="4005263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700338" y="5157788"/>
            <a:ext cx="593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203575" y="5157788"/>
            <a:ext cx="320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492500" y="5157788"/>
            <a:ext cx="388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779838" y="5157788"/>
            <a:ext cx="415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4067175" y="515778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u="sng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 b="1" u="sng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067175" y="4581525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u="sng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 b="1" u="sng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539750" y="5949950"/>
            <a:ext cx="77263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V podzemních garážích zůstalo 7 automobilů.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51" name="Picture 2" descr="http://www.trend-hotel.cz/images/parkovani-int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3284538"/>
            <a:ext cx="324326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Znázorni a doplň</a:t>
            </a:r>
            <a:endParaRPr lang="cs-CZ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11 - 2 =			11 - 6 = </a:t>
            </a:r>
          </a:p>
          <a:p>
            <a:pPr>
              <a:buFont typeface="Wingdings 2" pitchFamily="18" charset="2"/>
              <a:buNone/>
            </a:pPr>
            <a:endParaRPr lang="cs-CZ" smtClean="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	11 - 3 = 			11 - 7 =</a:t>
            </a:r>
          </a:p>
          <a:p>
            <a:pPr>
              <a:buFont typeface="Wingdings 2" pitchFamily="18" charset="2"/>
              <a:buNone/>
            </a:pPr>
            <a:endParaRPr lang="cs-CZ" smtClean="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	11 - 4 = 			11 - 8 = </a:t>
            </a:r>
          </a:p>
          <a:p>
            <a:pPr>
              <a:buFont typeface="Wingdings 2" pitchFamily="18" charset="2"/>
              <a:buNone/>
            </a:pPr>
            <a:endParaRPr lang="cs-CZ" smtClean="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	11 - 5 =			11 - 9 =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endParaRPr lang="cs-CZ" smtClean="0"/>
          </a:p>
        </p:txBody>
      </p:sp>
      <p:sp>
        <p:nvSpPr>
          <p:cNvPr id="15363" name="TextovéPole 4"/>
          <p:cNvSpPr txBox="1">
            <a:spLocks noChangeArrowheads="1"/>
          </p:cNvSpPr>
          <p:nvPr/>
        </p:nvSpPr>
        <p:spPr bwMode="auto">
          <a:xfrm rot="5400000">
            <a:off x="1455738" y="1936750"/>
            <a:ext cx="357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64" name="TextovéPole 5"/>
          <p:cNvSpPr txBox="1">
            <a:spLocks noChangeArrowheads="1"/>
          </p:cNvSpPr>
          <p:nvPr/>
        </p:nvSpPr>
        <p:spPr bwMode="auto">
          <a:xfrm rot="5400000">
            <a:off x="1455738" y="3160712"/>
            <a:ext cx="357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65" name="TextovéPole 6"/>
          <p:cNvSpPr txBox="1">
            <a:spLocks noChangeArrowheads="1"/>
          </p:cNvSpPr>
          <p:nvPr/>
        </p:nvSpPr>
        <p:spPr bwMode="auto">
          <a:xfrm rot="5400000">
            <a:off x="1454944" y="4241006"/>
            <a:ext cx="358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66" name="TextovéPole 7"/>
          <p:cNvSpPr txBox="1">
            <a:spLocks noChangeArrowheads="1"/>
          </p:cNvSpPr>
          <p:nvPr/>
        </p:nvSpPr>
        <p:spPr bwMode="auto">
          <a:xfrm rot="5400000">
            <a:off x="1454944" y="5464969"/>
            <a:ext cx="358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67" name="TextovéPole 8"/>
          <p:cNvSpPr txBox="1">
            <a:spLocks noChangeArrowheads="1"/>
          </p:cNvSpPr>
          <p:nvPr/>
        </p:nvSpPr>
        <p:spPr bwMode="auto">
          <a:xfrm rot="5400000">
            <a:off x="4695825" y="1936751"/>
            <a:ext cx="357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68" name="TextovéPole 9"/>
          <p:cNvSpPr txBox="1">
            <a:spLocks noChangeArrowheads="1"/>
          </p:cNvSpPr>
          <p:nvPr/>
        </p:nvSpPr>
        <p:spPr bwMode="auto">
          <a:xfrm rot="5400000">
            <a:off x="4695825" y="3089276"/>
            <a:ext cx="357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69" name="TextovéPole 10"/>
          <p:cNvSpPr txBox="1">
            <a:spLocks noChangeArrowheads="1"/>
          </p:cNvSpPr>
          <p:nvPr/>
        </p:nvSpPr>
        <p:spPr bwMode="auto">
          <a:xfrm rot="5400000">
            <a:off x="4695031" y="4241007"/>
            <a:ext cx="358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5370" name="TextovéPole 11"/>
          <p:cNvSpPr txBox="1">
            <a:spLocks noChangeArrowheads="1"/>
          </p:cNvSpPr>
          <p:nvPr/>
        </p:nvSpPr>
        <p:spPr bwMode="auto">
          <a:xfrm rot="5400000">
            <a:off x="4768850" y="5392738"/>
            <a:ext cx="357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116013" y="1989138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763713" y="1989138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1187450" y="3141663"/>
            <a:ext cx="365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1763713" y="3141663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1187450" y="4292600"/>
            <a:ext cx="365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1763713" y="4292600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1187450" y="5445125"/>
            <a:ext cx="365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1763713" y="5445125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500563" y="1989138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932363" y="1989138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4500563" y="3141663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003800" y="3141663"/>
            <a:ext cx="365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4500563" y="4292600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4932363" y="4292600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4500563" y="5445125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4932363" y="5445125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1979613" y="155733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2051050" y="2708275"/>
            <a:ext cx="3905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2051050" y="3933825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2051050" y="5013325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>
            <a:spLocks noChangeArrowheads="1"/>
          </p:cNvSpPr>
          <p:nvPr/>
        </p:nvSpPr>
        <p:spPr bwMode="auto">
          <a:xfrm>
            <a:off x="5364163" y="1557338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5364163" y="2708275"/>
            <a:ext cx="3905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>
            <a:spLocks noChangeArrowheads="1"/>
          </p:cNvSpPr>
          <p:nvPr/>
        </p:nvSpPr>
        <p:spPr bwMode="auto">
          <a:xfrm>
            <a:off x="5364163" y="3860800"/>
            <a:ext cx="3905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>
            <a:spLocks noChangeArrowheads="1"/>
          </p:cNvSpPr>
          <p:nvPr/>
        </p:nvSpPr>
        <p:spPr bwMode="auto">
          <a:xfrm>
            <a:off x="5364163" y="5084763"/>
            <a:ext cx="3905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95" name="Picture 2" descr="http://www.wigym.cz/nv/wp-content/uploads/2013/05/matemat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3284538"/>
            <a:ext cx="288131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sLOVní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 úloha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Matyáš složil 16 lodiček z papíru. Nela složila </a:t>
            </a: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                     o </a:t>
            </a: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8 papírových lodiček méně. Kolik lodiček složila Nela? 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331913" y="3573463"/>
            <a:ext cx="595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 flipH="1">
            <a:off x="1908175" y="3573463"/>
            <a:ext cx="431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195513" y="3573463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555875" y="3573463"/>
            <a:ext cx="415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916238" y="3573463"/>
            <a:ext cx="388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11188" y="5373688"/>
            <a:ext cx="58070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Nela složila 8 papírových lodiček.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3" name="Picture 2" descr="http://www.ireceptar.cz/res/data/067/00823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2852738"/>
            <a:ext cx="486727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Doplň tabulku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258888" y="2205038"/>
          <a:ext cx="7221478" cy="197661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0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1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2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3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4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5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6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7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8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9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1409"/>
                          </a:solidFill>
                        </a:rPr>
                        <a:t>10</a:t>
                      </a:r>
                      <a:endParaRPr lang="cs-CZ" sz="280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hnutá šipka doprava 4"/>
          <p:cNvSpPr/>
          <p:nvPr/>
        </p:nvSpPr>
        <p:spPr>
          <a:xfrm>
            <a:off x="539750" y="2420938"/>
            <a:ext cx="576263" cy="8636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prava 5"/>
          <p:cNvSpPr/>
          <p:nvPr/>
        </p:nvSpPr>
        <p:spPr>
          <a:xfrm>
            <a:off x="611188" y="3141663"/>
            <a:ext cx="576262" cy="8636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95288" y="2492375"/>
            <a:ext cx="431800" cy="4318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-</a:t>
            </a:r>
          </a:p>
        </p:txBody>
      </p:sp>
      <p:sp>
        <p:nvSpPr>
          <p:cNvPr id="8" name="Elipsa 7"/>
          <p:cNvSpPr/>
          <p:nvPr/>
        </p:nvSpPr>
        <p:spPr>
          <a:xfrm>
            <a:off x="395288" y="3284538"/>
            <a:ext cx="431800" cy="4318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=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331913" y="3573463"/>
            <a:ext cx="719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979613" y="3573463"/>
            <a:ext cx="720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700338" y="3573463"/>
            <a:ext cx="719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276600" y="3573463"/>
            <a:ext cx="719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924300" y="3573463"/>
            <a:ext cx="719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4643438" y="3573463"/>
            <a:ext cx="720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5292725" y="3573463"/>
            <a:ext cx="719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940425" y="3573463"/>
            <a:ext cx="719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6588125" y="3573463"/>
            <a:ext cx="720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7235825" y="3573463"/>
            <a:ext cx="720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7885113" y="3573463"/>
            <a:ext cx="719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75" name="Picture 2" descr="http://www.omska.cz/wp-content/uploads/2010/12/kolaz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4437063"/>
            <a:ext cx="3313113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Vlastimil napsal 13 vánočních přání. Irena napsala o 6 přání méně. Kolik napsala Irena přání?</a:t>
            </a:r>
          </a:p>
          <a:p>
            <a:pPr>
              <a:buFont typeface="Wingdings 2" pitchFamily="18" charset="2"/>
              <a:buNone/>
            </a:pPr>
            <a:endParaRPr lang="cs-CZ" smtClean="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mtClean="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187450" y="3429000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692275" y="3429000"/>
            <a:ext cx="320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979613" y="34290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339975" y="3429000"/>
            <a:ext cx="415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771775" y="3429000"/>
            <a:ext cx="390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84213" y="5084763"/>
            <a:ext cx="55086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Irena napsala 7 vánočních přání.</a:t>
            </a:r>
            <a:endParaRPr lang="cs-CZ" sz="240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41" name="Picture 2" descr="http://www.tipy-vanocni-darky.cz/foto/clanky/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2708275"/>
            <a:ext cx="344487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Doplň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tabulku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258888" y="2205038"/>
          <a:ext cx="7221478" cy="197661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</a:rPr>
                        <a:t>18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16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12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9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</a:rPr>
                        <a:t>19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11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17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10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15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</a:rPr>
                        <a:t>13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</a:rPr>
                        <a:t>9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7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3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6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4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10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2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8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1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6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001409"/>
                          </a:solidFill>
                          <a:latin typeface="+mn-lt"/>
                          <a:cs typeface="+mn-cs"/>
                        </a:rPr>
                        <a:t>5</a:t>
                      </a:r>
                      <a:endParaRPr lang="cs-CZ" sz="2800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u="none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ahnutá šipka doprava 5"/>
          <p:cNvSpPr/>
          <p:nvPr/>
        </p:nvSpPr>
        <p:spPr>
          <a:xfrm>
            <a:off x="539750" y="2420938"/>
            <a:ext cx="576263" cy="863600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doprava 6"/>
          <p:cNvSpPr/>
          <p:nvPr/>
        </p:nvSpPr>
        <p:spPr>
          <a:xfrm>
            <a:off x="539750" y="3068638"/>
            <a:ext cx="576263" cy="865187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395288" y="2492375"/>
            <a:ext cx="431800" cy="4318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-</a:t>
            </a:r>
          </a:p>
        </p:txBody>
      </p:sp>
      <p:sp>
        <p:nvSpPr>
          <p:cNvPr id="9" name="Elipsa 8"/>
          <p:cNvSpPr/>
          <p:nvPr/>
        </p:nvSpPr>
        <p:spPr>
          <a:xfrm>
            <a:off x="395536" y="3212976"/>
            <a:ext cx="432048" cy="432048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=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403350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124075" y="3573463"/>
            <a:ext cx="503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771775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419475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4067175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716463" y="3573463"/>
            <a:ext cx="503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5435600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6084888" y="3573463"/>
            <a:ext cx="503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6732588" y="3573463"/>
            <a:ext cx="503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7380288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8027988" y="3573463"/>
            <a:ext cx="504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525" name="Picture 2" descr="http://centrumpohoda.sk/web/upload/2009/02/article_698_chlapci_matemati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4292600"/>
            <a:ext cx="22431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Vyřeš správně tabulky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71550" y="2205038"/>
          <a:ext cx="1800200" cy="224304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900100"/>
                <a:gridCol w="900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001409"/>
                          </a:solidFill>
                        </a:rPr>
                        <a:t>18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13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15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11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8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17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14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3708400" y="3500438"/>
          <a:ext cx="1800200" cy="224304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900100"/>
                <a:gridCol w="900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001409"/>
                          </a:solidFill>
                        </a:rPr>
                        <a:t>16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13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15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11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8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17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14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6372225" y="2133600"/>
          <a:ext cx="1800200" cy="224304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900100"/>
                <a:gridCol w="900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rgbClr val="001409"/>
                          </a:solidFill>
                        </a:rPr>
                        <a:t>14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13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12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16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8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11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1409"/>
                          </a:solidFill>
                        </a:rPr>
                        <a:t>10</a:t>
                      </a:r>
                      <a:endParaRPr lang="cs-CZ" b="0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001409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ahnutá šipka dolů 6"/>
          <p:cNvSpPr/>
          <p:nvPr/>
        </p:nvSpPr>
        <p:spPr>
          <a:xfrm>
            <a:off x="1331913" y="1557338"/>
            <a:ext cx="1152525" cy="576262"/>
          </a:xfrm>
          <a:prstGeom prst="curved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ů 7"/>
          <p:cNvSpPr/>
          <p:nvPr/>
        </p:nvSpPr>
        <p:spPr>
          <a:xfrm>
            <a:off x="4067175" y="2852738"/>
            <a:ext cx="1152525" cy="576262"/>
          </a:xfrm>
          <a:prstGeom prst="curved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ů 8"/>
          <p:cNvSpPr/>
          <p:nvPr/>
        </p:nvSpPr>
        <p:spPr>
          <a:xfrm>
            <a:off x="6804025" y="1484313"/>
            <a:ext cx="1152525" cy="576262"/>
          </a:xfrm>
          <a:prstGeom prst="curved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0554" name="TextovéPole 10"/>
          <p:cNvSpPr txBox="1">
            <a:spLocks noChangeArrowheads="1"/>
          </p:cNvSpPr>
          <p:nvPr/>
        </p:nvSpPr>
        <p:spPr bwMode="auto">
          <a:xfrm>
            <a:off x="1547813" y="1700213"/>
            <a:ext cx="576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- 9</a:t>
            </a:r>
            <a:endParaRPr lang="cs-CZ" sz="24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55" name="TextovéPole 11"/>
          <p:cNvSpPr txBox="1">
            <a:spLocks noChangeArrowheads="1"/>
          </p:cNvSpPr>
          <p:nvPr/>
        </p:nvSpPr>
        <p:spPr bwMode="auto">
          <a:xfrm>
            <a:off x="4356100" y="2924175"/>
            <a:ext cx="576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- 8</a:t>
            </a:r>
            <a:endParaRPr lang="cs-CZ" sz="24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56" name="TextovéPole 12"/>
          <p:cNvSpPr txBox="1">
            <a:spLocks noChangeArrowheads="1"/>
          </p:cNvSpPr>
          <p:nvPr/>
        </p:nvSpPr>
        <p:spPr bwMode="auto">
          <a:xfrm>
            <a:off x="7019925" y="1557338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- 4</a:t>
            </a:r>
            <a:endParaRPr lang="cs-CZ" sz="24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51050" y="2205038"/>
            <a:ext cx="576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9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51050" y="2565400"/>
            <a:ext cx="5762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4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51050" y="2924175"/>
            <a:ext cx="5762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6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051050" y="3357563"/>
            <a:ext cx="5762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2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051050" y="3716338"/>
            <a:ext cx="576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8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051050" y="4076700"/>
            <a:ext cx="5762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5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932363" y="3500438"/>
            <a:ext cx="5762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8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932363" y="3860800"/>
            <a:ext cx="5762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5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32363" y="4221163"/>
            <a:ext cx="5762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7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932363" y="4581525"/>
            <a:ext cx="5762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3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932363" y="5013325"/>
            <a:ext cx="5762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9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932363" y="5373688"/>
            <a:ext cx="5762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6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596188" y="2133600"/>
            <a:ext cx="5762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10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596188" y="2492375"/>
            <a:ext cx="5762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9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596188" y="2852738"/>
            <a:ext cx="5762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8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96188" y="3213100"/>
            <a:ext cx="5762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12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596188" y="3644900"/>
            <a:ext cx="5762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7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96188" y="4005263"/>
            <a:ext cx="5762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0014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6</a:t>
            </a:r>
            <a:endParaRPr lang="cs-CZ" sz="2400" b="1" dirty="0">
              <a:solidFill>
                <a:srgbClr val="0014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pic>
        <p:nvPicPr>
          <p:cNvPr id="20575" name="Picture 2" descr="http://asphodel-works.com/gennatech/images/minu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4652963"/>
            <a:ext cx="194468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6" name="Picture 2" descr="http://www.hrackaroku.cz/foto/product/640/2012060412051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3" y="4652963"/>
            <a:ext cx="20955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Sestav z trojic příklad sčítání a odčítání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258888" y="2205038"/>
            <a:ext cx="2520950" cy="230346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613" y="2565400"/>
            <a:ext cx="5762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4</a:t>
            </a:r>
            <a:endParaRPr lang="cs-CZ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775" y="3068638"/>
            <a:ext cx="5762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6</a:t>
            </a:r>
            <a:endParaRPr lang="cs-CZ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35150" y="3500438"/>
            <a:ext cx="11525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13</a:t>
            </a:r>
            <a:endParaRPr lang="cs-CZ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364163" y="1628775"/>
            <a:ext cx="2376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4   +  6   =  10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364163" y="2205038"/>
            <a:ext cx="23764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6   +  4   =  10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364163" y="2781300"/>
            <a:ext cx="23764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13 +  6   =  19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5364163" y="3284538"/>
            <a:ext cx="2376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6   +  13 =  19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5364163" y="3860800"/>
            <a:ext cx="2376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13 +  4   =  17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364163" y="4437063"/>
            <a:ext cx="2376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4   +  13 =  17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5364163" y="4941888"/>
            <a:ext cx="23764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13  -  6   =  7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5364163" y="5445125"/>
            <a:ext cx="2376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13  -  4   =  9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364163" y="6021388"/>
            <a:ext cx="2376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6    -  4   =  2 </a:t>
            </a:r>
            <a:endParaRPr lang="cs-CZ" sz="3600" b="1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3375"/>
            <a:ext cx="8686800" cy="5746750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001409"/>
                </a:solidFill>
                <a:latin typeface="Times New Roman" pitchFamily="18" charset="0"/>
                <a:cs typeface="Times New Roman" pitchFamily="18" charset="0"/>
              </a:rPr>
              <a:t>Matematika pro 2. ročník- 1. díl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2"/>
              </a:rPr>
              <a:t>http://www.trend-hotel.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hotelove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sluzby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podzemni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garaze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parkovani.html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wigym.cz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nv</a:t>
            </a:r>
            <a:r>
              <a:rPr lang="cs-CZ" dirty="0" smtClean="0">
                <a:hlinkClick r:id="rId3"/>
              </a:rPr>
              <a:t>/?</a:t>
            </a:r>
            <a:r>
              <a:rPr lang="cs-CZ" dirty="0" err="1" smtClean="0">
                <a:hlinkClick r:id="rId3"/>
              </a:rPr>
              <a:t>cat</a:t>
            </a:r>
            <a:r>
              <a:rPr lang="cs-CZ" dirty="0" smtClean="0">
                <a:hlinkClick r:id="rId3"/>
              </a:rPr>
              <a:t>=15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ireceptar.cz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rucni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prace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slozte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papirovou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lodicku</a:t>
            </a:r>
            <a:r>
              <a:rPr lang="cs-CZ" dirty="0" smtClean="0">
                <a:hlinkClick r:id="rId4"/>
              </a:rPr>
              <a:t>-a-</a:t>
            </a:r>
            <a:r>
              <a:rPr lang="cs-CZ" dirty="0" err="1" smtClean="0">
                <a:hlinkClick r:id="rId4"/>
              </a:rPr>
              <a:t>parnik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prostrete</a:t>
            </a:r>
            <a:r>
              <a:rPr lang="cs-CZ" dirty="0" smtClean="0">
                <a:hlinkClick r:id="rId4"/>
              </a:rPr>
              <a:t>-stul/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omska.cz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vyuka</a:t>
            </a:r>
            <a:r>
              <a:rPr lang="cs-CZ" dirty="0" smtClean="0">
                <a:hlinkClick r:id="rId5"/>
              </a:rPr>
              <a:t>/matematika/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6"/>
              </a:rPr>
              <a:t>http://www.tipy-</a:t>
            </a:r>
            <a:r>
              <a:rPr lang="cs-CZ" dirty="0" err="1" smtClean="0">
                <a:hlinkClick r:id="rId6"/>
              </a:rPr>
              <a:t>vanocni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darky.cz</a:t>
            </a:r>
            <a:r>
              <a:rPr lang="cs-CZ" dirty="0" smtClean="0">
                <a:hlinkClick r:id="rId6"/>
              </a:rPr>
              <a:t>/tipy/</a:t>
            </a:r>
            <a:r>
              <a:rPr lang="cs-CZ" dirty="0" err="1" smtClean="0">
                <a:hlinkClick r:id="rId6"/>
              </a:rPr>
              <a:t>vanocni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prani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obrazkove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vanocni</a:t>
            </a:r>
            <a:r>
              <a:rPr lang="cs-CZ" dirty="0" smtClean="0">
                <a:hlinkClick r:id="rId6"/>
              </a:rPr>
              <a:t>-prani6/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7"/>
              </a:rPr>
              <a:t>http://asphodel-works.com/gennatech/index.php/bg/articles-bg/25-find-virus-alone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hrackaroku.cz</a:t>
            </a:r>
            <a:r>
              <a:rPr lang="cs-CZ" dirty="0" smtClean="0">
                <a:hlinkClick r:id="rId8"/>
              </a:rPr>
              <a:t>/?</a:t>
            </a:r>
            <a:r>
              <a:rPr lang="cs-CZ" dirty="0" err="1" smtClean="0">
                <a:hlinkClick r:id="rId8"/>
              </a:rPr>
              <a:t>page</a:t>
            </a:r>
            <a:r>
              <a:rPr lang="cs-CZ" dirty="0" smtClean="0">
                <a:hlinkClick r:id="rId8"/>
              </a:rPr>
              <a:t>=</a:t>
            </a:r>
            <a:r>
              <a:rPr lang="cs-CZ" dirty="0" err="1" smtClean="0">
                <a:hlinkClick r:id="rId8"/>
              </a:rPr>
              <a:t>zbozi</a:t>
            </a:r>
            <a:r>
              <a:rPr lang="cs-CZ" dirty="0" smtClean="0">
                <a:hlinkClick r:id="rId8"/>
              </a:rPr>
              <a:t>&amp;</a:t>
            </a:r>
            <a:r>
              <a:rPr lang="cs-CZ" dirty="0" err="1" smtClean="0">
                <a:hlinkClick r:id="rId8"/>
              </a:rPr>
              <a:t>Igen</a:t>
            </a:r>
            <a:r>
              <a:rPr lang="cs-CZ" dirty="0" smtClean="0">
                <a:hlinkClick r:id="rId8"/>
              </a:rPr>
              <a:t>=33&amp;</a:t>
            </a:r>
            <a:r>
              <a:rPr lang="cs-CZ" dirty="0" err="1" smtClean="0">
                <a:hlinkClick r:id="rId8"/>
              </a:rPr>
              <a:t>IIgen</a:t>
            </a:r>
            <a:r>
              <a:rPr lang="cs-CZ" dirty="0" smtClean="0">
                <a:hlinkClick r:id="rId8"/>
              </a:rPr>
              <a:t>=40&amp;</a:t>
            </a:r>
            <a:r>
              <a:rPr lang="cs-CZ" dirty="0" err="1" smtClean="0">
                <a:hlinkClick r:id="rId8"/>
              </a:rPr>
              <a:t>stranka</a:t>
            </a:r>
            <a:r>
              <a:rPr lang="cs-CZ" dirty="0" smtClean="0">
                <a:hlinkClick r:id="rId8"/>
              </a:rPr>
              <a:t>=&amp;detail=313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>
              <a:solidFill>
                <a:srgbClr val="00140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rgbClr val="00B050"/>
      </a:dk1>
      <a:lt1>
        <a:srgbClr val="00B050"/>
      </a:lt1>
      <a:dk2>
        <a:srgbClr val="00B050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00B050"/>
      </a:accent6>
      <a:hlink>
        <a:srgbClr val="00B050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lastní 1">
    <a:dk1>
      <a:srgbClr val="00B050"/>
    </a:dk1>
    <a:lt1>
      <a:srgbClr val="00B050"/>
    </a:lt1>
    <a:dk2>
      <a:srgbClr val="00B050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00B050"/>
    </a:accent6>
    <a:hlink>
      <a:srgbClr val="00B050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79</TotalTime>
  <Words>425</Words>
  <Application>Microsoft Office PowerPoint</Application>
  <PresentationFormat>Předvádění na obrazovce (4:3)</PresentationFormat>
  <Paragraphs>220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ODČÍTÁNÍ DO 20 S PŘECHODEM DESÍTKY</vt:lpstr>
      <vt:lpstr>sLOVní úloha</vt:lpstr>
      <vt:lpstr>Znázorni a doplň</vt:lpstr>
      <vt:lpstr>sLOVní úloha</vt:lpstr>
      <vt:lpstr>Doplň tabulku</vt:lpstr>
      <vt:lpstr>Slovní úloha</vt:lpstr>
      <vt:lpstr>Doplň tabulku</vt:lpstr>
      <vt:lpstr>Vyřeš správně tabulky</vt:lpstr>
      <vt:lpstr>Sestav z trojic příklad sčítání a odčítání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DO 20 S PŘECHODEM DESÍTKY</dc:title>
  <dc:creator>Matyáš</dc:creator>
  <cp:lastModifiedBy>Dum</cp:lastModifiedBy>
  <cp:revision>5</cp:revision>
  <dcterms:created xsi:type="dcterms:W3CDTF">2013-06-03T06:32:13Z</dcterms:created>
  <dcterms:modified xsi:type="dcterms:W3CDTF">2013-08-27T09:54:43Z</dcterms:modified>
</cp:coreProperties>
</file>