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6" r:id="rId3"/>
    <p:sldId id="267" r:id="rId4"/>
    <p:sldId id="257" r:id="rId5"/>
    <p:sldId id="271" r:id="rId6"/>
    <p:sldId id="258" r:id="rId7"/>
    <p:sldId id="270" r:id="rId8"/>
    <p:sldId id="268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2FB05"/>
    <a:srgbClr val="CBA505"/>
    <a:srgbClr val="C6680A"/>
    <a:srgbClr val="43A30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33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AA9C89-E790-43AD-87CF-E056E6B1175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D1A57E-35A5-4D8F-AF21-017E84EF40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7EB972-EE97-4862-A7D8-35609C8BB9C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84A22C-4EEB-48CF-819B-BCFA21B2A6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73428C-243E-4587-BC56-7EC78256AB2A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8ED5D0-0E50-4D54-A7BE-1A306A64D8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33532-3F25-4B7A-8C82-4E5E3B9CC63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28144-D28A-43D8-94CD-26BAB78BA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273E9F-5241-4B50-9492-B82A7C5CEB02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8AEB1E-343B-4C7F-B52E-05FD6179F5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48F8F-72B4-465B-B8D5-CE712E05548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EDA578-1375-4358-B5F3-F724F0029C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67A7D8-C5DC-4A96-ADED-A408C36B6C13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F93287-453C-48C9-8942-723A271F8B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B791EA-4E1B-42D4-B318-4A895D926F8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C78ED-DEEE-4566-9A88-120488ADB5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FA0B6-F741-43D9-B6EE-5798CBA11117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CD1E40-E692-4B5D-8D85-A3C6C8DD9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2851C-2DA1-4F99-B6A2-C399F470FBDD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624A5-76F0-4390-8E05-FE532123E8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788C7E-143B-4108-A884-8E681FB13B73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91A070-BDD8-4CE3-A39B-C0C58A7651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6C48C64-4B72-430C-A6D6-E84CE0A47C4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BEFB0E8-8AD6-4205-BBA9-BF7B2C507A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3" r:id="rId4"/>
    <p:sldLayoutId id="2147483687" r:id="rId5"/>
    <p:sldLayoutId id="2147483682" r:id="rId6"/>
    <p:sldLayoutId id="2147483688" r:id="rId7"/>
    <p:sldLayoutId id="2147483689" r:id="rId8"/>
    <p:sldLayoutId id="2147483690" r:id="rId9"/>
    <p:sldLayoutId id="2147483681" r:id="rId10"/>
    <p:sldLayoutId id="214748369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adgees.cz/symboly/minus-plus" TargetMode="External"/><Relationship Id="rId7" Type="http://schemas.openxmlformats.org/officeDocument/2006/relationships/hyperlink" Target="http://tn-foto.blogspot.cz/2012/03/dedecek-vnuk.html" TargetMode="External"/><Relationship Id="rId2" Type="http://schemas.openxmlformats.org/officeDocument/2006/relationships/hyperlink" Target="http://www.clker.com/clipart-green-plus-sign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padveskole.cz/aplikace/matematika-scitani/" TargetMode="External"/><Relationship Id="rId5" Type="http://schemas.openxmlformats.org/officeDocument/2006/relationships/hyperlink" Target="http://pc.poradna.net/q/view/459441-scitani-na-kalkulacce" TargetMode="External"/><Relationship Id="rId4" Type="http://schemas.openxmlformats.org/officeDocument/2006/relationships/hyperlink" Target="http://www.iconfinder.com/icondetails/34231/128/circle_green_minus_ic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850" y="2205038"/>
            <a:ext cx="8458200" cy="1222375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Sčítání a odčítání do 100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404813"/>
            <a:ext cx="777240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Podnadpis 2"/>
          <p:cNvSpPr>
            <a:spLocks/>
          </p:cNvSpPr>
          <p:nvPr/>
        </p:nvSpPr>
        <p:spPr bwMode="auto">
          <a:xfrm>
            <a:off x="1331913" y="4005263"/>
            <a:ext cx="6400800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 školy: </a:t>
            </a:r>
            <a:r>
              <a:rPr lang="cs-CZ" sz="1500">
                <a:latin typeface="Times New Roman" pitchFamily="18" charset="0"/>
              </a:rPr>
              <a:t>Základní škola a mateřská škola Bělá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Autor: </a:t>
            </a:r>
            <a:r>
              <a:rPr lang="cs-CZ" sz="1500">
                <a:latin typeface="Times New Roman" pitchFamily="18" charset="0"/>
              </a:rPr>
              <a:t>Mgr. Ivana Pavlíčková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Název: </a:t>
            </a:r>
            <a:r>
              <a:rPr lang="cs-CZ" sz="1500">
                <a:latin typeface="Times New Roman" pitchFamily="18" charset="0"/>
              </a:rPr>
              <a:t>VY_32_INOVACE_19_Scitani a odcitani do 100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Období: </a:t>
            </a:r>
            <a:r>
              <a:rPr lang="cs-CZ" sz="1500">
                <a:latin typeface="Times New Roman" pitchFamily="18" charset="0"/>
              </a:rPr>
              <a:t>leden 2013 – červen 2013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Vzdělávací oblast: </a:t>
            </a:r>
            <a:r>
              <a:rPr lang="cs-CZ" sz="1500">
                <a:latin typeface="Times New Roman" pitchFamily="18" charset="0"/>
              </a:rPr>
              <a:t>Matematika a její aplikace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Téma hodiny: </a:t>
            </a:r>
            <a:r>
              <a:rPr lang="cs-CZ" sz="1500">
                <a:latin typeface="Times New Roman" pitchFamily="18" charset="0"/>
              </a:rPr>
              <a:t>Sčítání a odčítání do 100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Ročník: </a:t>
            </a:r>
            <a:r>
              <a:rPr lang="cs-CZ" sz="1500">
                <a:latin typeface="Times New Roman" pitchFamily="18" charset="0"/>
              </a:rPr>
              <a:t>2.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a název klíčové aktivity: </a:t>
            </a:r>
            <a:r>
              <a:rPr lang="cs-CZ" sz="1500">
                <a:latin typeface="Times New Roman" pitchFamily="18" charset="0"/>
              </a:rPr>
              <a:t>III/2 Inovace a zkvalitnění výuky prostřednictvím ICT</a:t>
            </a:r>
          </a:p>
          <a:p>
            <a:pPr algn="ctr">
              <a:spcBef>
                <a:spcPts val="300"/>
              </a:spcBef>
            </a:pPr>
            <a:r>
              <a:rPr lang="cs-CZ" sz="1500" b="1">
                <a:latin typeface="Times New Roman" pitchFamily="18" charset="0"/>
              </a:rPr>
              <a:t>Číslo projektu: </a:t>
            </a:r>
            <a:r>
              <a:rPr lang="cs-CZ" sz="1500">
                <a:latin typeface="Times New Roman" pitchFamily="18" charset="0"/>
              </a:rPr>
              <a:t>CZ.1.07/1.4.00/21.1334</a:t>
            </a:r>
          </a:p>
          <a:p>
            <a:pPr algn="ctr">
              <a:spcBef>
                <a:spcPts val="300"/>
              </a:spcBef>
            </a:pPr>
            <a:endParaRPr lang="cs-CZ" sz="1300" b="1">
              <a:latin typeface="Times New Roman" pitchFamily="18" charset="0"/>
            </a:endParaRP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260350"/>
            <a:ext cx="8686800" cy="5891213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Sčítání do 100</a:t>
            </a:r>
          </a:p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4800" b="1" dirty="0" smtClean="0">
                <a:solidFill>
                  <a:srgbClr val="FF0000"/>
                </a:solidFill>
              </a:rPr>
              <a:t>68	 </a:t>
            </a:r>
            <a:r>
              <a:rPr lang="cs-CZ" sz="4800" b="1" dirty="0" smtClean="0"/>
              <a:t>+	 </a:t>
            </a:r>
            <a:r>
              <a:rPr lang="cs-CZ" sz="4800" b="1" dirty="0" smtClean="0">
                <a:solidFill>
                  <a:schemeClr val="bg2">
                    <a:lumMod val="50000"/>
                  </a:schemeClr>
                </a:solidFill>
              </a:rPr>
              <a:t>4</a:t>
            </a:r>
            <a:r>
              <a:rPr lang="cs-CZ" sz="4800" b="1" dirty="0" smtClean="0"/>
              <a:t>    =</a:t>
            </a:r>
            <a:r>
              <a:rPr lang="cs-CZ" sz="4800" b="1" dirty="0" smtClean="0">
                <a:solidFill>
                  <a:srgbClr val="00B050"/>
                </a:solidFill>
              </a:rPr>
              <a:t> 	72</a:t>
            </a:r>
          </a:p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4800" b="1" dirty="0" smtClean="0">
                <a:solidFill>
                  <a:srgbClr val="FF0000"/>
                </a:solidFill>
              </a:rPr>
              <a:t>Sčítanec</a:t>
            </a:r>
            <a:r>
              <a:rPr lang="cs-CZ" sz="4800" b="1" dirty="0" smtClean="0">
                <a:solidFill>
                  <a:srgbClr val="00B050"/>
                </a:solidFill>
              </a:rPr>
              <a:t>	</a:t>
            </a:r>
            <a:r>
              <a:rPr lang="cs-CZ" sz="4800" b="1" dirty="0" err="1" smtClean="0">
                <a:solidFill>
                  <a:srgbClr val="00B0F0"/>
                </a:solidFill>
              </a:rPr>
              <a:t>Sčítanec</a:t>
            </a:r>
            <a:r>
              <a:rPr lang="cs-CZ" sz="4800" b="1" dirty="0" smtClean="0">
                <a:solidFill>
                  <a:srgbClr val="00B050"/>
                </a:solidFill>
              </a:rPr>
              <a:t> 	Součet</a:t>
            </a:r>
          </a:p>
        </p:txBody>
      </p:sp>
      <p:pic>
        <p:nvPicPr>
          <p:cNvPr id="14338" name="Picture 4" descr="http://ipadveskole.cz/wp-content/uploads/2012/02/Matematika-S%C4%8D%C3%ADt%C3%A1n%C3%AD-175x175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4292600"/>
            <a:ext cx="2374900" cy="237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60350"/>
            <a:ext cx="8686800" cy="5819775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Odčítání do 100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4500" b="1" dirty="0" smtClean="0">
                <a:solidFill>
                  <a:srgbClr val="FF0000"/>
                </a:solidFill>
              </a:rPr>
              <a:t>79	 </a:t>
            </a:r>
            <a:r>
              <a:rPr lang="cs-CZ" sz="4500" b="1" dirty="0" smtClean="0"/>
              <a:t>-	 </a:t>
            </a:r>
            <a:r>
              <a:rPr lang="cs-CZ" sz="4500" b="1" dirty="0" smtClean="0">
                <a:solidFill>
                  <a:schemeClr val="bg2">
                    <a:lumMod val="50000"/>
                  </a:schemeClr>
                </a:solidFill>
              </a:rPr>
              <a:t>6</a:t>
            </a:r>
            <a:r>
              <a:rPr lang="cs-CZ" sz="4500" b="1" dirty="0" smtClean="0"/>
              <a:t>    =</a:t>
            </a:r>
            <a:r>
              <a:rPr lang="cs-CZ" sz="4500" b="1" dirty="0" smtClean="0">
                <a:solidFill>
                  <a:srgbClr val="00B050"/>
                </a:solidFill>
              </a:rPr>
              <a:t> 	73</a:t>
            </a:r>
          </a:p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4500" b="1" dirty="0" smtClean="0">
                <a:solidFill>
                  <a:srgbClr val="FF0000"/>
                </a:solidFill>
              </a:rPr>
              <a:t>Menšenec</a:t>
            </a:r>
            <a:r>
              <a:rPr lang="cs-CZ" sz="4500" b="1" dirty="0" smtClean="0">
                <a:solidFill>
                  <a:srgbClr val="00B050"/>
                </a:solidFill>
              </a:rPr>
              <a:t>	</a:t>
            </a:r>
            <a:r>
              <a:rPr lang="cs-CZ" sz="4500" b="1" dirty="0" smtClean="0">
                <a:solidFill>
                  <a:srgbClr val="00B0F0"/>
                </a:solidFill>
              </a:rPr>
              <a:t>Menšitel</a:t>
            </a:r>
            <a:r>
              <a:rPr lang="cs-CZ" sz="4500" b="1" dirty="0" smtClean="0">
                <a:solidFill>
                  <a:srgbClr val="00B050"/>
                </a:solidFill>
              </a:rPr>
              <a:t>	Rozdíl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2400" dirty="0"/>
          </a:p>
        </p:txBody>
      </p:sp>
      <p:pic>
        <p:nvPicPr>
          <p:cNvPr id="15362" name="Picture 2" descr="https://encrypted-tbn0.gstatic.com/images?q=tbn:ANd9GcT9tsWJsRyGDmLFbNvSE1E3I-ROqC2Y9l4yZPFgUIgX5O_5Ykdu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4292600"/>
            <a:ext cx="2114550" cy="216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60350"/>
            <a:ext cx="8686800" cy="5819775"/>
          </a:xfrm>
        </p:spPr>
        <p:txBody>
          <a:bodyPr>
            <a:normAutofit/>
          </a:bodyPr>
          <a:lstStyle/>
          <a:p>
            <a:pPr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Pozorně si přečti všechny čísla. Pozor na výslovnost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Zástupný symbol pro obsah 5"/>
          <p:cNvGraphicFramePr>
            <a:graphicFrameLocks/>
          </p:cNvGraphicFramePr>
          <p:nvPr/>
        </p:nvGraphicFramePr>
        <p:xfrm>
          <a:off x="395288" y="1484313"/>
          <a:ext cx="8229600" cy="49974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49971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1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6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8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9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10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49971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12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13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14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15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16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17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18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19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20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49971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21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22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23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24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25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26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27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28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29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30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  <a:tr h="49971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31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32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33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34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35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36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37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38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39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40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49971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41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42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43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44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45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46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47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48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49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50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49971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51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52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53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54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55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56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57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58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59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60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49971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61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62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63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64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65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66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67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68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69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70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49971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71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43A3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72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43A3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73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43A3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74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43A3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75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43A3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76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43A3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77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43A3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78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43A3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79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43A30D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80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43A30D"/>
                    </a:solidFill>
                  </a:tcPr>
                </a:tc>
              </a:tr>
              <a:tr h="49971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81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CBA50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82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CBA50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83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CBA50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84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CBA50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85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CBA50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86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CBA50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87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CBA50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88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CBA50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89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CBA50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90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CBA505"/>
                    </a:solidFill>
                  </a:tcPr>
                </a:tc>
              </a:tr>
              <a:tr h="499715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91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22FB0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92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22FB0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93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22FB0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94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22FB0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95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22FB0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96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22FB0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97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22FB0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98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22FB0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99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22FB0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latin typeface="Times New Roman" pitchFamily="18" charset="0"/>
                          <a:cs typeface="Times New Roman" pitchFamily="18" charset="0"/>
                        </a:rPr>
                        <a:t>100</a:t>
                      </a:r>
                      <a:endParaRPr lang="cs-CZ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22FB05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333375"/>
            <a:ext cx="8686800" cy="962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Slovní úloha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>
                <a:solidFill>
                  <a:schemeClr val="tx1"/>
                </a:solidFill>
              </a:rPr>
              <a:t>Petrův dědeček má 82 let. Petr má 8 let. O kolik let je dědeček starší než Petr?</a:t>
            </a:r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547813" y="3357563"/>
            <a:ext cx="6397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82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124075" y="3357563"/>
            <a:ext cx="3603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-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411413" y="3357563"/>
            <a:ext cx="6397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8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771775" y="3357563"/>
            <a:ext cx="6397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=</a:t>
            </a:r>
            <a:endParaRPr lang="cs-CZ">
              <a:latin typeface="Franklin Gothic Book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203575" y="3357563"/>
            <a:ext cx="6397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74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900113" y="5229225"/>
            <a:ext cx="57594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Franklin Gothic Book" pitchFamily="34" charset="0"/>
              </a:rPr>
              <a:t>Dědeček je starší než Petr o 74 let.</a:t>
            </a:r>
            <a:endParaRPr lang="cs-CZ">
              <a:latin typeface="Franklin Gothic Book" pitchFamily="34" charset="0"/>
            </a:endParaRPr>
          </a:p>
        </p:txBody>
      </p:sp>
      <p:pic>
        <p:nvPicPr>
          <p:cNvPr id="17417" name="Picture 2" descr="http://sechtl-vosecek.ucw.cz/images/new/ded_a_vnu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59563" y="2708275"/>
            <a:ext cx="1905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476250"/>
            <a:ext cx="8686800" cy="5976938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Sčítání do 100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26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37 + 8   = 			7   + 53 =	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74 + 6   = 			51 + 6   =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7   + 32 = 			92 + 8   =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4   + 75 = 			6   + 33 =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93 + 7   =  			32 + 23 =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35 + 3   =  			71 +  7   =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27 + 2   = 			66 + 6   =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5   + 23 = 			83 + 12 =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6   + 13 = 			9   + 41 =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68 + 9   = 			41 + 38 =</a:t>
            </a:r>
            <a:endParaRPr lang="cs-CZ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835150" y="1484313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45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835150" y="1989138"/>
            <a:ext cx="6397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80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835150" y="2492375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39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835150" y="2924175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79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835150" y="3357563"/>
            <a:ext cx="8651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100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835150" y="3789363"/>
            <a:ext cx="6397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38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835150" y="4292600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29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835150" y="4724400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28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835150" y="5229225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19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835150" y="5732463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77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508625" y="1412875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60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508625" y="1916113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57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508625" y="2420938"/>
            <a:ext cx="9350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100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508625" y="2924175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39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508625" y="3357563"/>
            <a:ext cx="6397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55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508625" y="3860800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78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508625" y="4292600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72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508625" y="4797425"/>
            <a:ext cx="63976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95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5508625" y="5300663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50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508625" y="5732463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79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pic>
        <p:nvPicPr>
          <p:cNvPr id="18454" name="Picture 2" descr="http://www.clker.com/cliparts/H/D/e/R/O/P/green-plus-sign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2588" y="1412875"/>
            <a:ext cx="1733550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http://www.badgees.cz/cache/images/full/153_minus_plus_150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1268413"/>
            <a:ext cx="5616575" cy="536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Nadpis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Všecho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 si radši dvakrát přepočítej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476250"/>
            <a:ext cx="8686800" cy="5976938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Odčítání do 100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26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22 - 2   = 			99  - 9=	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30 - 20 = 			35  - 6   =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70 - 1   = 			19  - 8   =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65 - 4   = 			60  - 33 =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16 - 0   =  			16  - 3 =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89 - 12 =  			88  - 7   =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15 - 7   = 			20  - 6   =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49 - 8   = 			62  - 12 =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53 - 10 = 			56  - 41 =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2600" dirty="0" smtClean="0">
                <a:solidFill>
                  <a:schemeClr val="tx1"/>
                </a:solidFill>
              </a:rPr>
              <a:t>68 - 9   = 			87 -  3 =</a:t>
            </a:r>
            <a:endParaRPr lang="cs-CZ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835150" y="1484313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20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835150" y="1989138"/>
            <a:ext cx="6397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10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835150" y="2492375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69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835150" y="2924175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61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835150" y="3357563"/>
            <a:ext cx="8651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16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835150" y="3789363"/>
            <a:ext cx="6397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77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835150" y="4292600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8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835150" y="4724400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41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835150" y="5229225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43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835150" y="5732463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59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508625" y="1412875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90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508625" y="1916113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29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508625" y="2420938"/>
            <a:ext cx="9350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11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508625" y="2924175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27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508625" y="3357563"/>
            <a:ext cx="6397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13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5508625" y="3860800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81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508625" y="4292600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14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508625" y="4797425"/>
            <a:ext cx="63976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50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5508625" y="5300663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15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508625" y="5732463"/>
            <a:ext cx="639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Franklin Gothic Book" pitchFamily="34" charset="0"/>
              </a:rPr>
              <a:t>84</a:t>
            </a:r>
            <a:endParaRPr lang="cs-CZ" b="1">
              <a:solidFill>
                <a:srgbClr val="FF0000"/>
              </a:solidFill>
              <a:latin typeface="Franklin Gothic Book" pitchFamily="34" charset="0"/>
            </a:endParaRPr>
          </a:p>
        </p:txBody>
      </p:sp>
      <p:pic>
        <p:nvPicPr>
          <p:cNvPr id="20502" name="Picture 2" descr="http://cdn1.iconfinder.com/data/icons/softwaredemo/PNG/256x256/Minus_Circle_Gree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3663" y="549275"/>
            <a:ext cx="24384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Zdroje: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clker.com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clipart</a:t>
            </a:r>
            <a:r>
              <a:rPr lang="cs-CZ" dirty="0" smtClean="0">
                <a:hlinkClick r:id="rId2"/>
              </a:rPr>
              <a:t>-green-plus-sign.</a:t>
            </a:r>
            <a:r>
              <a:rPr lang="cs-CZ" dirty="0" err="1" smtClean="0">
                <a:hlinkClick r:id="rId2"/>
              </a:rPr>
              <a:t>html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badgees.cz</a:t>
            </a:r>
            <a:r>
              <a:rPr lang="cs-CZ" dirty="0" smtClean="0">
                <a:hlinkClick r:id="rId3"/>
              </a:rPr>
              <a:t>/symboly/minus-plus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iconfinder.com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icondetails</a:t>
            </a:r>
            <a:r>
              <a:rPr lang="cs-CZ" dirty="0" smtClean="0">
                <a:hlinkClick r:id="rId4"/>
              </a:rPr>
              <a:t>/34231/128/</a:t>
            </a:r>
            <a:r>
              <a:rPr lang="cs-CZ" dirty="0" err="1" smtClean="0">
                <a:hlinkClick r:id="rId4"/>
              </a:rPr>
              <a:t>circle</a:t>
            </a:r>
            <a:r>
              <a:rPr lang="cs-CZ" dirty="0" smtClean="0">
                <a:hlinkClick r:id="rId4"/>
              </a:rPr>
              <a:t>_green_minus_</a:t>
            </a:r>
            <a:r>
              <a:rPr lang="cs-CZ" dirty="0" err="1" smtClean="0">
                <a:hlinkClick r:id="rId4"/>
              </a:rPr>
              <a:t>icon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5"/>
              </a:rPr>
              <a:t>http://pc.poradna.net/q/view/459441-scitani-na-kalkulacce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6"/>
              </a:rPr>
              <a:t>http://ipadveskole.cz/aplikace/matematika-scitani/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7"/>
              </a:rPr>
              <a:t>http://tn-foto.blogspot.cz/2012/03/dedecek-vnuk.html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102</TotalTime>
  <Words>358</Words>
  <Application>Microsoft Office PowerPoint</Application>
  <PresentationFormat>On-screen Show (4:3)</PresentationFormat>
  <Paragraphs>205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9</vt:i4>
      </vt:variant>
    </vt:vector>
  </HeadingPairs>
  <TitlesOfParts>
    <vt:vector size="24" baseType="lpstr">
      <vt:lpstr>Franklin Gothic Book</vt:lpstr>
      <vt:lpstr>Arial</vt:lpstr>
      <vt:lpstr>Franklin Gothic Medium</vt:lpstr>
      <vt:lpstr>Wingdings 2</vt:lpstr>
      <vt:lpstr>Calibri</vt:lpstr>
      <vt:lpstr>Times New Roman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SČÍTÁNÍ A ODČÍTÁNÍ DO 100</vt:lpstr>
      <vt:lpstr>Snímek 2</vt:lpstr>
      <vt:lpstr>Snímek 3</vt:lpstr>
      <vt:lpstr>Snímek 4</vt:lpstr>
      <vt:lpstr>SLOVNÍ ÚLOHA</vt:lpstr>
      <vt:lpstr>Snímek 6</vt:lpstr>
      <vt:lpstr>VŠECHO SI RADŠI DVAKRÁT PŘEPOČÍTEJ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do 100</dc:title>
  <dc:creator>Matyáš</dc:creator>
  <cp:lastModifiedBy>PC23545</cp:lastModifiedBy>
  <cp:revision>5</cp:revision>
  <dcterms:created xsi:type="dcterms:W3CDTF">2013-06-03T06:32:13Z</dcterms:created>
  <dcterms:modified xsi:type="dcterms:W3CDTF">2013-08-27T09:35:44Z</dcterms:modified>
</cp:coreProperties>
</file>