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  <p:sldId id="265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33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5" name="Obdélník 18"/>
          <p:cNvSpPr>
            <a:spLocks noChangeArrowheads="1"/>
          </p:cNvSpPr>
          <p:nvPr/>
        </p:nvSpPr>
        <p:spPr bwMode="white">
          <a:xfrm>
            <a:off x="8991600" y="3175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7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" name="Obdélník 11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1" name="Přímá spojovací čára 6"/>
          <p:cNvSpPr>
            <a:spLocks noChangeShapeType="1"/>
          </p:cNvSpPr>
          <p:nvPr/>
        </p:nvSpPr>
        <p:spPr bwMode="auto">
          <a:xfrm>
            <a:off x="155575" y="241935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Obdélník 9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4267200" y="211455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Elipsa 13"/>
          <p:cNvSpPr/>
          <p:nvPr/>
        </p:nvSpPr>
        <p:spPr>
          <a:xfrm>
            <a:off x="4362450" y="2209800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5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D07354-0AF8-41DE-8ED4-FC048797E3F9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16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7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8688"/>
            <a:ext cx="457200" cy="441325"/>
          </a:xfrm>
        </p:spPr>
        <p:txBody>
          <a:bodyPr/>
          <a:lstStyle>
            <a:lvl1pPr>
              <a:defRPr smtClean="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8E998280-82AA-43EF-9426-FA906EDB55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1F3E4B-2E5C-4652-96FF-8C0DC0CFA739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2450" y="1027113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A3D0CB3-F9FC-4AA4-BD2C-3495929A45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7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Obdélník 18"/>
          <p:cNvSpPr>
            <a:spLocks noChangeArrowheads="1"/>
          </p:cNvSpPr>
          <p:nvPr/>
        </p:nvSpPr>
        <p:spPr bwMode="white">
          <a:xfrm>
            <a:off x="152400" y="2286000"/>
            <a:ext cx="8832850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Obdélník 11"/>
          <p:cNvSpPr>
            <a:spLocks noChangeArrowheads="1"/>
          </p:cNvSpPr>
          <p:nvPr/>
        </p:nvSpPr>
        <p:spPr bwMode="auto">
          <a:xfrm>
            <a:off x="155575" y="142875"/>
            <a:ext cx="8832850" cy="2139950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" name="Obdélník 12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1" name="Obdélník 13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2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3" name="Elipsa 9"/>
          <p:cNvSpPr/>
          <p:nvPr/>
        </p:nvSpPr>
        <p:spPr>
          <a:xfrm>
            <a:off x="4267200" y="211455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Elipsa 10"/>
          <p:cNvSpPr/>
          <p:nvPr/>
        </p:nvSpPr>
        <p:spPr>
          <a:xfrm>
            <a:off x="4362450" y="2209800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E6581C-597D-4517-A89C-FE5339DB7FBB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17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8688"/>
            <a:ext cx="457200" cy="441325"/>
          </a:xfrm>
        </p:spPr>
        <p:txBody>
          <a:bodyPr/>
          <a:lstStyle>
            <a:lvl1pPr>
              <a:defRPr smtClean="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DE91F25F-210C-47DC-A442-B5219BE067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7"/>
          <p:cNvSpPr>
            <a:spLocks noChangeShapeType="1"/>
          </p:cNvSpPr>
          <p:nvPr/>
        </p:nvSpPr>
        <p:spPr bwMode="auto">
          <a:xfrm flipV="1">
            <a:off x="4562475" y="1576388"/>
            <a:ext cx="9525" cy="481806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10325"/>
            <a:ext cx="30448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8E0D8EB-A320-4465-9ECE-58EE65CB1F9D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7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50865D-8FC7-4A48-994C-C71BE51603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825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1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Obdélník 10"/>
          <p:cNvSpPr/>
          <p:nvPr/>
        </p:nvSpPr>
        <p:spPr>
          <a:xfrm>
            <a:off x="152400" y="1371600"/>
            <a:ext cx="8832850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050" y="6391275"/>
            <a:ext cx="8832850" cy="31115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4" name="Přímá spojovací čára 14"/>
          <p:cNvSpPr>
            <a:spLocks noChangeShapeType="1"/>
          </p:cNvSpPr>
          <p:nvPr/>
        </p:nvSpPr>
        <p:spPr bwMode="auto">
          <a:xfrm>
            <a:off x="152400" y="1279525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5" name="Obdélník 17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6" name="Elipsa 24"/>
          <p:cNvSpPr/>
          <p:nvPr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7" name="Elipsa 26"/>
          <p:cNvSpPr/>
          <p:nvPr/>
        </p:nvSpPr>
        <p:spPr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8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DC885-F6C7-40AF-BD26-8FF60FA1A2BF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19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10325"/>
            <a:ext cx="35814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988"/>
            <a:ext cx="457200" cy="441325"/>
          </a:xfrm>
        </p:spPr>
        <p:txBody>
          <a:bodyPr/>
          <a:lstStyle>
            <a:lvl1pPr algn="ctr">
              <a:defRPr smtClean="0"/>
            </a:lvl1pPr>
          </a:lstStyle>
          <a:p>
            <a:pPr>
              <a:defRPr/>
            </a:pPr>
            <a:fld id="{90AE1E3C-3583-4884-8480-FBA981A376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9824E5-18ED-4216-9E07-4AC2F81A0C42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638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026DAD9-28A8-4AEC-838A-8D52562398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3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57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4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5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Obdélník 4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7" name="Obdélník 5"/>
          <p:cNvSpPr>
            <a:spLocks noChangeArrowheads="1"/>
          </p:cNvSpPr>
          <p:nvPr/>
        </p:nvSpPr>
        <p:spPr bwMode="auto">
          <a:xfrm>
            <a:off x="152400" y="15875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8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7352B5-5C5A-4DC2-BF58-248177D798CC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9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5"/>
          </a:xfrm>
        </p:spPr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3130266E-E69E-4456-8B3B-63077CF66A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18"/>
          <p:cNvSpPr>
            <a:spLocks noChangeArrowheads="1"/>
          </p:cNvSpPr>
          <p:nvPr/>
        </p:nvSpPr>
        <p:spPr bwMode="auto">
          <a:xfrm>
            <a:off x="152400" y="152400"/>
            <a:ext cx="8832850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7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9063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Obdélník 7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2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3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Elipsa 10"/>
          <p:cNvSpPr/>
          <p:nvPr/>
        </p:nvSpPr>
        <p:spPr>
          <a:xfrm>
            <a:off x="1390650" y="323850"/>
            <a:ext cx="419100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" name="Obdélník 20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6" name="Zástupný symbol pro číslo snímku 6"/>
          <p:cNvSpPr>
            <a:spLocks noGrp="1"/>
          </p:cNvSpPr>
          <p:nvPr>
            <p:ph type="sldNum" sz="quarter" idx="10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 smtClean="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762238A6-FF52-4703-8905-F617DDA127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Zástupný symbol pro datum 4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28A427-01B1-4FCA-BACB-2D433BF6E28B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01625" y="6410325"/>
            <a:ext cx="3382963" cy="3667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7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0" name="Obdélník 19"/>
          <p:cNvSpPr>
            <a:spLocks noChangeArrowheads="1"/>
          </p:cNvSpPr>
          <p:nvPr/>
        </p:nvSpPr>
        <p:spPr bwMode="auto">
          <a:xfrm>
            <a:off x="152400" y="152400"/>
            <a:ext cx="8832850" cy="301625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1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bdélník 14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3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Elipsa 12"/>
          <p:cNvSpPr/>
          <p:nvPr/>
        </p:nvSpPr>
        <p:spPr>
          <a:xfrm>
            <a:off x="1390650" y="323850"/>
            <a:ext cx="419100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" name="Obdélník 21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6" name="Zástupný symbol pro číslo snímku 6"/>
          <p:cNvSpPr>
            <a:spLocks noGrp="1"/>
          </p:cNvSpPr>
          <p:nvPr>
            <p:ph type="sldNum" sz="quarter" idx="10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7622EE3-BCB0-4C7E-BCDD-F604AB78B0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Zástupný symbol pro datum 4"/>
          <p:cNvSpPr>
            <a:spLocks noGrp="1"/>
          </p:cNvSpPr>
          <p:nvPr>
            <p:ph type="dt" sz="half" idx="11"/>
          </p:nvPr>
        </p:nvSpPr>
        <p:spPr>
          <a:xfrm>
            <a:off x="5788025" y="6405563"/>
            <a:ext cx="30448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03C9F20-EAB7-4A8F-917C-CEED719571F1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01625" y="6410325"/>
            <a:ext cx="3584575" cy="3667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6F51E5-7EAA-4035-86B3-38634682EBE0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EE0081-FD4C-47A2-AB95-BA7F4DE7F9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5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57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7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Obdélník 10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Obdélník 11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0" name="Přímá spojovací čára 12"/>
          <p:cNvSpPr>
            <a:spLocks noChangeShapeType="1"/>
          </p:cNvSpPr>
          <p:nvPr/>
        </p:nvSpPr>
        <p:spPr bwMode="auto">
          <a:xfrm rot="5400000">
            <a:off x="4021137" y="3278188"/>
            <a:ext cx="6245225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1" name="Elipsa 13"/>
          <p:cNvSpPr/>
          <p:nvPr/>
        </p:nvSpPr>
        <p:spPr>
          <a:xfrm>
            <a:off x="6838950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Elipsa 14"/>
          <p:cNvSpPr/>
          <p:nvPr/>
        </p:nvSpPr>
        <p:spPr>
          <a:xfrm>
            <a:off x="6934200" y="3021013"/>
            <a:ext cx="420688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číslo snímku 5"/>
          <p:cNvSpPr>
            <a:spLocks noGrp="1"/>
          </p:cNvSpPr>
          <p:nvPr>
            <p:ph type="sldNum" sz="quarter" idx="10"/>
          </p:nvPr>
        </p:nvSpPr>
        <p:spPr>
          <a:xfrm>
            <a:off x="6915150" y="3009900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6C08D0B-8E9D-4F04-A2C7-0C8786B6D7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44ACFA-6128-481C-A4DF-13A8860DF7F1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82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5563"/>
            <a:ext cx="3044825" cy="3651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smtClean="0">
                <a:solidFill>
                  <a:srgbClr val="FFFFFF"/>
                </a:solidFill>
                <a:latin typeface="+mn-lt"/>
              </a:defRPr>
            </a:lvl1pPr>
          </a:lstStyle>
          <a:p>
            <a:pPr>
              <a:defRPr/>
            </a:pPr>
            <a:fld id="{C3191E4D-A641-429D-94D7-A05B321A71F8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325"/>
            <a:ext cx="3581400" cy="366713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rgbClr val="FFFFFF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350"/>
            <a:ext cx="8832850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" name="Elipsa 14"/>
          <p:cNvSpPr/>
          <p:nvPr/>
        </p:nvSpPr>
        <p:spPr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39813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600" smtClean="0">
                <a:solidFill>
                  <a:schemeClr val="accent3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EB863259-6CDF-40B5-8C8C-64AB9A3129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38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301625" y="228600"/>
            <a:ext cx="8534400" cy="758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39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301625" y="1524000"/>
            <a:ext cx="8534400" cy="4598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97" r:id="rId2"/>
    <p:sldLayoutId id="2147483698" r:id="rId3"/>
    <p:sldLayoutId id="2147483699" r:id="rId4"/>
    <p:sldLayoutId id="2147483700" r:id="rId5"/>
    <p:sldLayoutId id="2147483701" r:id="rId6"/>
    <p:sldLayoutId id="2147483702" r:id="rId7"/>
    <p:sldLayoutId id="2147483703" r:id="rId8"/>
    <p:sldLayoutId id="2147483704" r:id="rId9"/>
    <p:sldLayoutId id="2147483705" r:id="rId10"/>
    <p:sldLayoutId id="2147483706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3300" kern="1200">
          <a:solidFill>
            <a:srgbClr val="CBA523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3300">
          <a:solidFill>
            <a:srgbClr val="CBA523"/>
          </a:solidFill>
          <a:latin typeface="Georgia" pitchFamily="18" charset="0"/>
        </a:defRPr>
      </a:lvl2pPr>
      <a:lvl3pPr algn="ctr" rtl="0" fontAlgn="base">
        <a:spcBef>
          <a:spcPct val="0"/>
        </a:spcBef>
        <a:spcAft>
          <a:spcPct val="0"/>
        </a:spcAft>
        <a:defRPr sz="3300">
          <a:solidFill>
            <a:srgbClr val="CBA523"/>
          </a:solidFill>
          <a:latin typeface="Georgia" pitchFamily="18" charset="0"/>
        </a:defRPr>
      </a:lvl3pPr>
      <a:lvl4pPr algn="ctr" rtl="0" fontAlgn="base">
        <a:spcBef>
          <a:spcPct val="0"/>
        </a:spcBef>
        <a:spcAft>
          <a:spcPct val="0"/>
        </a:spcAft>
        <a:defRPr sz="3300">
          <a:solidFill>
            <a:srgbClr val="CBA523"/>
          </a:solidFill>
          <a:latin typeface="Georgia" pitchFamily="18" charset="0"/>
        </a:defRPr>
      </a:lvl4pPr>
      <a:lvl5pPr algn="ctr" rtl="0" fontAlgn="base">
        <a:spcBef>
          <a:spcPct val="0"/>
        </a:spcBef>
        <a:spcAft>
          <a:spcPct val="0"/>
        </a:spcAft>
        <a:defRPr sz="3300">
          <a:solidFill>
            <a:srgbClr val="CBA523"/>
          </a:solidFill>
          <a:latin typeface="Georgia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3300">
          <a:solidFill>
            <a:srgbClr val="CBA523"/>
          </a:solidFill>
          <a:latin typeface="Georgia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3300">
          <a:solidFill>
            <a:srgbClr val="CBA523"/>
          </a:solidFill>
          <a:latin typeface="Georgia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3300">
          <a:solidFill>
            <a:srgbClr val="CBA523"/>
          </a:solidFill>
          <a:latin typeface="Georgia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3300">
          <a:solidFill>
            <a:srgbClr val="CBA523"/>
          </a:solidFill>
          <a:latin typeface="Georgia" pitchFamily="18" charset="0"/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73050" algn="l" rtl="0" fontAlgn="base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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325" indent="-228600" algn="l" rtl="0" fontAlgn="base">
        <a:spcBef>
          <a:spcPct val="20000"/>
        </a:spcBef>
        <a:spcAft>
          <a:spcPct val="0"/>
        </a:spcAft>
        <a:buClr>
          <a:srgbClr val="E7BC29"/>
        </a:buClr>
        <a:buSzPct val="75000"/>
        <a:buFont typeface="Wingdings 2" pitchFamily="18" charset="2"/>
        <a:buChar char="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228600" algn="l" rtl="0" fontAlgn="base">
        <a:spcBef>
          <a:spcPct val="20000"/>
        </a:spcBef>
        <a:spcAft>
          <a:spcPct val="0"/>
        </a:spcAft>
        <a:buClr>
          <a:srgbClr val="D092A7"/>
        </a:buClr>
        <a:buSzPct val="70000"/>
        <a:buFont typeface="Wingdings" pitchFamily="2" charset="2"/>
        <a:buChar char="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fontAlgn="base">
        <a:spcBef>
          <a:spcPct val="20000"/>
        </a:spcBef>
        <a:spcAft>
          <a:spcPct val="0"/>
        </a:spcAft>
        <a:buClr>
          <a:srgbClr val="9C85C0"/>
        </a:buClr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gif"/><Relationship Id="rId4" Type="http://schemas.openxmlformats.org/officeDocument/2006/relationships/image" Target="../media/image6.gi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image" Target="../media/image12.gi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cerv.wz.cz/WEB2/CZ/Navody/Ondra/Koule2/Koule.php" TargetMode="External"/><Relationship Id="rId13" Type="http://schemas.openxmlformats.org/officeDocument/2006/relationships/hyperlink" Target="http://www.akcniceny.cz/detail/dekoracni-svicka-ve-tvaru-krychle-299082/" TargetMode="External"/><Relationship Id="rId18" Type="http://schemas.openxmlformats.org/officeDocument/2006/relationships/hyperlink" Target="http://www.parfemy.cz/jemna-tuzka-na-oci-soft-kajal-liner-1-1-g.html" TargetMode="External"/><Relationship Id="rId3" Type="http://schemas.openxmlformats.org/officeDocument/2006/relationships/hyperlink" Target="http://www.hackmath.net/cz/priklad/152" TargetMode="External"/><Relationship Id="rId7" Type="http://schemas.openxmlformats.org/officeDocument/2006/relationships/hyperlink" Target="http://jogl.tichava.cz/lekce2.php" TargetMode="External"/><Relationship Id="rId12" Type="http://schemas.openxmlformats.org/officeDocument/2006/relationships/hyperlink" Target="http://www.kasa.cz/kalkulacka-canon-f-718sga-lime-green/" TargetMode="External"/><Relationship Id="rId17" Type="http://schemas.openxmlformats.org/officeDocument/2006/relationships/hyperlink" Target="http://www.nakupka.cz/vyrobek/zahradni-valec-hecht-501/" TargetMode="External"/><Relationship Id="rId2" Type="http://schemas.openxmlformats.org/officeDocument/2006/relationships/hyperlink" Target="http://www.datakabinet.cz/cs/Vyukove-materialy-a-data/Matematika-a-jeji-aplikace/Ilustrace-a-obrazky/Koule-bez-popisu.html" TargetMode="External"/><Relationship Id="rId16" Type="http://schemas.openxmlformats.org/officeDocument/2006/relationships/hyperlink" Target="http://mendikmatik.blog.cz/1303/kuzel" TargetMode="External"/><Relationship Id="rId20" Type="http://schemas.openxmlformats.org/officeDocument/2006/relationships/hyperlink" Target="http://www.lightworker.cz/Article.aspx?id=10175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hackmath.net/cz/priklad/287" TargetMode="External"/><Relationship Id="rId11" Type="http://schemas.openxmlformats.org/officeDocument/2006/relationships/hyperlink" Target="http://cihelna.hrabcuk.cz/cihla-palena.php" TargetMode="External"/><Relationship Id="rId5" Type="http://schemas.openxmlformats.org/officeDocument/2006/relationships/hyperlink" Target="http://www.vyukovematerialy.cz/matika/6/kvadr/uvod.htm" TargetMode="External"/><Relationship Id="rId15" Type="http://schemas.openxmlformats.org/officeDocument/2006/relationships/hyperlink" Target="http://www.nibia.sk/eshop/sk/merace-alkoholu-vystrahy-zabrany-kuzely/vystrazny-kuzel-vyska-30cm.html" TargetMode="External"/><Relationship Id="rId10" Type="http://schemas.openxmlformats.org/officeDocument/2006/relationships/hyperlink" Target="http://www.umelekvetiny.net/kaktusy/478-zlata-koule-kaktus-27-cm-umly-kaktus.html" TargetMode="External"/><Relationship Id="rId19" Type="http://schemas.openxmlformats.org/officeDocument/2006/relationships/hyperlink" Target="http://obchod.pksvice.cz/Atypicke/Svicka-jehlan-6.html" TargetMode="External"/><Relationship Id="rId4" Type="http://schemas.openxmlformats.org/officeDocument/2006/relationships/hyperlink" Target="http://web.natur.cuni.cz/ugmnz/mineral/hry.html" TargetMode="External"/><Relationship Id="rId9" Type="http://schemas.openxmlformats.org/officeDocument/2006/relationships/hyperlink" Target="http://www.grafika.cz/rubriky/photoshop/vanocni-koule-127334cz" TargetMode="External"/><Relationship Id="rId14" Type="http://schemas.openxmlformats.org/officeDocument/2006/relationships/hyperlink" Target="http://www.hackmath.net/cz/priklad/42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684213" y="2349500"/>
            <a:ext cx="7772400" cy="1079500"/>
          </a:xfrm>
        </p:spPr>
        <p:txBody>
          <a:bodyPr/>
          <a:lstStyle/>
          <a:p>
            <a:r>
              <a:rPr lang="cs-CZ" sz="600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TĚLESA</a:t>
            </a:r>
          </a:p>
        </p:txBody>
      </p:sp>
      <p:pic>
        <p:nvPicPr>
          <p:cNvPr id="1331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4213" y="404813"/>
            <a:ext cx="7772400" cy="1439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7" name="Podnadpis 2"/>
          <p:cNvSpPr>
            <a:spLocks/>
          </p:cNvSpPr>
          <p:nvPr/>
        </p:nvSpPr>
        <p:spPr bwMode="auto">
          <a:xfrm>
            <a:off x="1403350" y="3429000"/>
            <a:ext cx="6400800" cy="2592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>
              <a:spcBef>
                <a:spcPts val="300"/>
              </a:spcBef>
            </a:pPr>
            <a:r>
              <a:rPr lang="cs-CZ" sz="1500" b="1">
                <a:latin typeface="Times New Roman" pitchFamily="18" charset="0"/>
              </a:rPr>
              <a:t>Název školy: </a:t>
            </a:r>
            <a:r>
              <a:rPr lang="cs-CZ" sz="1500">
                <a:latin typeface="Times New Roman" pitchFamily="18" charset="0"/>
              </a:rPr>
              <a:t>Základní škola a mateřská škola Bělá</a:t>
            </a:r>
          </a:p>
          <a:p>
            <a:pPr algn="ctr">
              <a:spcBef>
                <a:spcPts val="300"/>
              </a:spcBef>
            </a:pPr>
            <a:r>
              <a:rPr lang="cs-CZ" sz="1500" b="1">
                <a:latin typeface="Times New Roman" pitchFamily="18" charset="0"/>
              </a:rPr>
              <a:t>Autor: </a:t>
            </a:r>
            <a:r>
              <a:rPr lang="cs-CZ" sz="1500">
                <a:latin typeface="Times New Roman" pitchFamily="18" charset="0"/>
              </a:rPr>
              <a:t>Mgr. Ivana Pavlíčková</a:t>
            </a:r>
          </a:p>
          <a:p>
            <a:pPr algn="ctr">
              <a:spcBef>
                <a:spcPts val="300"/>
              </a:spcBef>
            </a:pPr>
            <a:r>
              <a:rPr lang="cs-CZ" sz="1500" b="1">
                <a:latin typeface="Times New Roman" pitchFamily="18" charset="0"/>
              </a:rPr>
              <a:t>Název: </a:t>
            </a:r>
            <a:r>
              <a:rPr lang="cs-CZ" sz="1500">
                <a:latin typeface="Times New Roman" pitchFamily="18" charset="0"/>
              </a:rPr>
              <a:t>VY_32_INOVACE_10_Telesa</a:t>
            </a:r>
          </a:p>
          <a:p>
            <a:pPr algn="ctr">
              <a:spcBef>
                <a:spcPts val="300"/>
              </a:spcBef>
            </a:pPr>
            <a:r>
              <a:rPr lang="cs-CZ" sz="1500" b="1">
                <a:latin typeface="Times New Roman" pitchFamily="18" charset="0"/>
              </a:rPr>
              <a:t>Období: </a:t>
            </a:r>
            <a:r>
              <a:rPr lang="cs-CZ" sz="1500">
                <a:latin typeface="Times New Roman" pitchFamily="18" charset="0"/>
              </a:rPr>
              <a:t>leden 2013 – červen 2013</a:t>
            </a:r>
          </a:p>
          <a:p>
            <a:pPr algn="ctr">
              <a:spcBef>
                <a:spcPts val="300"/>
              </a:spcBef>
            </a:pPr>
            <a:r>
              <a:rPr lang="cs-CZ" sz="1500" b="1">
                <a:latin typeface="Times New Roman" pitchFamily="18" charset="0"/>
              </a:rPr>
              <a:t>Vzdělávací oblast: </a:t>
            </a:r>
            <a:r>
              <a:rPr lang="cs-CZ" sz="1500">
                <a:latin typeface="Times New Roman" pitchFamily="18" charset="0"/>
              </a:rPr>
              <a:t>Matematika a její aplikace</a:t>
            </a:r>
          </a:p>
          <a:p>
            <a:pPr algn="ctr">
              <a:spcBef>
                <a:spcPts val="300"/>
              </a:spcBef>
            </a:pPr>
            <a:r>
              <a:rPr lang="cs-CZ" sz="1500" b="1">
                <a:latin typeface="Times New Roman" pitchFamily="18" charset="0"/>
              </a:rPr>
              <a:t>Téma hodiny:Tělesa</a:t>
            </a:r>
            <a:endParaRPr lang="cs-CZ" sz="1500">
              <a:latin typeface="Times New Roman" pitchFamily="18" charset="0"/>
            </a:endParaRPr>
          </a:p>
          <a:p>
            <a:pPr algn="ctr">
              <a:spcBef>
                <a:spcPts val="300"/>
              </a:spcBef>
            </a:pPr>
            <a:r>
              <a:rPr lang="cs-CZ" sz="1500" b="1">
                <a:latin typeface="Times New Roman" pitchFamily="18" charset="0"/>
              </a:rPr>
              <a:t>Ročník: </a:t>
            </a:r>
            <a:r>
              <a:rPr lang="cs-CZ" sz="1500">
                <a:latin typeface="Times New Roman" pitchFamily="18" charset="0"/>
              </a:rPr>
              <a:t>2.</a:t>
            </a:r>
          </a:p>
          <a:p>
            <a:pPr algn="ctr">
              <a:spcBef>
                <a:spcPts val="300"/>
              </a:spcBef>
            </a:pPr>
            <a:r>
              <a:rPr lang="cs-CZ" sz="1500" b="1">
                <a:latin typeface="Times New Roman" pitchFamily="18" charset="0"/>
              </a:rPr>
              <a:t>Číslo a název klíčové aktivity: </a:t>
            </a:r>
            <a:r>
              <a:rPr lang="cs-CZ" sz="1500">
                <a:latin typeface="Times New Roman" pitchFamily="18" charset="0"/>
              </a:rPr>
              <a:t>III/2 Inovace a zkvalitnění výuky prostřednictvím ICT</a:t>
            </a:r>
          </a:p>
          <a:p>
            <a:pPr algn="ctr">
              <a:spcBef>
                <a:spcPts val="300"/>
              </a:spcBef>
            </a:pPr>
            <a:r>
              <a:rPr lang="cs-CZ" sz="1500" b="1">
                <a:latin typeface="Times New Roman" pitchFamily="18" charset="0"/>
              </a:rPr>
              <a:t>Číslo projektu: </a:t>
            </a:r>
            <a:r>
              <a:rPr lang="cs-CZ" sz="1500">
                <a:latin typeface="Times New Roman" pitchFamily="18" charset="0"/>
              </a:rPr>
              <a:t>CZ.1.07/1.4.00/21.1334</a:t>
            </a:r>
          </a:p>
          <a:p>
            <a:pPr algn="ctr">
              <a:spcBef>
                <a:spcPts val="300"/>
              </a:spcBef>
            </a:pPr>
            <a:endParaRPr lang="cs-CZ" sz="1300" b="1">
              <a:latin typeface="Times New Roman" pitchFamily="18" charset="0"/>
            </a:endParaRPr>
          </a:p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4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Tělesa</a:t>
            </a:r>
            <a:endParaRPr lang="cs-CZ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4338" name="Picture 2" descr="http://www.datakabinet.cz/files/img/products/ilo_gula_bez_popisu_cz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55650" y="1628775"/>
            <a:ext cx="1892300" cy="1655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39" name="Picture 4" descr="http://www.hackmath.net/i/cylinder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588125" y="3573463"/>
            <a:ext cx="1905000" cy="2781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0" name="Picture 6" descr="http://web.natur.cuni.cz/ugmnz/mineral/mod/krychle.gi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492500" y="1773238"/>
            <a:ext cx="1498600" cy="1511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1" name="Picture 8" descr="http://www.vyukovematerialy.cz/matika/6/kvadr/kvadr1.gi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042988" y="4076700"/>
            <a:ext cx="2224087" cy="1655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2" name="Picture 10" descr="http://www.hackmath.net/i/cone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227763" y="1484313"/>
            <a:ext cx="1446212" cy="1873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3" name="Picture 11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067175" y="3644900"/>
            <a:ext cx="1914525" cy="1924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ovéPole 9"/>
          <p:cNvSpPr txBox="1"/>
          <p:nvPr/>
        </p:nvSpPr>
        <p:spPr>
          <a:xfrm>
            <a:off x="395288" y="1484313"/>
            <a:ext cx="781050" cy="369887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Koule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987675" y="1412875"/>
            <a:ext cx="969963" cy="369888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Krychle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795963" y="1484313"/>
            <a:ext cx="758825" cy="369887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Kužel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68313" y="3933825"/>
            <a:ext cx="804862" cy="368300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Kvádr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779838" y="3860800"/>
            <a:ext cx="871537" cy="369888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Jehlan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156325" y="3716338"/>
            <a:ext cx="738188" cy="369887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Válec</a:t>
            </a:r>
            <a:endParaRPr lang="cs-CZ" dirty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Koule- Příklady</a:t>
            </a:r>
            <a:endParaRPr lang="cs-CZ" dirty="0">
              <a:solidFill>
                <a:srgbClr val="00B050"/>
              </a:solidFill>
            </a:endParaRPr>
          </a:p>
        </p:txBody>
      </p:sp>
      <p:pic>
        <p:nvPicPr>
          <p:cNvPr id="15362" name="Picture 4" descr="https://encrypted-tbn0.gstatic.com/images?q=tbn:ANd9GcQZRE40SQ2Hhf9wPbDNp2i6sF-r4aLEvfNhmZThfS3wa6JmY-usyjtxSP7S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56325" y="3429000"/>
            <a:ext cx="2303463" cy="274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3" name="Picture 6" descr="http://www.umelekvetiny.net/478-1253-large/zlata-koule-kaktus-27-cm-umly-kaktus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55875" y="3068638"/>
            <a:ext cx="3168650" cy="3168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2" descr="http://cerv.wz.cz/WEB2/CZ/Navody/Ondra/Koule2/koule.gi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148263" y="1484313"/>
            <a:ext cx="2219325" cy="1876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5" name="Picture 2" descr="http://www.datakabinet.cz/files/img/products/ilo_gula_bez_popisu_cz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827088" y="2565400"/>
            <a:ext cx="2160587" cy="1889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/>
          <p:nvPr/>
        </p:nvSpPr>
        <p:spPr>
          <a:xfrm>
            <a:off x="1403350" y="1916113"/>
            <a:ext cx="781050" cy="369887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Koule</a:t>
            </a:r>
            <a:endParaRPr lang="cs-CZ" dirty="0"/>
          </a:p>
        </p:txBody>
      </p:sp>
    </p:spTree>
  </p:cSld>
  <p:clrMapOvr>
    <a:masterClrMapping/>
  </p:clrMapOvr>
  <p:transition>
    <p:pull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Kvádr- Příklady</a:t>
            </a:r>
            <a:endParaRPr lang="cs-CZ" dirty="0">
              <a:solidFill>
                <a:srgbClr val="0070C0"/>
              </a:solidFill>
            </a:endParaRPr>
          </a:p>
        </p:txBody>
      </p:sp>
      <p:pic>
        <p:nvPicPr>
          <p:cNvPr id="16386" name="Picture 8" descr="http://www.vyukovematerialy.cz/matika/6/kvadr/kvadr1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55650" y="3789363"/>
            <a:ext cx="2736850" cy="172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7" name="Picture 4" descr="http://cihelna.hrabcuk.cz/pictures/cihly/cihla_plna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6064299">
            <a:off x="3289300" y="1481138"/>
            <a:ext cx="3398838" cy="2532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8" name="Picture 6" descr="https://encrypted-tbn3.gstatic.com/images?q=tbn:ANd9GcTFsWdfj4dC-uoolMm1zgqXf43PMrcd50hhAhJ8D5ZDVDLT5J3a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084888" y="2924175"/>
            <a:ext cx="2159000" cy="340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/>
          <p:nvPr/>
        </p:nvSpPr>
        <p:spPr>
          <a:xfrm>
            <a:off x="1835150" y="2997200"/>
            <a:ext cx="804863" cy="368300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Kvádr</a:t>
            </a:r>
            <a:endParaRPr lang="cs-CZ" dirty="0"/>
          </a:p>
        </p:txBody>
      </p:sp>
    </p:spTree>
  </p:cSld>
  <p:clrMapOvr>
    <a:masterClrMapping/>
  </p:clrMapOvr>
  <p:transition>
    <p:strip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Krychle- Příklady</a:t>
            </a:r>
            <a:endParaRPr lang="cs-CZ" dirty="0">
              <a:solidFill>
                <a:srgbClr val="00B050"/>
              </a:solidFill>
            </a:endParaRPr>
          </a:p>
        </p:txBody>
      </p:sp>
      <p:pic>
        <p:nvPicPr>
          <p:cNvPr id="17410" name="Picture 6" descr="http://web.natur.cuni.cz/ugmnz/mineral/mod/krychle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188" y="2492375"/>
            <a:ext cx="2160587" cy="2179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1331913" y="1916113"/>
            <a:ext cx="969962" cy="369887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Krychle</a:t>
            </a:r>
            <a:endParaRPr lang="cs-CZ" dirty="0"/>
          </a:p>
        </p:txBody>
      </p:sp>
      <p:pic>
        <p:nvPicPr>
          <p:cNvPr id="17412" name="Picture 2" descr="http://static.akcniceny.cz/foto/vyrobky/299250/299082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492500" y="3213100"/>
            <a:ext cx="2686050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3" name="Picture 4" descr="http://www.hackmath.net/i/kocka_rubik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227763" y="1628775"/>
            <a:ext cx="2447925" cy="2447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Kužel- Příklady</a:t>
            </a:r>
            <a:endParaRPr lang="cs-CZ" dirty="0">
              <a:solidFill>
                <a:srgbClr val="7030A0"/>
              </a:solidFill>
            </a:endParaRPr>
          </a:p>
        </p:txBody>
      </p:sp>
      <p:pic>
        <p:nvPicPr>
          <p:cNvPr id="18434" name="Picture 10" descr="http://www.hackmath.net/i/cone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42988" y="2205038"/>
            <a:ext cx="2089150" cy="2703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900113" y="1700213"/>
            <a:ext cx="757237" cy="369887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Kužel</a:t>
            </a:r>
            <a:endParaRPr lang="cs-CZ" dirty="0"/>
          </a:p>
        </p:txBody>
      </p:sp>
      <p:pic>
        <p:nvPicPr>
          <p:cNvPr id="18436" name="Picture 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419475" y="2997200"/>
            <a:ext cx="2247900" cy="3028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7" name="Picture 3" descr="http://nd06.jxs.cz/070/941/c898849358_92102044_o2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011863" y="1412875"/>
            <a:ext cx="2430462" cy="3240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Válec- Příklady</a:t>
            </a:r>
            <a:endParaRPr lang="cs-CZ" dirty="0"/>
          </a:p>
        </p:txBody>
      </p:sp>
      <p:pic>
        <p:nvPicPr>
          <p:cNvPr id="19458" name="Picture 4" descr="http://www.hackmath.net/i/cylinder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00113" y="2060575"/>
            <a:ext cx="2159000" cy="3154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1187450" y="1557338"/>
            <a:ext cx="738188" cy="368300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Válec</a:t>
            </a:r>
            <a:endParaRPr lang="cs-CZ" dirty="0"/>
          </a:p>
        </p:txBody>
      </p:sp>
      <p:pic>
        <p:nvPicPr>
          <p:cNvPr id="19460" name="Picture 2" descr="http://data.vsedomu.cz/zahrada/0044/460/zahradni-valec-hecht-501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-926519">
            <a:off x="3057525" y="2335213"/>
            <a:ext cx="3495675" cy="3614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1" name="Picture 4" descr="http://www.parfemy.cz/photos/k/v/DK/jemna-tuzka-na-oci-soft-kajal-liner-1-1-g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 rot="3500012">
            <a:off x="6037263" y="2085975"/>
            <a:ext cx="2300288" cy="2300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Jehlan- Příklady</a:t>
            </a:r>
            <a:endParaRPr lang="cs-CZ" dirty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20482" name="Picture 1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42988" y="2420938"/>
            <a:ext cx="2665412" cy="267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3" name="Picture 2" descr="http://obchod.pksvice.cz/out/pictures/z1/5jehlan136_06_v_z1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140200" y="3068638"/>
            <a:ext cx="1706563" cy="299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4" name="Picture 4" descr="http://www.lightworker.cz/images/great%20pyramid2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508625" y="1484313"/>
            <a:ext cx="2962275" cy="2205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Najdi 6 názvů těles.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>
            <a:normAutofit lnSpcReduction="10000"/>
          </a:bodyPr>
          <a:lstStyle/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	</a:t>
            </a:r>
            <a:r>
              <a:rPr lang="cs-CZ" sz="3900" dirty="0" smtClean="0">
                <a:latin typeface="Times New Roman" pitchFamily="18" charset="0"/>
                <a:cs typeface="Times New Roman" pitchFamily="18" charset="0"/>
              </a:rPr>
              <a:t>DKRUFMJSIDFIOJEHLANDOFDSLKDSKSKUŽELDJSJDSJDSFJDSFJDFJDSVÁLECKJSDFJDSFLKMXCVNYMCVXKOULEDJDSJASJEUIFKJXCMNCVXKJDSJDKVÁDRWEUEWTZWJCNCSKAOEKFJSKFJDJSNEUJDUIWIWSOWKRYCHLEJDHSKSKKDLDKEUEUQPSKDNFJDJHSUDEUEUE</a:t>
            </a:r>
            <a:endParaRPr lang="cs-CZ" sz="39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>
              <a:solidFill>
                <a:srgbClr val="CBA523"/>
              </a:solidFill>
            </a:endParaRPr>
          </a:p>
        </p:txBody>
      </p:sp>
      <p:sp>
        <p:nvSpPr>
          <p:cNvPr id="4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>
            <a:normAutofit lnSpcReduction="10000"/>
          </a:bodyPr>
          <a:lstStyle/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	</a:t>
            </a:r>
            <a:r>
              <a:rPr lang="cs-CZ" sz="3900" dirty="0" smtClean="0">
                <a:latin typeface="Times New Roman" pitchFamily="18" charset="0"/>
                <a:cs typeface="Times New Roman" pitchFamily="18" charset="0"/>
              </a:rPr>
              <a:t>DKRUFMJSIDFIO</a:t>
            </a:r>
            <a:r>
              <a:rPr lang="cs-CZ" sz="39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JEHLAN</a:t>
            </a:r>
            <a:r>
              <a:rPr lang="cs-CZ" sz="3900" dirty="0" smtClean="0">
                <a:latin typeface="Times New Roman" pitchFamily="18" charset="0"/>
                <a:cs typeface="Times New Roman" pitchFamily="18" charset="0"/>
              </a:rPr>
              <a:t>DOFDSLKDSKS</a:t>
            </a:r>
            <a:r>
              <a:rPr lang="cs-CZ" sz="39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KUŽEL</a:t>
            </a:r>
            <a:r>
              <a:rPr lang="cs-CZ" sz="3900" dirty="0" smtClean="0">
                <a:latin typeface="Times New Roman" pitchFamily="18" charset="0"/>
                <a:cs typeface="Times New Roman" pitchFamily="18" charset="0"/>
              </a:rPr>
              <a:t>DJSJDSJDSFJDSFJDFJDS</a:t>
            </a:r>
            <a:r>
              <a:rPr lang="cs-CZ" sz="39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VÁLEC</a:t>
            </a:r>
            <a:r>
              <a:rPr lang="cs-CZ" sz="3900" dirty="0" smtClean="0">
                <a:latin typeface="Times New Roman" pitchFamily="18" charset="0"/>
                <a:cs typeface="Times New Roman" pitchFamily="18" charset="0"/>
              </a:rPr>
              <a:t>KJSDFJDSFLKMXCVNYMCVX</a:t>
            </a:r>
            <a:r>
              <a:rPr lang="cs-CZ" sz="39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KOULE</a:t>
            </a:r>
            <a:r>
              <a:rPr lang="cs-CZ" sz="3900" dirty="0" smtClean="0">
                <a:latin typeface="Times New Roman" pitchFamily="18" charset="0"/>
                <a:cs typeface="Times New Roman" pitchFamily="18" charset="0"/>
              </a:rPr>
              <a:t>DJDSJASJEUIFKJXCMNCVXKJDSJD</a:t>
            </a:r>
            <a:r>
              <a:rPr lang="cs-CZ" sz="39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KVÁDR</a:t>
            </a:r>
            <a:r>
              <a:rPr lang="cs-CZ" sz="3900" dirty="0" smtClean="0">
                <a:latin typeface="Times New Roman" pitchFamily="18" charset="0"/>
                <a:cs typeface="Times New Roman" pitchFamily="18" charset="0"/>
              </a:rPr>
              <a:t>WEUEWTZWJCNCSKAOEKFJSKFJDJSNEUJDUIWIWSOW</a:t>
            </a:r>
            <a:r>
              <a:rPr lang="cs-CZ" sz="39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KRYCHLE</a:t>
            </a:r>
            <a:r>
              <a:rPr lang="cs-CZ" sz="3900" dirty="0" smtClean="0">
                <a:latin typeface="Times New Roman" pitchFamily="18" charset="0"/>
                <a:cs typeface="Times New Roman" pitchFamily="18" charset="0"/>
              </a:rPr>
              <a:t>JDHSKSKKDLDKEUEUQPSKDNFJDJHSUDEUEUE</a:t>
            </a:r>
            <a:endParaRPr lang="cs-CZ" sz="39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476250"/>
            <a:ext cx="8229600" cy="5649913"/>
          </a:xfrm>
        </p:spPr>
        <p:txBody>
          <a:bodyPr>
            <a:normAutofit fontScale="55000" lnSpcReduction="20000"/>
          </a:bodyPr>
          <a:lstStyle/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Zdroje: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datakabinet.cz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cs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Vyukove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materialy</a:t>
            </a:r>
            <a:r>
              <a:rPr lang="cs-CZ" dirty="0" smtClean="0">
                <a:hlinkClick r:id="rId2"/>
              </a:rPr>
              <a:t>-a-data/Matematika-a-</a:t>
            </a:r>
            <a:r>
              <a:rPr lang="cs-CZ" dirty="0" err="1" smtClean="0">
                <a:hlinkClick r:id="rId2"/>
              </a:rPr>
              <a:t>jeji</a:t>
            </a:r>
            <a:r>
              <a:rPr lang="cs-CZ" dirty="0" smtClean="0">
                <a:hlinkClick r:id="rId2"/>
              </a:rPr>
              <a:t>-aplikace/Ilustrace-a-</a:t>
            </a:r>
            <a:r>
              <a:rPr lang="cs-CZ" dirty="0" err="1" smtClean="0">
                <a:hlinkClick r:id="rId2"/>
              </a:rPr>
              <a:t>obrazky</a:t>
            </a:r>
            <a:r>
              <a:rPr lang="cs-CZ" dirty="0" smtClean="0">
                <a:hlinkClick r:id="rId2"/>
              </a:rPr>
              <a:t>/Koule-bez-popisu.</a:t>
            </a:r>
            <a:r>
              <a:rPr lang="cs-CZ" dirty="0" err="1" smtClean="0">
                <a:hlinkClick r:id="rId2"/>
              </a:rPr>
              <a:t>html</a:t>
            </a: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hackmath.net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priklad</a:t>
            </a:r>
            <a:r>
              <a:rPr lang="cs-CZ" dirty="0" smtClean="0">
                <a:hlinkClick r:id="rId3"/>
              </a:rPr>
              <a:t>/152</a:t>
            </a: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hlinkClick r:id="rId4"/>
              </a:rPr>
              <a:t>http://web.</a:t>
            </a:r>
            <a:r>
              <a:rPr lang="cs-CZ" dirty="0" err="1" smtClean="0">
                <a:hlinkClick r:id="rId4"/>
              </a:rPr>
              <a:t>natur.cuni.cz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ugmnz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mineral</a:t>
            </a:r>
            <a:r>
              <a:rPr lang="cs-CZ" dirty="0" smtClean="0">
                <a:hlinkClick r:id="rId4"/>
              </a:rPr>
              <a:t>/hry.</a:t>
            </a:r>
            <a:r>
              <a:rPr lang="cs-CZ" dirty="0" err="1" smtClean="0">
                <a:hlinkClick r:id="rId4"/>
              </a:rPr>
              <a:t>html</a:t>
            </a: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hlinkClick r:id="rId5"/>
              </a:rPr>
              <a:t>http://www.</a:t>
            </a:r>
            <a:r>
              <a:rPr lang="cs-CZ" dirty="0" err="1" smtClean="0">
                <a:hlinkClick r:id="rId5"/>
              </a:rPr>
              <a:t>vyukovematerialy.cz</a:t>
            </a:r>
            <a:r>
              <a:rPr lang="cs-CZ" dirty="0" smtClean="0">
                <a:hlinkClick r:id="rId5"/>
              </a:rPr>
              <a:t>/matika/6/</a:t>
            </a:r>
            <a:r>
              <a:rPr lang="cs-CZ" dirty="0" err="1" smtClean="0">
                <a:hlinkClick r:id="rId5"/>
              </a:rPr>
              <a:t>kvadr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uvod.htm</a:t>
            </a: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hlinkClick r:id="rId6"/>
              </a:rPr>
              <a:t>http://www.</a:t>
            </a:r>
            <a:r>
              <a:rPr lang="cs-CZ" dirty="0" err="1" smtClean="0">
                <a:hlinkClick r:id="rId6"/>
              </a:rPr>
              <a:t>hackmath.net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cz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priklad</a:t>
            </a:r>
            <a:r>
              <a:rPr lang="cs-CZ" dirty="0" smtClean="0">
                <a:hlinkClick r:id="rId6"/>
              </a:rPr>
              <a:t>/287</a:t>
            </a: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hlinkClick r:id="rId7"/>
              </a:rPr>
              <a:t>http://jogl.tichava.cz/lekce2.php</a:t>
            </a: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hlinkClick r:id="rId8"/>
              </a:rPr>
              <a:t>http://cerv.wz.cz/WEB2/CZ/Navody/Ondra/Koule2/Koule.php</a:t>
            </a: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hlinkClick r:id="rId9"/>
              </a:rPr>
              <a:t>http://www.grafika.</a:t>
            </a:r>
            <a:r>
              <a:rPr lang="cs-CZ" dirty="0" err="1" smtClean="0">
                <a:hlinkClick r:id="rId9"/>
              </a:rPr>
              <a:t>cz</a:t>
            </a:r>
            <a:r>
              <a:rPr lang="cs-CZ" dirty="0" smtClean="0">
                <a:hlinkClick r:id="rId9"/>
              </a:rPr>
              <a:t>/rubriky/</a:t>
            </a:r>
            <a:r>
              <a:rPr lang="cs-CZ" dirty="0" err="1" smtClean="0">
                <a:hlinkClick r:id="rId9"/>
              </a:rPr>
              <a:t>photoshop</a:t>
            </a:r>
            <a:r>
              <a:rPr lang="cs-CZ" dirty="0" smtClean="0">
                <a:hlinkClick r:id="rId9"/>
              </a:rPr>
              <a:t>/</a:t>
            </a:r>
            <a:r>
              <a:rPr lang="cs-CZ" dirty="0" err="1" smtClean="0">
                <a:hlinkClick r:id="rId9"/>
              </a:rPr>
              <a:t>vanocni</a:t>
            </a:r>
            <a:r>
              <a:rPr lang="cs-CZ" dirty="0" smtClean="0">
                <a:hlinkClick r:id="rId9"/>
              </a:rPr>
              <a:t>-koule-127334cz</a:t>
            </a: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hlinkClick r:id="rId10"/>
              </a:rPr>
              <a:t>http://www.</a:t>
            </a:r>
            <a:r>
              <a:rPr lang="cs-CZ" dirty="0" err="1" smtClean="0">
                <a:hlinkClick r:id="rId10"/>
              </a:rPr>
              <a:t>umelekvetiny.net</a:t>
            </a:r>
            <a:r>
              <a:rPr lang="cs-CZ" dirty="0" smtClean="0">
                <a:hlinkClick r:id="rId10"/>
              </a:rPr>
              <a:t>/kaktusy/478-zlata-koule-kaktus-27-cm-</a:t>
            </a:r>
            <a:r>
              <a:rPr lang="cs-CZ" dirty="0" err="1" smtClean="0">
                <a:hlinkClick r:id="rId10"/>
              </a:rPr>
              <a:t>umly</a:t>
            </a:r>
            <a:r>
              <a:rPr lang="cs-CZ" dirty="0" smtClean="0">
                <a:hlinkClick r:id="rId10"/>
              </a:rPr>
              <a:t>-kaktus.</a:t>
            </a:r>
            <a:r>
              <a:rPr lang="cs-CZ" dirty="0" err="1" smtClean="0">
                <a:hlinkClick r:id="rId10"/>
              </a:rPr>
              <a:t>html</a:t>
            </a: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hlinkClick r:id="rId11"/>
              </a:rPr>
              <a:t>http://cihelna.</a:t>
            </a:r>
            <a:r>
              <a:rPr lang="cs-CZ" dirty="0" err="1" smtClean="0">
                <a:hlinkClick r:id="rId11"/>
              </a:rPr>
              <a:t>hrabcuk.cz</a:t>
            </a:r>
            <a:r>
              <a:rPr lang="cs-CZ" dirty="0" smtClean="0">
                <a:hlinkClick r:id="rId11"/>
              </a:rPr>
              <a:t>/cihla-</a:t>
            </a:r>
            <a:r>
              <a:rPr lang="cs-CZ" dirty="0" err="1" smtClean="0">
                <a:hlinkClick r:id="rId11"/>
              </a:rPr>
              <a:t>palena.php</a:t>
            </a: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hlinkClick r:id="rId12"/>
              </a:rPr>
              <a:t>http://www.kasa.</a:t>
            </a:r>
            <a:r>
              <a:rPr lang="cs-CZ" dirty="0" err="1" smtClean="0">
                <a:hlinkClick r:id="rId12"/>
              </a:rPr>
              <a:t>cz</a:t>
            </a:r>
            <a:r>
              <a:rPr lang="cs-CZ" dirty="0" smtClean="0">
                <a:hlinkClick r:id="rId12"/>
              </a:rPr>
              <a:t>/</a:t>
            </a:r>
            <a:r>
              <a:rPr lang="cs-CZ" dirty="0" err="1" smtClean="0">
                <a:hlinkClick r:id="rId12"/>
              </a:rPr>
              <a:t>kalkulacka</a:t>
            </a:r>
            <a:r>
              <a:rPr lang="cs-CZ" dirty="0" smtClean="0">
                <a:hlinkClick r:id="rId12"/>
              </a:rPr>
              <a:t>-</a:t>
            </a:r>
            <a:r>
              <a:rPr lang="cs-CZ" dirty="0" err="1" smtClean="0">
                <a:hlinkClick r:id="rId12"/>
              </a:rPr>
              <a:t>canon</a:t>
            </a:r>
            <a:r>
              <a:rPr lang="cs-CZ" dirty="0" smtClean="0">
                <a:hlinkClick r:id="rId12"/>
              </a:rPr>
              <a:t>-f-718sga-</a:t>
            </a:r>
            <a:r>
              <a:rPr lang="cs-CZ" dirty="0" err="1" smtClean="0">
                <a:hlinkClick r:id="rId12"/>
              </a:rPr>
              <a:t>lime</a:t>
            </a:r>
            <a:r>
              <a:rPr lang="cs-CZ" dirty="0" smtClean="0">
                <a:hlinkClick r:id="rId12"/>
              </a:rPr>
              <a:t>-green/</a:t>
            </a: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hlinkClick r:id="rId13"/>
              </a:rPr>
              <a:t>http://www.</a:t>
            </a:r>
            <a:r>
              <a:rPr lang="cs-CZ" dirty="0" err="1" smtClean="0">
                <a:hlinkClick r:id="rId13"/>
              </a:rPr>
              <a:t>akcniceny.cz</a:t>
            </a:r>
            <a:r>
              <a:rPr lang="cs-CZ" dirty="0" smtClean="0">
                <a:hlinkClick r:id="rId13"/>
              </a:rPr>
              <a:t>/detail/</a:t>
            </a:r>
            <a:r>
              <a:rPr lang="cs-CZ" dirty="0" err="1" smtClean="0">
                <a:hlinkClick r:id="rId13"/>
              </a:rPr>
              <a:t>dekoracni</a:t>
            </a:r>
            <a:r>
              <a:rPr lang="cs-CZ" dirty="0" smtClean="0">
                <a:hlinkClick r:id="rId13"/>
              </a:rPr>
              <a:t>-</a:t>
            </a:r>
            <a:r>
              <a:rPr lang="cs-CZ" dirty="0" err="1" smtClean="0">
                <a:hlinkClick r:id="rId13"/>
              </a:rPr>
              <a:t>svicka</a:t>
            </a:r>
            <a:r>
              <a:rPr lang="cs-CZ" dirty="0" smtClean="0">
                <a:hlinkClick r:id="rId13"/>
              </a:rPr>
              <a:t>-ve-tvaru-krychle-299082/</a:t>
            </a: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hlinkClick r:id="rId14"/>
              </a:rPr>
              <a:t>http://www.</a:t>
            </a:r>
            <a:r>
              <a:rPr lang="cs-CZ" dirty="0" err="1" smtClean="0">
                <a:hlinkClick r:id="rId14"/>
              </a:rPr>
              <a:t>hackmath.net</a:t>
            </a:r>
            <a:r>
              <a:rPr lang="cs-CZ" dirty="0" smtClean="0">
                <a:hlinkClick r:id="rId14"/>
              </a:rPr>
              <a:t>/</a:t>
            </a:r>
            <a:r>
              <a:rPr lang="cs-CZ" dirty="0" err="1" smtClean="0">
                <a:hlinkClick r:id="rId14"/>
              </a:rPr>
              <a:t>cz</a:t>
            </a:r>
            <a:r>
              <a:rPr lang="cs-CZ" dirty="0" smtClean="0">
                <a:hlinkClick r:id="rId14"/>
              </a:rPr>
              <a:t>/</a:t>
            </a:r>
            <a:r>
              <a:rPr lang="cs-CZ" dirty="0" err="1" smtClean="0">
                <a:hlinkClick r:id="rId14"/>
              </a:rPr>
              <a:t>priklad</a:t>
            </a:r>
            <a:r>
              <a:rPr lang="cs-CZ" dirty="0" smtClean="0">
                <a:hlinkClick r:id="rId14"/>
              </a:rPr>
              <a:t>/422</a:t>
            </a: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hlinkClick r:id="rId15"/>
              </a:rPr>
              <a:t>http://www.</a:t>
            </a:r>
            <a:r>
              <a:rPr lang="cs-CZ" dirty="0" err="1" smtClean="0">
                <a:hlinkClick r:id="rId15"/>
              </a:rPr>
              <a:t>nibia.sk</a:t>
            </a:r>
            <a:r>
              <a:rPr lang="cs-CZ" dirty="0" smtClean="0">
                <a:hlinkClick r:id="rId15"/>
              </a:rPr>
              <a:t>/</a:t>
            </a:r>
            <a:r>
              <a:rPr lang="cs-CZ" dirty="0" err="1" smtClean="0">
                <a:hlinkClick r:id="rId15"/>
              </a:rPr>
              <a:t>eshop</a:t>
            </a:r>
            <a:r>
              <a:rPr lang="cs-CZ" dirty="0" smtClean="0">
                <a:hlinkClick r:id="rId15"/>
              </a:rPr>
              <a:t>/</a:t>
            </a:r>
            <a:r>
              <a:rPr lang="cs-CZ" dirty="0" err="1" smtClean="0">
                <a:hlinkClick r:id="rId15"/>
              </a:rPr>
              <a:t>sk</a:t>
            </a:r>
            <a:r>
              <a:rPr lang="cs-CZ" dirty="0" smtClean="0">
                <a:hlinkClick r:id="rId15"/>
              </a:rPr>
              <a:t>/</a:t>
            </a:r>
            <a:r>
              <a:rPr lang="cs-CZ" dirty="0" err="1" smtClean="0">
                <a:hlinkClick r:id="rId15"/>
              </a:rPr>
              <a:t>merace</a:t>
            </a:r>
            <a:r>
              <a:rPr lang="cs-CZ" dirty="0" smtClean="0">
                <a:hlinkClick r:id="rId15"/>
              </a:rPr>
              <a:t>-alkoholu-</a:t>
            </a:r>
            <a:r>
              <a:rPr lang="cs-CZ" dirty="0" err="1" smtClean="0">
                <a:hlinkClick r:id="rId15"/>
              </a:rPr>
              <a:t>vystrahy</a:t>
            </a:r>
            <a:r>
              <a:rPr lang="cs-CZ" dirty="0" smtClean="0">
                <a:hlinkClick r:id="rId15"/>
              </a:rPr>
              <a:t>-</a:t>
            </a:r>
            <a:r>
              <a:rPr lang="cs-CZ" dirty="0" err="1" smtClean="0">
                <a:hlinkClick r:id="rId15"/>
              </a:rPr>
              <a:t>zabrany</a:t>
            </a:r>
            <a:r>
              <a:rPr lang="cs-CZ" dirty="0" smtClean="0">
                <a:hlinkClick r:id="rId15"/>
              </a:rPr>
              <a:t>-</a:t>
            </a:r>
            <a:r>
              <a:rPr lang="cs-CZ" dirty="0" err="1" smtClean="0">
                <a:hlinkClick r:id="rId15"/>
              </a:rPr>
              <a:t>kuzely</a:t>
            </a:r>
            <a:r>
              <a:rPr lang="cs-CZ" dirty="0" smtClean="0">
                <a:hlinkClick r:id="rId15"/>
              </a:rPr>
              <a:t>/</a:t>
            </a:r>
            <a:r>
              <a:rPr lang="cs-CZ" dirty="0" err="1" smtClean="0">
                <a:hlinkClick r:id="rId15"/>
              </a:rPr>
              <a:t>vystrazny</a:t>
            </a:r>
            <a:r>
              <a:rPr lang="cs-CZ" dirty="0" smtClean="0">
                <a:hlinkClick r:id="rId15"/>
              </a:rPr>
              <a:t>-</a:t>
            </a:r>
            <a:r>
              <a:rPr lang="cs-CZ" dirty="0" err="1" smtClean="0">
                <a:hlinkClick r:id="rId15"/>
              </a:rPr>
              <a:t>kuzel</a:t>
            </a:r>
            <a:r>
              <a:rPr lang="cs-CZ" dirty="0" smtClean="0">
                <a:hlinkClick r:id="rId15"/>
              </a:rPr>
              <a:t>-</a:t>
            </a:r>
            <a:r>
              <a:rPr lang="cs-CZ" dirty="0" err="1" smtClean="0">
                <a:hlinkClick r:id="rId15"/>
              </a:rPr>
              <a:t>vyska</a:t>
            </a:r>
            <a:r>
              <a:rPr lang="cs-CZ" dirty="0" smtClean="0">
                <a:hlinkClick r:id="rId15"/>
              </a:rPr>
              <a:t>-30cm.html</a:t>
            </a: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hlinkClick r:id="rId16"/>
              </a:rPr>
              <a:t>http://mendikmatik.blog.cz/1303/kuzel</a:t>
            </a: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hlinkClick r:id="rId17"/>
              </a:rPr>
              <a:t>http://www.</a:t>
            </a:r>
            <a:r>
              <a:rPr lang="cs-CZ" dirty="0" err="1" smtClean="0">
                <a:hlinkClick r:id="rId17"/>
              </a:rPr>
              <a:t>nakupka.cz</a:t>
            </a:r>
            <a:r>
              <a:rPr lang="cs-CZ" dirty="0" smtClean="0">
                <a:hlinkClick r:id="rId17"/>
              </a:rPr>
              <a:t>/</a:t>
            </a:r>
            <a:r>
              <a:rPr lang="cs-CZ" dirty="0" err="1" smtClean="0">
                <a:hlinkClick r:id="rId17"/>
              </a:rPr>
              <a:t>vyrobek</a:t>
            </a:r>
            <a:r>
              <a:rPr lang="cs-CZ" dirty="0" smtClean="0">
                <a:hlinkClick r:id="rId17"/>
              </a:rPr>
              <a:t>/</a:t>
            </a:r>
            <a:r>
              <a:rPr lang="cs-CZ" dirty="0" err="1" smtClean="0">
                <a:hlinkClick r:id="rId17"/>
              </a:rPr>
              <a:t>zahradni</a:t>
            </a:r>
            <a:r>
              <a:rPr lang="cs-CZ" dirty="0" smtClean="0">
                <a:hlinkClick r:id="rId17"/>
              </a:rPr>
              <a:t>-</a:t>
            </a:r>
            <a:r>
              <a:rPr lang="cs-CZ" dirty="0" err="1" smtClean="0">
                <a:hlinkClick r:id="rId17"/>
              </a:rPr>
              <a:t>valec</a:t>
            </a:r>
            <a:r>
              <a:rPr lang="cs-CZ" dirty="0" smtClean="0">
                <a:hlinkClick r:id="rId17"/>
              </a:rPr>
              <a:t>-</a:t>
            </a:r>
            <a:r>
              <a:rPr lang="cs-CZ" dirty="0" err="1" smtClean="0">
                <a:hlinkClick r:id="rId17"/>
              </a:rPr>
              <a:t>hecht</a:t>
            </a:r>
            <a:r>
              <a:rPr lang="cs-CZ" dirty="0" smtClean="0">
                <a:hlinkClick r:id="rId17"/>
              </a:rPr>
              <a:t>-501/</a:t>
            </a: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hlinkClick r:id="rId18"/>
              </a:rPr>
              <a:t>http://www.</a:t>
            </a:r>
            <a:r>
              <a:rPr lang="cs-CZ" dirty="0" err="1" smtClean="0">
                <a:hlinkClick r:id="rId18"/>
              </a:rPr>
              <a:t>parfemy.cz</a:t>
            </a:r>
            <a:r>
              <a:rPr lang="cs-CZ" dirty="0" smtClean="0">
                <a:hlinkClick r:id="rId18"/>
              </a:rPr>
              <a:t>/</a:t>
            </a:r>
            <a:r>
              <a:rPr lang="cs-CZ" dirty="0" err="1" smtClean="0">
                <a:hlinkClick r:id="rId18"/>
              </a:rPr>
              <a:t>jemna</a:t>
            </a:r>
            <a:r>
              <a:rPr lang="cs-CZ" dirty="0" smtClean="0">
                <a:hlinkClick r:id="rId18"/>
              </a:rPr>
              <a:t>-</a:t>
            </a:r>
            <a:r>
              <a:rPr lang="cs-CZ" dirty="0" err="1" smtClean="0">
                <a:hlinkClick r:id="rId18"/>
              </a:rPr>
              <a:t>tuzka</a:t>
            </a:r>
            <a:r>
              <a:rPr lang="cs-CZ" dirty="0" smtClean="0">
                <a:hlinkClick r:id="rId18"/>
              </a:rPr>
              <a:t>-na-</a:t>
            </a:r>
            <a:r>
              <a:rPr lang="cs-CZ" dirty="0" err="1" smtClean="0">
                <a:hlinkClick r:id="rId18"/>
              </a:rPr>
              <a:t>oci</a:t>
            </a:r>
            <a:r>
              <a:rPr lang="cs-CZ" dirty="0" smtClean="0">
                <a:hlinkClick r:id="rId18"/>
              </a:rPr>
              <a:t>-soft-</a:t>
            </a:r>
            <a:r>
              <a:rPr lang="cs-CZ" dirty="0" err="1" smtClean="0">
                <a:hlinkClick r:id="rId18"/>
              </a:rPr>
              <a:t>kajal</a:t>
            </a:r>
            <a:r>
              <a:rPr lang="cs-CZ" dirty="0" smtClean="0">
                <a:hlinkClick r:id="rId18"/>
              </a:rPr>
              <a:t>-</a:t>
            </a:r>
            <a:r>
              <a:rPr lang="cs-CZ" dirty="0" err="1" smtClean="0">
                <a:hlinkClick r:id="rId18"/>
              </a:rPr>
              <a:t>liner</a:t>
            </a:r>
            <a:r>
              <a:rPr lang="cs-CZ" dirty="0" smtClean="0">
                <a:hlinkClick r:id="rId18"/>
              </a:rPr>
              <a:t>-1-1-g.</a:t>
            </a:r>
            <a:r>
              <a:rPr lang="cs-CZ" dirty="0" err="1" smtClean="0">
                <a:hlinkClick r:id="rId18"/>
              </a:rPr>
              <a:t>html</a:t>
            </a: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hlinkClick r:id="rId19"/>
              </a:rPr>
              <a:t>http://obchod.</a:t>
            </a:r>
            <a:r>
              <a:rPr lang="cs-CZ" dirty="0" err="1" smtClean="0">
                <a:hlinkClick r:id="rId19"/>
              </a:rPr>
              <a:t>pksvice.cz</a:t>
            </a:r>
            <a:r>
              <a:rPr lang="cs-CZ" dirty="0" smtClean="0">
                <a:hlinkClick r:id="rId19"/>
              </a:rPr>
              <a:t>/</a:t>
            </a:r>
            <a:r>
              <a:rPr lang="cs-CZ" dirty="0" err="1" smtClean="0">
                <a:hlinkClick r:id="rId19"/>
              </a:rPr>
              <a:t>Atypicke</a:t>
            </a:r>
            <a:r>
              <a:rPr lang="cs-CZ" dirty="0" smtClean="0">
                <a:hlinkClick r:id="rId19"/>
              </a:rPr>
              <a:t>/</a:t>
            </a:r>
            <a:r>
              <a:rPr lang="cs-CZ" dirty="0" err="1" smtClean="0">
                <a:hlinkClick r:id="rId19"/>
              </a:rPr>
              <a:t>Svicka</a:t>
            </a:r>
            <a:r>
              <a:rPr lang="cs-CZ" dirty="0" smtClean="0">
                <a:hlinkClick r:id="rId19"/>
              </a:rPr>
              <a:t>-jehlan-6.html</a:t>
            </a: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hlinkClick r:id="rId20"/>
              </a:rPr>
              <a:t>http://www.</a:t>
            </a:r>
            <a:r>
              <a:rPr lang="cs-CZ" dirty="0" err="1" smtClean="0">
                <a:hlinkClick r:id="rId20"/>
              </a:rPr>
              <a:t>lightworker.cz</a:t>
            </a:r>
            <a:r>
              <a:rPr lang="cs-CZ" dirty="0" smtClean="0">
                <a:hlinkClick r:id="rId20"/>
              </a:rPr>
              <a:t>/</a:t>
            </a:r>
            <a:r>
              <a:rPr lang="cs-CZ" dirty="0" err="1" smtClean="0">
                <a:hlinkClick r:id="rId20"/>
              </a:rPr>
              <a:t>Article.aspx</a:t>
            </a:r>
            <a:r>
              <a:rPr lang="cs-CZ" dirty="0" smtClean="0">
                <a:hlinkClick r:id="rId20"/>
              </a:rPr>
              <a:t>?id=10175</a:t>
            </a: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65</TotalTime>
  <Words>114</Words>
  <Application>Microsoft Office PowerPoint</Application>
  <PresentationFormat>On-screen Show (4:3)</PresentationFormat>
  <Paragraphs>69</Paragraphs>
  <Slides>11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12</vt:i4>
      </vt:variant>
      <vt:variant>
        <vt:lpstr>Nadpisy snímků</vt:lpstr>
      </vt:variant>
      <vt:variant>
        <vt:i4>11</vt:i4>
      </vt:variant>
    </vt:vector>
  </HeadingPairs>
  <TitlesOfParts>
    <vt:vector size="29" baseType="lpstr">
      <vt:lpstr>Georgia</vt:lpstr>
      <vt:lpstr>Arial</vt:lpstr>
      <vt:lpstr>Wingdings 2</vt:lpstr>
      <vt:lpstr>Wingdings</vt:lpstr>
      <vt:lpstr>Calibri</vt:lpstr>
      <vt:lpstr>Times New Roman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TĚLESA</vt:lpstr>
      <vt:lpstr>Tělesa</vt:lpstr>
      <vt:lpstr>Koule- Příklady</vt:lpstr>
      <vt:lpstr>Kvádr- Příklady</vt:lpstr>
      <vt:lpstr>Krychle- Příklady</vt:lpstr>
      <vt:lpstr>Kužel- Příklady</vt:lpstr>
      <vt:lpstr>Válec- Příklady</vt:lpstr>
      <vt:lpstr>Jehlan- Příklady</vt:lpstr>
      <vt:lpstr>Najdi 6 názvů těles.</vt:lpstr>
      <vt:lpstr>Snímek 10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TĚLESA</dc:title>
  <dc:creator>Matyáš</dc:creator>
  <cp:lastModifiedBy>PC23545</cp:lastModifiedBy>
  <cp:revision>3</cp:revision>
  <dcterms:created xsi:type="dcterms:W3CDTF">2013-06-03T06:32:13Z</dcterms:created>
  <dcterms:modified xsi:type="dcterms:W3CDTF">2013-08-27T09:23:47Z</dcterms:modified>
</cp:coreProperties>
</file>