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A3703-DDAF-4AA0-BBFA-88A14C60BFB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7D5BD-37DA-4419-A9AF-DD661DABF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7527E-978B-4C7E-9C4F-F4C776A8146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2AA4F-9BBA-4AA5-ACBA-EE8D5F567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AC3AC-A1A4-4216-95C7-94A0F7847C4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56B03-A50C-43DD-9768-1017A7E81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71438-7192-4150-90E0-C6BB4BDB501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6C9AC-C60F-4988-90AD-455CE5555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B4567-8670-434F-A7EF-78034A39EB3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181CE-A7F4-4718-A3DB-5460044AD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8565E-075F-48FA-8A9E-EF6DE654CE7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CB638-57D3-48FE-B942-B1B632F0F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9B596-C45F-4270-95BD-92716BF3282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0320F-1BC3-45B7-A133-700B0AAE1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F04BE-C812-4B0C-A8A2-EEEADB768D8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ED29E-1D97-4B39-AA9E-7A990D1D5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1F6A0-279E-46E4-B970-341928094A0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56FBF-4038-4977-BB87-8A6B3424C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6A2E6-7B1C-42BD-9080-C8E60C30770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2947F-845F-43BF-8C2C-7EF8B4527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6EFE1-9D3C-4AD0-8D11-0C543662B97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28494-C534-490A-A988-4E1979C6B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42E1C8-7BC4-4E1C-BB76-5C040F6D0DC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554ABDE-FE0A-4FE9-AE2C-589B0D554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rozmanovamisa.blog.cz/0805/snezenky-a-machri" TargetMode="External"/><Relationship Id="rId7" Type="http://schemas.openxmlformats.org/officeDocument/2006/relationships/hyperlink" Target="http://www.likeateam.com/did-you-do-a-good-job-at-work-today/" TargetMode="External"/><Relationship Id="rId2" Type="http://schemas.openxmlformats.org/officeDocument/2006/relationships/hyperlink" Target="http://www.pripravy.estranky.cz/clanky/matematika/pisemne-deleni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izatko-lizatko.blog.cz/" TargetMode="External"/><Relationship Id="rId5" Type="http://schemas.openxmlformats.org/officeDocument/2006/relationships/hyperlink" Target="https://www.lallimona.com/botigaonline/flores-artificiales/788-flor-clavel-artificial-rojo-50.html" TargetMode="External"/><Relationship Id="rId4" Type="http://schemas.openxmlformats.org/officeDocument/2006/relationships/hyperlink" Target="http://skolakov.webnode.cz/matematika/nasobeni-a-deleni-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492896"/>
            <a:ext cx="7851648" cy="122413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DĚLENÍ ČÍSLEM 5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76250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VY_32_INOVACE_16_Deleni cislem 5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Dělení číslem 5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Doplň podíly.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0   : 5 = 		30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5   : 5 = 		35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10  : 5 = 		40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15  : 5 = 		45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20 : 5 = 		50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25 : 5 =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19250" y="2060575"/>
            <a:ext cx="379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0</a:t>
            </a:r>
            <a:endParaRPr lang="cs-CZ">
              <a:latin typeface="Constantia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19250" y="2492375"/>
            <a:ext cx="296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1</a:t>
            </a:r>
            <a:endParaRPr lang="cs-CZ">
              <a:latin typeface="Constant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2997200"/>
            <a:ext cx="4127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2</a:t>
            </a:r>
            <a:endParaRPr lang="cs-CZ">
              <a:latin typeface="Constant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19250" y="3429000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3</a:t>
            </a:r>
            <a:endParaRPr lang="cs-CZ">
              <a:latin typeface="Constant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19250" y="3933825"/>
            <a:ext cx="3762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4</a:t>
            </a:r>
            <a:endParaRPr lang="cs-CZ">
              <a:latin typeface="Constant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19250" y="4437063"/>
            <a:ext cx="357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5</a:t>
            </a:r>
            <a:endParaRPr lang="cs-CZ">
              <a:latin typeface="Constantia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427538" y="2060575"/>
            <a:ext cx="3794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6</a:t>
            </a:r>
            <a:endParaRPr lang="cs-CZ">
              <a:latin typeface="Constantia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427538" y="2492375"/>
            <a:ext cx="358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7</a:t>
            </a:r>
            <a:endParaRPr lang="cs-CZ">
              <a:latin typeface="Constantia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427538" y="2997200"/>
            <a:ext cx="377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8</a:t>
            </a:r>
            <a:endParaRPr lang="cs-CZ">
              <a:latin typeface="Constantia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27538" y="3429000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9</a:t>
            </a:r>
            <a:endParaRPr lang="cs-CZ">
              <a:latin typeface="Constantia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427538" y="3933825"/>
            <a:ext cx="490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10</a:t>
            </a:r>
            <a:endParaRPr lang="cs-CZ">
              <a:latin typeface="Constantia" pitchFamily="18" charset="0"/>
            </a:endParaRPr>
          </a:p>
        </p:txBody>
      </p:sp>
      <p:pic>
        <p:nvPicPr>
          <p:cNvPr id="14349" name="Picture 2" descr="https://encrypted-tbn3.gstatic.com/images?q=tbn:ANd9GcQ4xpvfPM096r5Q_WxtZ7l7BN8CvE4cdp459_gmgcM3igOEz4KO5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068638"/>
            <a:ext cx="3155950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75325"/>
          </a:xfrm>
        </p:spPr>
        <p:txBody>
          <a:bodyPr/>
          <a:lstStyle/>
          <a:p>
            <a:pPr eaLnBrk="1" hangingPunct="1"/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Zimní chatky jsou zařízené pro 5 osob. Kolik zimních chatek bude potřeba pro ubytování 35 žáků na lyžařském výcviku?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63713" y="3357563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35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 flipH="1" flipV="1">
            <a:off x="2339975" y="3429000"/>
            <a:ext cx="287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nstantia" pitchFamily="18" charset="0"/>
              </a:rPr>
              <a:t>:</a:t>
            </a:r>
            <a:endParaRPr lang="cs-CZ">
              <a:latin typeface="Constant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27313" y="3357563"/>
            <a:ext cx="390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987675" y="3429000"/>
            <a:ext cx="384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=</a:t>
            </a:r>
            <a:endParaRPr lang="cs-CZ">
              <a:latin typeface="Constant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48038" y="3429000"/>
            <a:ext cx="388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7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5373688"/>
            <a:ext cx="7939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35 žáků na lyžařském výcviku obsadí 7 chatek.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8" name="Picture 2" descr="http://nd01.jxs.cz/729/150/0516199fb5_27432483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2133600"/>
            <a:ext cx="4086225" cy="315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Doplň správné výsledky.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25 : 5 =		35 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5   : 5 = 		45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40 : 5 = 		20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20 : 5 = 		50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35 : 5 = 		10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10 : 5 = 		30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45 : 5 = 		15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30 : 5 = 		5 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25  : 5 = 		25 : 5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15 : 5 = 		40 : 5 =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1125538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5</a:t>
            </a:r>
            <a:endParaRPr lang="cs-CZ" sz="2000">
              <a:latin typeface="Constant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92275" y="1557338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1</a:t>
            </a:r>
            <a:endParaRPr lang="cs-CZ">
              <a:latin typeface="Constantia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2275" y="2060575"/>
            <a:ext cx="347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8</a:t>
            </a:r>
            <a:endParaRPr lang="cs-CZ">
              <a:latin typeface="Constantia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19250" y="2492375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4</a:t>
            </a:r>
            <a:endParaRPr lang="cs-CZ">
              <a:latin typeface="Constantia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619250" y="2924175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7</a:t>
            </a:r>
            <a:endParaRPr lang="cs-CZ">
              <a:latin typeface="Constantia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619250" y="3500438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2</a:t>
            </a:r>
            <a:endParaRPr lang="cs-CZ">
              <a:latin typeface="Constantia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619250" y="3933825"/>
            <a:ext cx="3492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9</a:t>
            </a:r>
            <a:endParaRPr lang="cs-CZ">
              <a:latin typeface="Constantia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619250" y="4437063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6</a:t>
            </a:r>
            <a:endParaRPr lang="cs-CZ">
              <a:latin typeface="Constantia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619250" y="4941888"/>
            <a:ext cx="3492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5</a:t>
            </a:r>
            <a:endParaRPr lang="cs-CZ">
              <a:latin typeface="Constantia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619250" y="5445125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3</a:t>
            </a:r>
            <a:endParaRPr lang="cs-CZ">
              <a:latin typeface="Constantia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500563" y="1052513"/>
            <a:ext cx="347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7</a:t>
            </a:r>
            <a:endParaRPr lang="cs-CZ">
              <a:latin typeface="Constantia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427538" y="1628775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9</a:t>
            </a:r>
            <a:endParaRPr lang="cs-CZ">
              <a:latin typeface="Constantia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427538" y="2060575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4</a:t>
            </a:r>
            <a:endParaRPr lang="cs-CZ">
              <a:latin typeface="Constantia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27538" y="2565400"/>
            <a:ext cx="5762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10</a:t>
            </a:r>
            <a:endParaRPr lang="cs-CZ">
              <a:latin typeface="Constantia" pitchFamily="18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427538" y="3068638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2</a:t>
            </a:r>
            <a:endParaRPr lang="cs-CZ">
              <a:latin typeface="Constantia" pitchFamily="18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356100" y="3573463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6</a:t>
            </a:r>
            <a:endParaRPr lang="cs-CZ">
              <a:latin typeface="Constantia" pitchFamily="18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356100" y="4005263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3</a:t>
            </a:r>
            <a:endParaRPr lang="cs-CZ">
              <a:latin typeface="Constantia" pitchFamily="18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4356100" y="4437063"/>
            <a:ext cx="347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1</a:t>
            </a:r>
            <a:endParaRPr lang="cs-CZ">
              <a:latin typeface="Constantia" pitchFamily="18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356100" y="4941888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5</a:t>
            </a:r>
            <a:endParaRPr lang="cs-CZ">
              <a:latin typeface="Constantia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356100" y="5445125"/>
            <a:ext cx="347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nstantia" pitchFamily="18" charset="0"/>
              </a:rPr>
              <a:t>8</a:t>
            </a:r>
            <a:endParaRPr lang="cs-CZ">
              <a:latin typeface="Constantia" pitchFamily="18" charset="0"/>
            </a:endParaRPr>
          </a:p>
        </p:txBody>
      </p:sp>
      <p:pic>
        <p:nvPicPr>
          <p:cNvPr id="16406" name="Picture 2" descr="http://files.skolakov.webnode.cz/200016000-1d2b31e254/webkocka5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133600"/>
            <a:ext cx="2984500" cy="298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9" grpId="0"/>
      <p:bldP spid="21" grpId="0"/>
      <p:bldP spid="22" grpId="0"/>
      <p:bldP spid="23" grpId="0"/>
      <p:bldP spid="24" grpId="0"/>
      <p:bldP spid="26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75325"/>
          </a:xfrm>
        </p:spPr>
        <p:txBody>
          <a:bodyPr/>
          <a:lstStyle/>
          <a:p>
            <a:pPr eaLnBrk="1" hangingPunct="1"/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Paní učitelka má ve škole 5 váz na květiny. Ke dni učitelů dostala od dětí 45 karafiátů. Kolik karafiátů bude v každé váze?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47813" y="3213100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45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3213100"/>
            <a:ext cx="290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nstantia" pitchFamily="18" charset="0"/>
              </a:rPr>
              <a:t>:</a:t>
            </a:r>
            <a:endParaRPr lang="cs-CZ">
              <a:latin typeface="Constant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11413" y="3213100"/>
            <a:ext cx="390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00338" y="3213100"/>
            <a:ext cx="409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nstantia" pitchFamily="18" charset="0"/>
              </a:rPr>
              <a:t>=</a:t>
            </a:r>
            <a:endParaRPr lang="cs-CZ">
              <a:latin typeface="Constant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32138" y="3213100"/>
            <a:ext cx="388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9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661025"/>
            <a:ext cx="80629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Paní učitelka bude mít v každé váze 9 karafiátů.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6" name="Picture 2" descr="http://www.lallimona.com/botigaonline/788-2146-thickbox/flor-clavel-artificial-rojo-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916113"/>
            <a:ext cx="3743325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/>
          <a:lstStyle/>
          <a:p>
            <a:pPr eaLnBrk="1" hangingPunct="1"/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Esterka rozdala 50 sešitů. Do každé lavice dala 5 sešitů. Kolik je ve třídě žáků, když předpokládáme, že v každé lavici sedí 2 žáci?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3500438"/>
            <a:ext cx="549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50</a:t>
            </a:r>
            <a:endParaRPr lang="cs-CZ">
              <a:latin typeface="Constant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79613" y="3573463"/>
            <a:ext cx="2762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:</a:t>
            </a:r>
            <a:endParaRPr lang="cs-CZ">
              <a:latin typeface="Constant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268538" y="3500438"/>
            <a:ext cx="355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5</a:t>
            </a:r>
            <a:endParaRPr lang="cs-CZ">
              <a:latin typeface="Constantia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27313" y="3500438"/>
            <a:ext cx="384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=</a:t>
            </a:r>
            <a:endParaRPr lang="cs-CZ">
              <a:latin typeface="Constantia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87675" y="3500438"/>
            <a:ext cx="490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10</a:t>
            </a:r>
            <a:endParaRPr lang="cs-CZ">
              <a:latin typeface="Constantia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92500" y="3500438"/>
            <a:ext cx="889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lavic</a:t>
            </a:r>
            <a:endParaRPr lang="cs-CZ">
              <a:latin typeface="Constantia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76375" y="4005263"/>
            <a:ext cx="490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10</a:t>
            </a:r>
            <a:endParaRPr lang="cs-CZ">
              <a:latin typeface="Constantia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979613" y="4005263"/>
            <a:ext cx="3571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x</a:t>
            </a:r>
            <a:endParaRPr lang="cs-CZ">
              <a:latin typeface="Constantia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268538" y="4005263"/>
            <a:ext cx="3587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2</a:t>
            </a:r>
            <a:endParaRPr lang="cs-CZ">
              <a:latin typeface="Constantia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627313" y="4005263"/>
            <a:ext cx="3841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=</a:t>
            </a:r>
            <a:endParaRPr lang="cs-CZ">
              <a:latin typeface="Constantia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059113" y="4005263"/>
            <a:ext cx="5540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20</a:t>
            </a:r>
            <a:endParaRPr lang="cs-CZ">
              <a:latin typeface="Constantia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563938" y="4005263"/>
            <a:ext cx="9286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nstantia" pitchFamily="18" charset="0"/>
              </a:rPr>
              <a:t>žáků</a:t>
            </a:r>
            <a:endParaRPr lang="cs-CZ">
              <a:latin typeface="Constantia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55650" y="5445125"/>
            <a:ext cx="32813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Ve třídě sedí 20 žáků.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51" name="Picture 19" descr="Naše%20třída%2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2997200"/>
            <a:ext cx="2857500" cy="21431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/>
          <a:lstStyle/>
          <a:p>
            <a:pPr eaLnBrk="1" hangingPunct="1"/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 pytlíku je 25 bonbónů. Jak se o ně podělí rovným dílem 5 dětí.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3213100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25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63938" y="3213100"/>
            <a:ext cx="2905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nstantia" pitchFamily="18" charset="0"/>
              </a:rPr>
              <a:t>:</a:t>
            </a:r>
            <a:endParaRPr lang="cs-CZ">
              <a:latin typeface="Constant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851275" y="3213100"/>
            <a:ext cx="390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140200" y="3213100"/>
            <a:ext cx="409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nstantia" pitchFamily="18" charset="0"/>
              </a:rPr>
              <a:t>=</a:t>
            </a:r>
            <a:endParaRPr lang="cs-CZ">
              <a:latin typeface="Constant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0563" y="3213100"/>
            <a:ext cx="388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445125"/>
            <a:ext cx="5453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Každé dítě bude mít 5 bonbónů.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4" name="Picture 2" descr="https://encrypted-tbn0.gstatic.com/images?q=tbn:ANd9GcQC7utWmmwjKuhcvWt4kdFbvTjaAZM2oZLIDzQDiCq3UF0rKiKQr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133600"/>
            <a:ext cx="2212975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www.likeateam.com/wp-content/uploads/2012/09/did-you-do-a-good-job-at-work-toda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473700" cy="514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43438" y="4868863"/>
            <a:ext cx="2460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nstantia" pitchFamily="18" charset="0"/>
              </a:rPr>
              <a:t>Skvělá práce.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0388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Zdroje: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2"/>
              </a:rPr>
              <a:t>http://www.pripravy.estranky.cz/clanky/matematika/pisemne-deleni.html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3"/>
              </a:rPr>
              <a:t>http://brozmanovamisa.blog.cz/0805/snezenky-a-machri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4"/>
              </a:rPr>
              <a:t>http://skolakov.webnode.cz/matematika/nasobeni-a-deleni-5/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5"/>
              </a:rPr>
              <a:t>https://www.lallimona.com/botigaonline/flores-artificiales/788-flor-clavel-artificial-rojo-50.html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chemeClr val="hlink"/>
                </a:solidFill>
                <a:latin typeface="Arial" charset="0"/>
              </a:rPr>
              <a:t>http://skolaci2010.webnode.cz/nase-trida/</a:t>
            </a:r>
            <a:endParaRPr lang="cs-CZ" smtClean="0">
              <a:solidFill>
                <a:schemeClr val="hlink"/>
              </a:solidFill>
            </a:endParaRP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6"/>
              </a:rPr>
              <a:t>http://lizatko-lizatko.blog.cz/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7"/>
              </a:rPr>
              <a:t>http://www.likeateam.com/did-you-do-a-good-job-at-work-today/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</TotalTime>
  <Words>298</Words>
  <Application>Microsoft Office PowerPoint</Application>
  <PresentationFormat>On-screen Show (4:3)</PresentationFormat>
  <Paragraphs>112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Calibri</vt:lpstr>
      <vt:lpstr>Constantia</vt:lpstr>
      <vt:lpstr>Wingdings 2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5</dc:title>
  <dc:creator>Matyáš</dc:creator>
  <cp:lastModifiedBy>PC23545</cp:lastModifiedBy>
  <cp:revision>11</cp:revision>
  <dcterms:created xsi:type="dcterms:W3CDTF">2013-06-03T06:42:43Z</dcterms:created>
  <dcterms:modified xsi:type="dcterms:W3CDTF">2013-08-27T09:58:51Z</dcterms:modified>
</cp:coreProperties>
</file>