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EDE7D13-F129-40B8-8B6D-C03FA8DDE81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06FCE30-1434-4CEF-AE75-C862DE9D4A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BE793-03A3-4A5F-A5E0-BF98DE5CC70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9B4A1-55BC-42A8-8EB6-AD382D53A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706C2D-F227-4F36-88CF-5896E81A5BF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B99859-E12F-4040-8CA3-9F1B68A63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A53E83B-D88C-413A-B1D5-8734AD015CB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E7E995-46EC-46DA-8CB8-67C9434AA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016D0A-2DBC-48F7-954A-9B7730E9765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080FFC-607C-4532-B7C4-311D950157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9E6E64-5C79-41F5-AA6D-783D14AEA13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1286A6-80C8-4368-B3AD-512E62214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65902-88BD-41E0-BBE0-2029FC29E6F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CA8D1-4B7A-46B8-85DC-1A97F53E8F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3D78138-FBAD-41D5-819C-781BC8C9C43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B415C05-D0A0-421C-A670-B274DFD2B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20C9FC6-123A-446A-A72B-F1BC9AE9499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E7748B6-4584-42EE-B3E7-1067C230E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57D14-F2FA-41C6-BCAF-7FEC174C3A2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3E223-944C-437F-A3C2-7F6FD0303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01C3F-38A5-40FD-B2F7-8A6A14087B2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D13D3-2B9C-46C9-BD2A-0EBD6EC98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9E46E2C-4296-4358-B536-6EE56064923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9AEB22A-85EF-42E8-8015-6D2E3A506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arex-obchod.cz/phillips-8051/1673-sroubovak-krizovy-ph2-phillips-twin-plast-elektro-line-profi-narex-8051-02.html" TargetMode="External"/><Relationship Id="rId7" Type="http://schemas.openxmlformats.org/officeDocument/2006/relationships/hyperlink" Target="http://www.rybarizeranovice.estranky.cz/fotoalbum/ryby/kapr.html" TargetMode="External"/><Relationship Id="rId2" Type="http://schemas.openxmlformats.org/officeDocument/2006/relationships/hyperlink" Target="http://zbozi.arkov.cz/i/128891-0-60-005-plochy-sroubovak-paralelni-basic-50x150-mm-stanle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ebonsko.cz/sumec-velky" TargetMode="External"/><Relationship Id="rId5" Type="http://schemas.openxmlformats.org/officeDocument/2006/relationships/hyperlink" Target="http://shanticentrum.net/Reiki/Tree/index.htm" TargetMode="External"/><Relationship Id="rId4" Type="http://schemas.openxmlformats.org/officeDocument/2006/relationships/hyperlink" Target="http://www.nejlevnejsi-horizontalni-zaluzie.cz/darkovan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244351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POROVNÁVÁNÍ ÚSEČEK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60350"/>
            <a:ext cx="777716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/>
          </p:cNvSpPr>
          <p:nvPr/>
        </p:nvSpPr>
        <p:spPr bwMode="auto">
          <a:xfrm>
            <a:off x="1331913" y="40052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VY_32_INOVACE_09_Porovnavani usecek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Porovnávání úseček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Porovnávání úseček</a:t>
            </a:r>
            <a:endParaRPr lang="cs-CZ" sz="4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1484313"/>
            <a:ext cx="3973513" cy="461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H="1">
            <a:off x="7235825" y="6021388"/>
            <a:ext cx="1081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1403350" y="6021388"/>
            <a:ext cx="69135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9219" idx="0"/>
          </p:cNvCxnSpPr>
          <p:nvPr/>
        </p:nvCxnSpPr>
        <p:spPr>
          <a:xfrm>
            <a:off x="5262563" y="1484313"/>
            <a:ext cx="283845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908175" y="3068638"/>
            <a:ext cx="561657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8172450" y="1484313"/>
            <a:ext cx="0" cy="45370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7524750" y="3068638"/>
            <a:ext cx="0" cy="29527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7092950" y="5661025"/>
            <a:ext cx="342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A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7812088" y="5661025"/>
            <a:ext cx="317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B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6948488" y="3141663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U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7667625" y="1557338"/>
            <a:ext cx="3444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V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39750" y="1484313"/>
            <a:ext cx="18716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AU        BV</a:t>
            </a: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BV        AU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411413" y="6237288"/>
            <a:ext cx="4468812" cy="46196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Úsečka BV je větší než úsečka AU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1116013" y="1557338"/>
            <a:ext cx="387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&lt;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1187450" y="1916113"/>
            <a:ext cx="330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55" name="Picture 19" descr="Vánoční strom"/>
          <p:cNvPicPr>
            <a:picLocks noChangeAspect="1" noChangeArrowheads="1"/>
          </p:cNvPicPr>
          <p:nvPr/>
        </p:nvPicPr>
        <p:blipFill>
          <a:blip r:embed="rId3"/>
          <a:srcRect t="5363" r="3731"/>
          <a:stretch>
            <a:fillRect/>
          </a:stretch>
        </p:blipFill>
        <p:spPr bwMode="auto">
          <a:xfrm>
            <a:off x="611188" y="3141663"/>
            <a:ext cx="2089150" cy="2663825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 animBg="1"/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Porovnávání úseček</a:t>
            </a:r>
            <a:endParaRPr lang="cs-CZ" dirty="0"/>
          </a:p>
        </p:txBody>
      </p:sp>
      <p:pic>
        <p:nvPicPr>
          <p:cNvPr id="8194" name="Picture 2" descr="http://www.gsmtel.cz/fotky32001/fotos/_vyrn_279m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484313"/>
            <a:ext cx="381635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1412875"/>
            <a:ext cx="1276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1692275" y="5373688"/>
            <a:ext cx="568801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763713" y="1628775"/>
            <a:ext cx="561657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555875" y="1628775"/>
            <a:ext cx="0" cy="374491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6227763" y="1628775"/>
            <a:ext cx="0" cy="374491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339975" y="5805488"/>
            <a:ext cx="4295775" cy="46196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Úsečky ST a EF jsou shodné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659563" y="2205038"/>
            <a:ext cx="18732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ST        EF</a:t>
            </a: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EF        ST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235825" y="2276475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=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235825" y="2565400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=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627313" y="48688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s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771775" y="1773238"/>
            <a:ext cx="330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T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795963" y="4941888"/>
            <a:ext cx="309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E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724525" y="1700213"/>
            <a:ext cx="307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F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Odhadni a porovnej délku</a:t>
            </a:r>
            <a:endParaRPr lang="cs-CZ" dirty="0"/>
          </a:p>
        </p:txBody>
      </p:sp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557338"/>
            <a:ext cx="6354762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3141663"/>
            <a:ext cx="4321175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7524750" y="1628775"/>
            <a:ext cx="0" cy="424815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913" y="1773238"/>
            <a:ext cx="0" cy="41767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203575" y="3500438"/>
            <a:ext cx="0" cy="17287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331913" y="4868863"/>
            <a:ext cx="187166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331913" y="5661025"/>
            <a:ext cx="619283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393" name="TextovéPole 18"/>
          <p:cNvSpPr txBox="1">
            <a:spLocks noChangeArrowheads="1"/>
          </p:cNvSpPr>
          <p:nvPr/>
        </p:nvSpPr>
        <p:spPr bwMode="auto">
          <a:xfrm>
            <a:off x="900113" y="4652963"/>
            <a:ext cx="342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A</a:t>
            </a:r>
          </a:p>
        </p:txBody>
      </p:sp>
      <p:sp>
        <p:nvSpPr>
          <p:cNvPr id="16394" name="TextovéPole 19"/>
          <p:cNvSpPr txBox="1">
            <a:spLocks noChangeArrowheads="1"/>
          </p:cNvSpPr>
          <p:nvPr/>
        </p:nvSpPr>
        <p:spPr bwMode="auto">
          <a:xfrm>
            <a:off x="3276600" y="4652963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B</a:t>
            </a:r>
          </a:p>
        </p:txBody>
      </p:sp>
      <p:sp>
        <p:nvSpPr>
          <p:cNvPr id="16395" name="TextovéPole 20"/>
          <p:cNvSpPr txBox="1">
            <a:spLocks noChangeArrowheads="1"/>
          </p:cNvSpPr>
          <p:nvPr/>
        </p:nvSpPr>
        <p:spPr bwMode="auto">
          <a:xfrm>
            <a:off x="827088" y="5516563"/>
            <a:ext cx="346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C</a:t>
            </a:r>
          </a:p>
        </p:txBody>
      </p:sp>
      <p:sp>
        <p:nvSpPr>
          <p:cNvPr id="16396" name="TextovéPole 21"/>
          <p:cNvSpPr txBox="1">
            <a:spLocks noChangeArrowheads="1"/>
          </p:cNvSpPr>
          <p:nvPr/>
        </p:nvSpPr>
        <p:spPr bwMode="auto">
          <a:xfrm>
            <a:off x="7667625" y="5516563"/>
            <a:ext cx="358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D</a:t>
            </a:r>
          </a:p>
        </p:txBody>
      </p:sp>
      <p:sp>
        <p:nvSpPr>
          <p:cNvPr id="16397" name="TextovéPole 22"/>
          <p:cNvSpPr txBox="1">
            <a:spLocks noChangeArrowheads="1"/>
          </p:cNvSpPr>
          <p:nvPr/>
        </p:nvSpPr>
        <p:spPr bwMode="auto">
          <a:xfrm>
            <a:off x="4356100" y="5949950"/>
            <a:ext cx="2447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CD         AB</a:t>
            </a:r>
          </a:p>
          <a:p>
            <a:r>
              <a:rPr lang="cs-CZ">
                <a:latin typeface="Lucida Sans Unicode" pitchFamily="34" charset="0"/>
              </a:rPr>
              <a:t>AB          CD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932363" y="5949950"/>
            <a:ext cx="387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&gt;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932363" y="6165850"/>
            <a:ext cx="387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&lt;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Porovnej úsečky a zapiš</a:t>
            </a:r>
            <a:endParaRPr lang="cs-CZ" sz="4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116013" y="4581525"/>
            <a:ext cx="4103687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116013" y="2924175"/>
            <a:ext cx="1079500" cy="16573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513" y="2708275"/>
            <a:ext cx="2016125" cy="21590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211638" y="2708275"/>
            <a:ext cx="1008062" cy="187325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7414" name="TextovéPole 13"/>
          <p:cNvSpPr txBox="1">
            <a:spLocks noChangeArrowheads="1"/>
          </p:cNvSpPr>
          <p:nvPr/>
        </p:nvSpPr>
        <p:spPr bwMode="auto">
          <a:xfrm>
            <a:off x="684213" y="4508500"/>
            <a:ext cx="342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A</a:t>
            </a:r>
          </a:p>
        </p:txBody>
      </p:sp>
      <p:sp>
        <p:nvSpPr>
          <p:cNvPr id="17415" name="TextovéPole 14"/>
          <p:cNvSpPr txBox="1">
            <a:spLocks noChangeArrowheads="1"/>
          </p:cNvSpPr>
          <p:nvPr/>
        </p:nvSpPr>
        <p:spPr bwMode="auto">
          <a:xfrm>
            <a:off x="1835150" y="2492375"/>
            <a:ext cx="358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D</a:t>
            </a:r>
          </a:p>
        </p:txBody>
      </p:sp>
      <p:sp>
        <p:nvSpPr>
          <p:cNvPr id="17416" name="TextovéPole 15"/>
          <p:cNvSpPr txBox="1">
            <a:spLocks noChangeArrowheads="1"/>
          </p:cNvSpPr>
          <p:nvPr/>
        </p:nvSpPr>
        <p:spPr bwMode="auto">
          <a:xfrm>
            <a:off x="5292725" y="4508500"/>
            <a:ext cx="317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B</a:t>
            </a:r>
          </a:p>
        </p:txBody>
      </p:sp>
      <p:sp>
        <p:nvSpPr>
          <p:cNvPr id="17417" name="TextovéPole 16"/>
          <p:cNvSpPr txBox="1">
            <a:spLocks noChangeArrowheads="1"/>
          </p:cNvSpPr>
          <p:nvPr/>
        </p:nvSpPr>
        <p:spPr bwMode="auto">
          <a:xfrm>
            <a:off x="4067175" y="2060575"/>
            <a:ext cx="346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C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11863" y="2060575"/>
            <a:ext cx="187325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AB	BC        </a:t>
            </a: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AB       CD</a:t>
            </a: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AB	DA</a:t>
            </a:r>
          </a:p>
          <a:p>
            <a:endParaRPr lang="cs-CZ" sz="2400" b="1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BC	CD</a:t>
            </a: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BC	DA</a:t>
            </a: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CD	DA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588125" y="2060575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&gt;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588125" y="2420938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&gt;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588125" y="2781300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&gt;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588125" y="3573463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&gt;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588125" y="3933825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&gt;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588125" y="4221163"/>
            <a:ext cx="388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&lt;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Porovnej úsečku OP a RS.</a:t>
            </a:r>
            <a:endParaRPr lang="cs-CZ" sz="4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979613" y="2708275"/>
            <a:ext cx="273685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979613" y="4005263"/>
            <a:ext cx="489585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95513" y="2492375"/>
            <a:ext cx="0" cy="3603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427538" y="2420938"/>
            <a:ext cx="0" cy="4318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268538" y="3789363"/>
            <a:ext cx="0" cy="4318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659563" y="3716338"/>
            <a:ext cx="0" cy="5048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440" name="TextovéPole 18"/>
          <p:cNvSpPr txBox="1">
            <a:spLocks noChangeArrowheads="1"/>
          </p:cNvSpPr>
          <p:nvPr/>
        </p:nvSpPr>
        <p:spPr bwMode="auto">
          <a:xfrm>
            <a:off x="2051050" y="2924175"/>
            <a:ext cx="388938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O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18441" name="TextovéPole 20"/>
          <p:cNvSpPr txBox="1">
            <a:spLocks noChangeArrowheads="1"/>
          </p:cNvSpPr>
          <p:nvPr/>
        </p:nvSpPr>
        <p:spPr bwMode="auto">
          <a:xfrm>
            <a:off x="4284663" y="2924175"/>
            <a:ext cx="327025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P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18442" name="TextovéPole 21"/>
          <p:cNvSpPr txBox="1">
            <a:spLocks noChangeArrowheads="1"/>
          </p:cNvSpPr>
          <p:nvPr/>
        </p:nvSpPr>
        <p:spPr bwMode="auto">
          <a:xfrm>
            <a:off x="2124075" y="4292600"/>
            <a:ext cx="346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R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18443" name="TextovéPole 22"/>
          <p:cNvSpPr txBox="1">
            <a:spLocks noChangeArrowheads="1"/>
          </p:cNvSpPr>
          <p:nvPr/>
        </p:nvSpPr>
        <p:spPr bwMode="auto">
          <a:xfrm>
            <a:off x="6516688" y="4292600"/>
            <a:ext cx="322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S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011863" y="2060575"/>
            <a:ext cx="1873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OP     RS        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443663" y="2133600"/>
            <a:ext cx="388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&lt;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Porovnej úsečku AB a CD.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331913" y="4652963"/>
            <a:ext cx="41767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258888" y="2997200"/>
            <a:ext cx="6337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547813" y="2781300"/>
            <a:ext cx="0" cy="3603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235825" y="2781300"/>
            <a:ext cx="0" cy="3603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547813" y="4437063"/>
            <a:ext cx="0" cy="3603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292725" y="4437063"/>
            <a:ext cx="0" cy="3603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464" name="TextovéPole 11"/>
          <p:cNvSpPr txBox="1">
            <a:spLocks noChangeArrowheads="1"/>
          </p:cNvSpPr>
          <p:nvPr/>
        </p:nvSpPr>
        <p:spPr bwMode="auto">
          <a:xfrm>
            <a:off x="1331913" y="3213100"/>
            <a:ext cx="360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A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19465" name="TextovéPole 12"/>
          <p:cNvSpPr txBox="1">
            <a:spLocks noChangeArrowheads="1"/>
          </p:cNvSpPr>
          <p:nvPr/>
        </p:nvSpPr>
        <p:spPr bwMode="auto">
          <a:xfrm>
            <a:off x="7092950" y="3213100"/>
            <a:ext cx="3317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B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19466" name="TextovéPole 13"/>
          <p:cNvSpPr txBox="1">
            <a:spLocks noChangeArrowheads="1"/>
          </p:cNvSpPr>
          <p:nvPr/>
        </p:nvSpPr>
        <p:spPr bwMode="auto">
          <a:xfrm>
            <a:off x="1331913" y="4868863"/>
            <a:ext cx="3619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C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19467" name="TextovéPole 14"/>
          <p:cNvSpPr txBox="1">
            <a:spLocks noChangeArrowheads="1"/>
          </p:cNvSpPr>
          <p:nvPr/>
        </p:nvSpPr>
        <p:spPr bwMode="auto">
          <a:xfrm>
            <a:off x="5076825" y="4868863"/>
            <a:ext cx="387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Lucida Sans Unicode" pitchFamily="34" charset="0"/>
              </a:rPr>
              <a:t>D</a:t>
            </a:r>
            <a:endParaRPr lang="cs-CZ" b="1">
              <a:latin typeface="Lucida Sans Unicode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156325" y="4149725"/>
            <a:ext cx="18716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AB	CD        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732588" y="4221163"/>
            <a:ext cx="387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Lucida Sans Unicode" pitchFamily="34" charset="0"/>
              </a:rPr>
              <a:t>&gt;</a:t>
            </a:r>
            <a:endParaRPr lang="cs-CZ" b="1">
              <a:solidFill>
                <a:srgbClr val="FF0000"/>
              </a:solidFill>
              <a:latin typeface="Lucida Sans Unicode" pitchFamily="34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Můžeme porovnat?</a:t>
            </a:r>
            <a:endParaRPr lang="cs-CZ" sz="4400" dirty="0"/>
          </a:p>
        </p:txBody>
      </p:sp>
      <p:pic>
        <p:nvPicPr>
          <p:cNvPr id="20482" name="Picture 2" descr="https://encrypted-tbn1.gstatic.com/images?q=tbn:ANd9GcRGt3Wj-8ALVTTK0TGFch2GCe3Qqn216yVSzA1SUaYOFHabrci9GTIZvrL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060575"/>
            <a:ext cx="4324350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4" descr="https://encrypted-tbn2.gstatic.com/images?q=tbn:ANd9GcQl02NSvlYEUC7IbSoKOrui87cmVeblxFdks8jRI1DoRthX1eMk5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2276475"/>
            <a:ext cx="3598863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916238" y="5157788"/>
            <a:ext cx="34559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Nemůžeme porovnat</a:t>
            </a:r>
            <a:endParaRPr lang="cs-CZ" sz="24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://us.123rf.com/400wm/400/400/coramax/coramax1210/coramax121000048/15961623-3d-people--man-person-with-a-big-megapho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3925" y="836613"/>
            <a:ext cx="67691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4"/>
          <p:cNvSpPr txBox="1">
            <a:spLocks noChangeArrowheads="1"/>
          </p:cNvSpPr>
          <p:nvPr/>
        </p:nvSpPr>
        <p:spPr bwMode="auto">
          <a:xfrm>
            <a:off x="6084888" y="908050"/>
            <a:ext cx="27717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24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z="2500" smtClean="0"/>
              <a:t>Zdroje: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>
                <a:solidFill>
                  <a:schemeClr val="hlink"/>
                </a:solidFill>
                <a:latin typeface="Arial" charset="0"/>
              </a:rPr>
              <a:t>http://www.vanocni-stromy.cz/vanocni-strom.html</a:t>
            </a:r>
            <a:endParaRPr lang="cs-CZ" sz="2500" smtClean="0">
              <a:solidFill>
                <a:schemeClr val="hlink"/>
              </a:solidFill>
            </a:endParaRP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z="2500" smtClean="0">
                <a:hlinkClick r:id="rId2"/>
              </a:rPr>
              <a:t>http://zbozi.arkov.cz/i/128891-0-60-005-plochy-sroubovak-paralelni-basic-50x150-mm-stanley.html</a:t>
            </a: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z="2500" smtClean="0">
                <a:hlinkClick r:id="rId3"/>
              </a:rPr>
              <a:t>http://narex-obchod.cz/phillips-8051/1673-sroubovak-krizovy-ph2-phillips-twin-plast-elektro-line-profi-narex-8051-02.html</a:t>
            </a: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z="2500" smtClean="0">
                <a:hlinkClick r:id="rId4"/>
              </a:rPr>
              <a:t>http://www.nejlevnejsi-horizontalni-zaluzie.cz/darkovana/</a:t>
            </a: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z="2500" smtClean="0">
                <a:hlinkClick r:id="rId5"/>
              </a:rPr>
              <a:t>http://shanticentrum.net/Reiki/Tree/index.htm</a:t>
            </a: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z="2500" smtClean="0">
                <a:hlinkClick r:id="rId6"/>
              </a:rPr>
              <a:t>http://www.trebonsko.cz/sumec-velky</a:t>
            </a: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z="2500" smtClean="0">
                <a:hlinkClick r:id="rId7"/>
              </a:rPr>
              <a:t>http://www.rybarizeranovice.estranky.cz/fotoalbum/ryby/kapr.html</a:t>
            </a: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cs-CZ" sz="25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cs-CZ" sz="250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150</TotalTime>
  <Words>130</Words>
  <Application>Microsoft Office PowerPoint</Application>
  <PresentationFormat>On-screen Show (4:3)</PresentationFormat>
  <Paragraphs>76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25" baseType="lpstr">
      <vt:lpstr>Arial</vt:lpstr>
      <vt:lpstr>Lucida Sans Unicode</vt:lpstr>
      <vt:lpstr>Wingdings 3</vt:lpstr>
      <vt:lpstr>Verdana</vt:lpstr>
      <vt:lpstr>Wingdings 2</vt:lpstr>
      <vt:lpstr>Calibri</vt:lpstr>
      <vt:lpstr>Times New Roman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POROVNÁNÍ ÚSEČEK, SHODNOST ÚSEČEK</dc:title>
  <dc:creator>Matyáš</dc:creator>
  <cp:lastModifiedBy>PC23545</cp:lastModifiedBy>
  <cp:revision>6</cp:revision>
  <dcterms:created xsi:type="dcterms:W3CDTF">2013-06-03T06:32:13Z</dcterms:created>
  <dcterms:modified xsi:type="dcterms:W3CDTF">2013-08-27T10:03:07Z</dcterms:modified>
</cp:coreProperties>
</file>