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32" autoAdjust="0"/>
    <p:restoredTop sz="94660"/>
  </p:normalViewPr>
  <p:slideViewPr>
    <p:cSldViewPr>
      <p:cViewPr>
        <p:scale>
          <a:sx n="90" d="100"/>
          <a:sy n="90" d="100"/>
        </p:scale>
        <p:origin x="-60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F6C096-BE46-4EAF-A056-58F4D70CB35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68F18E2-4420-4369-BA63-9B8DC516B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E96C5-33F7-4A3A-8979-C9A4AAE44F1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F1238-94DC-4166-BE54-92F076059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EC21E-6683-43EA-8355-0AA091A2DEC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F14E2-9007-4F1C-B4AC-3AF629E4EB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62946-0EC8-452C-802E-433F9418D73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A221D-E3F4-47C2-8E4D-2CF56A4C1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6A2AA66-5A03-4BCA-A456-4227C46B5E8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8B01F1E-DF1C-46EB-B62F-A0933F4FD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6CF72-88FF-43D1-B50E-0ED76F3DC07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0992A-D4CE-4521-A824-507330F5E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D08FF-22F1-4DE6-9CCE-34AAAE3C8B9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BCC26-F686-4BF3-9FB0-3B54892B24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78563-9555-4E7A-A595-1EE27A37C0F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B13E7-452B-4B0A-B67B-98C83A36F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19412-A82F-47A6-B4D1-1018C177821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0FB11-522C-4F19-B4DA-0528BA50A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AFC5D-4E74-4950-A7FF-F5FC8CD729B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DBE33E-FFC5-47E8-BB4A-680E31719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47B8CC-6EBE-492C-A8AD-C2CF6B8DDDE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62114-8614-48B4-87E3-16DB0EDF92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C5ADCE55-7175-4C2C-AD97-19B8E8CBD92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3079470C-F735-40D9-BFD9-5CCCDB138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73" r:id="rId5"/>
    <p:sldLayoutId id="2147483674" r:id="rId6"/>
    <p:sldLayoutId id="2147483668" r:id="rId7"/>
    <p:sldLayoutId id="2147483667" r:id="rId8"/>
    <p:sldLayoutId id="2147483666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lysvet.cz/cisla-a-cislice.php" TargetMode="External"/><Relationship Id="rId2" Type="http://schemas.openxmlformats.org/officeDocument/2006/relationships/hyperlink" Target="http://fyzmatik.pise.cz/111-znaky-delitelnosti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log.8bitlibrary.com/tag/super-mario-brothers/" TargetMode="External"/><Relationship Id="rId4" Type="http://schemas.openxmlformats.org/officeDocument/2006/relationships/hyperlink" Target="http://www.hodinarstvikh.cz/budiky/budik-motorka-chooper-bmc52b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8313" y="2205038"/>
            <a:ext cx="8458200" cy="11811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PŘIZOZENÁ ČÍSLA DO 100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476250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VY_32_INOVACE_14_Prirozena cisla do 100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Přirozená čísla do 100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908050"/>
            <a:ext cx="8229600" cy="64928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Čti nahlas čísla.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42988" y="1844675"/>
          <a:ext cx="6840760" cy="45720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908050"/>
            <a:ext cx="8229600" cy="7747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chybějící čísla.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1042988" y="1844675"/>
          <a:ext cx="6840760" cy="45720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  <a:gridCol w="684076"/>
              </a:tblGrid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85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4787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91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92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93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94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96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97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98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95738" y="1844675"/>
            <a:ext cx="338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2276475"/>
            <a:ext cx="493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19700" y="227647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17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03575" y="2781300"/>
            <a:ext cx="647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24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35150" y="3213100"/>
            <a:ext cx="493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588125" y="3213100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39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572000" y="3644900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46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835150" y="4149725"/>
            <a:ext cx="4937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1275" y="4149725"/>
            <a:ext cx="4937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55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116013" y="45815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61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308850" y="45815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835150" y="5084763"/>
            <a:ext cx="493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940425" y="5013325"/>
            <a:ext cx="492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78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851275" y="5949950"/>
            <a:ext cx="4937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95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164388" y="5949950"/>
            <a:ext cx="6461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908050"/>
            <a:ext cx="8229600" cy="72072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Spočítej a zapiš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76375" y="2636838"/>
            <a:ext cx="646113" cy="6461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43213" y="5516563"/>
            <a:ext cx="647700" cy="6477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40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6325" y="2708275"/>
            <a:ext cx="646113" cy="6477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67625" y="5084763"/>
            <a:ext cx="647700" cy="6461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405" name="Picture 21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844675"/>
            <a:ext cx="1303338" cy="987425"/>
          </a:xfrm>
          <a:prstGeom prst="rect">
            <a:avLst/>
          </a:prstGeom>
          <a:noFill/>
        </p:spPr>
      </p:pic>
      <p:pic>
        <p:nvPicPr>
          <p:cNvPr id="16407" name="Picture 23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844675"/>
            <a:ext cx="1303338" cy="987425"/>
          </a:xfrm>
          <a:prstGeom prst="rect">
            <a:avLst/>
          </a:prstGeom>
          <a:noFill/>
        </p:spPr>
      </p:pic>
      <p:pic>
        <p:nvPicPr>
          <p:cNvPr id="16408" name="Picture 24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284538"/>
            <a:ext cx="1303338" cy="987425"/>
          </a:xfrm>
          <a:prstGeom prst="rect">
            <a:avLst/>
          </a:prstGeom>
          <a:noFill/>
        </p:spPr>
      </p:pic>
      <p:pic>
        <p:nvPicPr>
          <p:cNvPr id="16409" name="Picture 25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4508500"/>
            <a:ext cx="1303338" cy="987425"/>
          </a:xfrm>
          <a:prstGeom prst="rect">
            <a:avLst/>
          </a:prstGeom>
          <a:noFill/>
        </p:spPr>
      </p:pic>
      <p:pic>
        <p:nvPicPr>
          <p:cNvPr id="16410" name="Picture 26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5445125"/>
            <a:ext cx="1303338" cy="987425"/>
          </a:xfrm>
          <a:prstGeom prst="rect">
            <a:avLst/>
          </a:prstGeom>
          <a:noFill/>
        </p:spPr>
      </p:pic>
      <p:pic>
        <p:nvPicPr>
          <p:cNvPr id="16411" name="Picture 27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4797425"/>
            <a:ext cx="1303338" cy="987425"/>
          </a:xfrm>
          <a:prstGeom prst="rect">
            <a:avLst/>
          </a:prstGeom>
          <a:noFill/>
        </p:spPr>
      </p:pic>
      <p:pic>
        <p:nvPicPr>
          <p:cNvPr id="16412" name="Picture 28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5734050"/>
            <a:ext cx="1303337" cy="987425"/>
          </a:xfrm>
          <a:prstGeom prst="rect">
            <a:avLst/>
          </a:prstGeom>
          <a:noFill/>
        </p:spPr>
      </p:pic>
      <p:pic>
        <p:nvPicPr>
          <p:cNvPr id="16413" name="Picture 29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5445125"/>
            <a:ext cx="1303337" cy="987425"/>
          </a:xfrm>
          <a:prstGeom prst="rect">
            <a:avLst/>
          </a:prstGeom>
          <a:noFill/>
        </p:spPr>
      </p:pic>
      <p:pic>
        <p:nvPicPr>
          <p:cNvPr id="16414" name="Picture 30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1628775"/>
            <a:ext cx="1303338" cy="987425"/>
          </a:xfrm>
          <a:prstGeom prst="rect">
            <a:avLst/>
          </a:prstGeom>
          <a:noFill/>
        </p:spPr>
      </p:pic>
      <p:pic>
        <p:nvPicPr>
          <p:cNvPr id="16415" name="Picture 31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1628775"/>
            <a:ext cx="1303337" cy="987425"/>
          </a:xfrm>
          <a:prstGeom prst="rect">
            <a:avLst/>
          </a:prstGeom>
          <a:noFill/>
        </p:spPr>
      </p:pic>
      <p:pic>
        <p:nvPicPr>
          <p:cNvPr id="16416" name="Picture 32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025" y="2636838"/>
            <a:ext cx="1303338" cy="987425"/>
          </a:xfrm>
          <a:prstGeom prst="rect">
            <a:avLst/>
          </a:prstGeom>
          <a:noFill/>
        </p:spPr>
      </p:pic>
      <p:pic>
        <p:nvPicPr>
          <p:cNvPr id="16417" name="Picture 33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565400"/>
            <a:ext cx="1303337" cy="987425"/>
          </a:xfrm>
          <a:prstGeom prst="rect">
            <a:avLst/>
          </a:prstGeom>
          <a:noFill/>
        </p:spPr>
      </p:pic>
      <p:pic>
        <p:nvPicPr>
          <p:cNvPr id="16418" name="Picture 34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3644900"/>
            <a:ext cx="1303338" cy="987425"/>
          </a:xfrm>
          <a:prstGeom prst="rect">
            <a:avLst/>
          </a:prstGeom>
          <a:noFill/>
        </p:spPr>
      </p:pic>
      <p:pic>
        <p:nvPicPr>
          <p:cNvPr id="16419" name="Picture 35" descr="6b15d8c2eadb7e44a824cf62a0b7fdc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3573463"/>
            <a:ext cx="1303337" cy="987425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7921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Vyznač daná čísla na číselné ose</a:t>
            </a:r>
            <a:endParaRPr lang="cs-CZ" sz="3600" dirty="0"/>
          </a:p>
        </p:txBody>
      </p:sp>
      <p:pic>
        <p:nvPicPr>
          <p:cNvPr id="17410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24075" y="2060575"/>
            <a:ext cx="6408738" cy="395288"/>
          </a:xfrm>
        </p:spPr>
      </p:pic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5113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6238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1" name="TextovéPole 15"/>
          <p:cNvSpPr txBox="1">
            <a:spLocks noChangeArrowheads="1"/>
          </p:cNvSpPr>
          <p:nvPr/>
        </p:nvSpPr>
        <p:spPr bwMode="auto">
          <a:xfrm>
            <a:off x="2124075" y="2492375"/>
            <a:ext cx="6686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eorgia" pitchFamily="18" charset="0"/>
              </a:rPr>
              <a:t>0         10       20        30       40      50     60       70      80     90    100</a:t>
            </a:r>
          </a:p>
        </p:txBody>
      </p:sp>
      <p:pic>
        <p:nvPicPr>
          <p:cNvPr id="17422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16913" y="2060575"/>
            <a:ext cx="57150" cy="41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2924175"/>
            <a:ext cx="65389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4" name="Picture 1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3860800"/>
            <a:ext cx="648017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5" name="Picture 1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4797425"/>
            <a:ext cx="65532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6" name="Picture 1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732463"/>
            <a:ext cx="6424612" cy="81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7" name="TextovéPole 22"/>
          <p:cNvSpPr txBox="1">
            <a:spLocks noChangeArrowheads="1"/>
          </p:cNvSpPr>
          <p:nvPr/>
        </p:nvSpPr>
        <p:spPr bwMode="auto">
          <a:xfrm>
            <a:off x="1042988" y="1989138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60</a:t>
            </a:r>
            <a:endParaRPr lang="cs-CZ" b="1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28" name="TextovéPole 23"/>
          <p:cNvSpPr txBox="1">
            <a:spLocks noChangeArrowheads="1"/>
          </p:cNvSpPr>
          <p:nvPr/>
        </p:nvSpPr>
        <p:spPr bwMode="auto">
          <a:xfrm>
            <a:off x="1042988" y="2924175"/>
            <a:ext cx="59531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30</a:t>
            </a:r>
            <a:endParaRPr lang="cs-CZ" b="1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29" name="TextovéPole 24"/>
          <p:cNvSpPr txBox="1">
            <a:spLocks noChangeArrowheads="1"/>
          </p:cNvSpPr>
          <p:nvPr/>
        </p:nvSpPr>
        <p:spPr bwMode="auto">
          <a:xfrm>
            <a:off x="1042988" y="3789363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17430" name="TextovéPole 25"/>
          <p:cNvSpPr txBox="1">
            <a:spLocks noChangeArrowheads="1"/>
          </p:cNvSpPr>
          <p:nvPr/>
        </p:nvSpPr>
        <p:spPr bwMode="auto">
          <a:xfrm>
            <a:off x="1042988" y="5732463"/>
            <a:ext cx="5953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70</a:t>
            </a:r>
            <a:endParaRPr lang="cs-CZ" b="1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31" name="TextovéPole 26"/>
          <p:cNvSpPr txBox="1">
            <a:spLocks noChangeArrowheads="1"/>
          </p:cNvSpPr>
          <p:nvPr/>
        </p:nvSpPr>
        <p:spPr bwMode="auto">
          <a:xfrm>
            <a:off x="1042988" y="4797425"/>
            <a:ext cx="595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90</a:t>
            </a:r>
            <a:endParaRPr lang="cs-CZ" b="1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62" name="Picture 1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8538" y="5013325"/>
            <a:ext cx="5688012" cy="6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4" name="Picture 20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2203450"/>
            <a:ext cx="3816350" cy="8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5" name="Picture 2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68538" y="3141663"/>
            <a:ext cx="2065337" cy="9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6" name="Picture 2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513" y="4111625"/>
            <a:ext cx="2736850" cy="10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67" name="Picture 2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68538" y="5948363"/>
            <a:ext cx="4464050" cy="9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92150"/>
            <a:ext cx="8229600" cy="576263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Doplň správně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5016500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		60			30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30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60		10			60		90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40		20			10		60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100		80	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80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10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19		20			70		80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70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70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	20		70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12		20			10		60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70		40			90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90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40		70			50		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50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80		10			30		20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476375" y="1557338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76375" y="1989138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76375" y="2420938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76375" y="2924175"/>
            <a:ext cx="4175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76375" y="3429000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76375" y="3860800"/>
            <a:ext cx="4175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476375" y="4365625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76375" y="4868863"/>
            <a:ext cx="417513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476375" y="5373688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476375" y="5805488"/>
            <a:ext cx="41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011863" y="1484313"/>
            <a:ext cx="4191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011863" y="1989138"/>
            <a:ext cx="41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011863" y="2492375"/>
            <a:ext cx="4191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011863" y="2924175"/>
            <a:ext cx="4191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011863" y="3429000"/>
            <a:ext cx="41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011863" y="3933825"/>
            <a:ext cx="41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011863" y="4437063"/>
            <a:ext cx="41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&lt;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011863" y="4868863"/>
            <a:ext cx="4191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011863" y="5300663"/>
            <a:ext cx="4191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011863" y="5805488"/>
            <a:ext cx="4191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&gt;</a:t>
            </a:r>
            <a:endParaRPr lang="cs-CZ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://fyzmatik.pise.cz/img/1485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2924175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765175"/>
            <a:ext cx="8229600" cy="7016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Vypočítej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5089525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12 -   3 =			17 -    5 =	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   +  5 =			6   +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20 -   4 =			11 -    9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+  2 =			17 -    8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  +19 =			2   +   9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19 -   7 =			15 -    8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   +  6 =			12 -    6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18 -   9 =			12 +   0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14 -   7 =			16 -    3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 +  5 =			3   +   8 = 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18 -   0 =			20 –   0 =</a:t>
            </a:r>
          </a:p>
          <a:p>
            <a:pPr marL="365760" indent="-256032"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 +  9 =			3   + 15 =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1412875"/>
            <a:ext cx="3746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908175" y="1844675"/>
            <a:ext cx="5762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908175" y="2205038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16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08175" y="2565400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16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908175" y="2997200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08175" y="3429000"/>
            <a:ext cx="5762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08175" y="3860800"/>
            <a:ext cx="3746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908175" y="4221163"/>
            <a:ext cx="3746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908175" y="4581525"/>
            <a:ext cx="3746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908175" y="5013325"/>
            <a:ext cx="5762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18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1908175" y="5445125"/>
            <a:ext cx="5762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18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908175" y="5876925"/>
            <a:ext cx="7191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508625" y="141287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08625" y="1844675"/>
            <a:ext cx="5762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508625" y="2205038"/>
            <a:ext cx="3746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580063" y="2636838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9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80063" y="2997200"/>
            <a:ext cx="7207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580063" y="3429000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580063" y="3789363"/>
            <a:ext cx="3762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580063" y="4221163"/>
            <a:ext cx="10795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580063" y="4581525"/>
            <a:ext cx="8636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13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580063" y="5013325"/>
            <a:ext cx="9366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11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580063" y="5373688"/>
            <a:ext cx="10795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580063" y="5805488"/>
            <a:ext cx="93662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18</a:t>
            </a:r>
          </a:p>
        </p:txBody>
      </p:sp>
      <p:pic>
        <p:nvPicPr>
          <p:cNvPr id="19483" name="Picture 2" descr="http://www.celysvet.cz/novinky/foto/cisla-a-cislice-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4292600"/>
            <a:ext cx="257175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29600" cy="719138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945063"/>
          </a:xfrm>
        </p:spPr>
        <p:txBody>
          <a:bodyPr/>
          <a:lstStyle/>
          <a:p>
            <a:pPr eaLnBrk="1" hangingPunct="1">
              <a:buFont typeface="Georgia" pitchFamily="18" charset="0"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Justin si chce koupit novou motorku za 60 Kč.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prasátka si vzal 5 desetikorun, tatínek mu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desetikoruny. Může si koupit motorku? Zůstanou mu nějaké peníze, aby si mohl koupit 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zmrzlinu,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která stojí 10 Kč?</a:t>
            </a:r>
          </a:p>
          <a:p>
            <a:pPr eaLnBrk="1" hangingPunct="1">
              <a:buFont typeface="Georgia" pitchFamily="18" charset="0"/>
              <a:buNone/>
            </a:pPr>
            <a:endParaRPr lang="cs-CZ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63713" y="393382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50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393382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+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627313" y="3933825"/>
            <a:ext cx="6492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132138" y="393382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492500" y="393382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763713" y="44370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268538" y="44370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-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627313" y="4437063"/>
            <a:ext cx="6492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132138" y="4437063"/>
            <a:ext cx="64770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=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419475" y="44370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27088" y="5157788"/>
            <a:ext cx="633730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>
                <a:latin typeface="Times New Roman" pitchFamily="18" charset="0"/>
                <a:cs typeface="Times New Roman" pitchFamily="18" charset="0"/>
              </a:rPr>
              <a:t>Justin si může koupit motorku i zmrzlinu, ale pokud si koupí i zmrzlinu, tak mu žádné peníze nezůstanou.</a:t>
            </a:r>
          </a:p>
        </p:txBody>
      </p:sp>
      <p:pic>
        <p:nvPicPr>
          <p:cNvPr id="20494" name="Picture 2" descr="http://www.hodinarstvikh.cz/sites/default/files/vinis/foto/budiky/BMC52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3357563"/>
            <a:ext cx="1898650" cy="189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836613"/>
            <a:ext cx="7497762" cy="846137"/>
          </a:xfrm>
        </p:spPr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Doplň chybějící čísla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288" y="1844675"/>
          <a:ext cx="8229600" cy="345638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31913" y="1844675"/>
            <a:ext cx="647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  <a:endParaRPr lang="cs-CZ" sz="26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184467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435600" y="1844675"/>
            <a:ext cx="64928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92950" y="1844675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90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779838" y="40052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9750" y="2565400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987675" y="2565400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1275" y="2565400"/>
            <a:ext cx="64928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885113" y="2565400"/>
            <a:ext cx="8636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124075" y="3284538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643438" y="3284538"/>
            <a:ext cx="6492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435600" y="3284538"/>
            <a:ext cx="64928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331913" y="40052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20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092950" y="4005263"/>
            <a:ext cx="64770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059113" y="4652963"/>
            <a:ext cx="6492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40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643438" y="4652963"/>
            <a:ext cx="64928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435600" y="4652963"/>
            <a:ext cx="64928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70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7885113" y="4652963"/>
            <a:ext cx="935037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6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836613"/>
            <a:ext cx="8497887" cy="575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2" descr="https://encrypted-tbn2.gstatic.com/images?q=tbn:ANd9GcSi6XPWGiVkDD3nGps_M7SNWjM11OGQu3g1Wb13psKxqqAUz43NPZFl5Jj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1412875"/>
            <a:ext cx="256540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737225"/>
          </a:xfrm>
        </p:spPr>
        <p:txBody>
          <a:bodyPr/>
          <a:lstStyle/>
          <a:p>
            <a:pPr eaLnBrk="1" hangingPunct="1">
              <a:buFont typeface="Georgia" pitchFamily="18" charset="0"/>
              <a:buNone/>
            </a:pPr>
            <a:r>
              <a:rPr lang="cs-CZ" smtClean="0"/>
              <a:t>Zdroje: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solidFill>
                  <a:schemeClr val="hlink"/>
                </a:solidFill>
                <a:latin typeface="Arial" charset="0"/>
              </a:rPr>
              <a:t>http://www.gastroslovnik.sk/images/recepty/6b15d8c2eadb7e44a824cf62a0b7fdc7.jpg</a:t>
            </a:r>
            <a:endParaRPr lang="cs-CZ" smtClean="0">
              <a:solidFill>
                <a:schemeClr val="hlink"/>
              </a:solidFill>
            </a:endParaRPr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hlinkClick r:id="rId2"/>
              </a:rPr>
              <a:t>http://fyzmatik.pise.cz/111-znaky-delitelnosti.html</a:t>
            </a:r>
            <a:endParaRPr lang="cs-CZ" smtClean="0"/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hlinkClick r:id="rId3"/>
              </a:rPr>
              <a:t>http://www.celysvet.cz/cisla-a-cislice.php</a:t>
            </a:r>
            <a:endParaRPr lang="cs-CZ" smtClean="0"/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hlinkClick r:id="rId4"/>
              </a:rPr>
              <a:t>http://www.hodinarstvikh.cz/budiky/budik-motorka-chooper-bmc52b.html</a:t>
            </a:r>
            <a:endParaRPr lang="cs-CZ" smtClean="0"/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hlinkClick r:id="rId5"/>
              </a:rPr>
              <a:t>http://blog.8bitlibrary.com/tag/super-mario-brothers/</a:t>
            </a:r>
            <a:endParaRPr lang="cs-CZ" smtClean="0"/>
          </a:p>
          <a:p>
            <a:pPr eaLnBrk="1" hangingPunct="1">
              <a:buFont typeface="Georgia" pitchFamily="18" charset="0"/>
              <a:buNone/>
            </a:pPr>
            <a:r>
              <a:rPr lang="cs-CZ" smtClean="0">
                <a:hlinkClick r:id="rId5"/>
              </a:rPr>
              <a:t>http://blog.8bitlibrary.com/tag/super-mario-brothers/</a:t>
            </a: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  <a:p>
            <a:pPr eaLnBrk="1" hangingPunct="1">
              <a:buFont typeface="Georgia" pitchFamily="18" charset="0"/>
              <a:buNone/>
            </a:pPr>
            <a:endParaRPr lang="cs-CZ" smtClean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118</TotalTime>
  <Words>510</Words>
  <Application>Microsoft Office PowerPoint</Application>
  <PresentationFormat>Předvádění na obrazovce (4:3)</PresentationFormat>
  <Paragraphs>367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PŘIZOZENÁ ČÍSLA DO 100</vt:lpstr>
      <vt:lpstr>Čti nahlas čísla.</vt:lpstr>
      <vt:lpstr>Doplň chybějící čísla.</vt:lpstr>
      <vt:lpstr>Spočítej a zapiš</vt:lpstr>
      <vt:lpstr>Vyznač daná čísla na číselné ose</vt:lpstr>
      <vt:lpstr>Doplň správně </vt:lpstr>
      <vt:lpstr>Vypočítej</vt:lpstr>
      <vt:lpstr>Slovní úloha</vt:lpstr>
      <vt:lpstr>Doplň chybějící čísla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PŘIZOZENÁ ČÍSLA DO 100</dc:title>
  <dc:creator>Matyáš</dc:creator>
  <cp:lastModifiedBy>Dum</cp:lastModifiedBy>
  <cp:revision>8</cp:revision>
  <dcterms:created xsi:type="dcterms:W3CDTF">2013-06-03T06:32:13Z</dcterms:created>
  <dcterms:modified xsi:type="dcterms:W3CDTF">2013-08-27T10:13:07Z</dcterms:modified>
</cp:coreProperties>
</file>