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62" r:id="rId4"/>
    <p:sldId id="260" r:id="rId5"/>
    <p:sldId id="263" r:id="rId6"/>
    <p:sldId id="259" r:id="rId7"/>
    <p:sldId id="264" r:id="rId8"/>
    <p:sldId id="258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EA851B"/>
    <a:srgbClr val="02283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28DD88A-08BB-4365-B8B3-7C74A600A412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9FDCF36F-632D-46E8-9BCC-8898BA9090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778522-690F-4A43-979E-BA37DFE9A56A}" type="datetime1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1D3C30-367C-44AD-BBCD-F8CCA85698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5BF7D3-721B-4C06-8854-E159A97DB1D7}" type="datetime1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DBC480-04FA-4349-9E58-68A9B739B9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8C1878-9473-40A7-A947-A5DAC9EF9680}" type="datetime1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71811-C3DF-4EB6-B825-4A71E34763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755C15-E3E8-4A9D-8D14-8FED7C734530}" type="datetime1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701F3D-B3E2-40EE-8A23-D9EFF0CD60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66E67B-2DEF-40B5-943C-7F1FB71A15A9}" type="datetime1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E26F4-4870-407B-9FDA-CDB92464B4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ED972B-207A-4C15-8D45-585BB4D63A0B}" type="datetime1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D703A-7113-4E6C-B5DE-84EBFB7515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B746EE-82DB-4F30-AC79-1DFD0DF92591}" type="datetime1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D60A6-3523-4DA5-A2BE-DEAB9CE381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09147A-B2A7-4A2A-8F7C-6B0C232480F8}" type="datetime1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6AA3E3-0E79-4E6E-A835-F1DAC63954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C04B7D-364C-461C-8E08-48FB18341D29}" type="datetime1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DDC806-02E9-48C7-833A-BB4FC03F6B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D37DE-7E75-46CD-BA0F-2CD6A922CB51}" type="datetime1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DAB184-0EFA-4653-917D-838DBA38676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671AAE-C4CF-493C-A819-D00F6B02B007}" type="datetime1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2FAF17-6E92-474D-B338-CAB568ED48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ADD083D-E35A-4D0E-A9E2-41DACBACDB95}" type="datetime1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6F10D0E-2EF0-42D6-9B36-8957F95B4B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med">
    <p:zoom/>
  </p:transition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13" Type="http://schemas.openxmlformats.org/officeDocument/2006/relationships/image" Target="../media/image12.gif"/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12" Type="http://schemas.openxmlformats.org/officeDocument/2006/relationships/image" Target="../media/image11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11" Type="http://schemas.openxmlformats.org/officeDocument/2006/relationships/image" Target="../media/image10.gif"/><Relationship Id="rId5" Type="http://schemas.openxmlformats.org/officeDocument/2006/relationships/image" Target="../media/image4.gif"/><Relationship Id="rId10" Type="http://schemas.openxmlformats.org/officeDocument/2006/relationships/image" Target="../media/image9.gif"/><Relationship Id="rId4" Type="http://schemas.openxmlformats.org/officeDocument/2006/relationships/image" Target="../media/image3.gif"/><Relationship Id="rId9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Relationship Id="rId9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2.jpeg"/><Relationship Id="rId7" Type="http://schemas.openxmlformats.org/officeDocument/2006/relationships/image" Target="../media/image1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9.gif"/><Relationship Id="rId9" Type="http://schemas.openxmlformats.org/officeDocument/2006/relationships/image" Target="../media/image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750888" y="2060575"/>
          <a:ext cx="7559675" cy="3671888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Projekt MŠMT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EU peníze středním školám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projektu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ICT do života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Registrační číslo projektu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CZ.1.07/1.5.00/34.0771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Šablona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II/2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02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Základní číslovky 0 - 12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Číslovky, plus, minus, durch, mal, ist gleich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Předmět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Německý jazyk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Autor, spoluautor 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Vladimír Vašek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Jazyk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Čeština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Prezentace, výklad, test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PC, dataprojektor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Výklad pomocí prezentace, test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1. ročník, žáci 15 – 16 let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Zdroje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viz poslední strana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95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>
                <a:latin typeface="Calibri" pitchFamily="34" charset="0"/>
              </a:rPr>
              <a:t>Číslovky základní (0 – 12)</a:t>
            </a: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E7FB33A0-927A-46DD-8C6A-7ADE1F936EE6}" type="slidenum">
              <a:rPr lang="cs-CZ"/>
              <a:pPr>
                <a:defRPr/>
              </a:pPr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4398" name="TextovéPole 12"/>
          <p:cNvSpPr txBox="1">
            <a:spLocks noChangeArrowheads="1"/>
          </p:cNvSpPr>
          <p:nvPr/>
        </p:nvSpPr>
        <p:spPr bwMode="auto">
          <a:xfrm>
            <a:off x="787400" y="1452563"/>
            <a:ext cx="75612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>
                <a:latin typeface="Calibri" pitchFamily="34" charset="0"/>
              </a:rPr>
              <a:t>VY_22_INOVACE_02_41</a:t>
            </a:r>
          </a:p>
        </p:txBody>
      </p:sp>
      <p:pic>
        <p:nvPicPr>
          <p:cNvPr id="14399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400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FC7EABA7-A52F-4232-B84A-90885CA33F93}" type="slidenum">
              <a:rPr lang="cs-CZ"/>
              <a:pPr>
                <a:defRPr/>
              </a:pPr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5365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7" name="TextovéPole 10"/>
          <p:cNvSpPr txBox="1">
            <a:spLocks noChangeArrowheads="1"/>
          </p:cNvSpPr>
          <p:nvPr/>
        </p:nvSpPr>
        <p:spPr bwMode="auto">
          <a:xfrm>
            <a:off x="827088" y="1700213"/>
            <a:ext cx="7632700" cy="200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latin typeface="Calibri" pitchFamily="34" charset="0"/>
              </a:rPr>
              <a:t>Cíl:</a:t>
            </a:r>
            <a:r>
              <a:rPr lang="cs-CZ" sz="2000">
                <a:latin typeface="Calibri" pitchFamily="34" charset="0"/>
              </a:rPr>
              <a:t> </a:t>
            </a:r>
          </a:p>
          <a:p>
            <a:r>
              <a:rPr lang="cs-CZ" sz="2000">
                <a:latin typeface="Calibri" pitchFamily="34" charset="0"/>
              </a:rPr>
              <a:t>Číslovky od nuly (0) po dvanáctku (12), tzv. základní, jejich výslovnost, základní početní úkony (sčítání, odčítání, dělení, násobení).</a:t>
            </a:r>
          </a:p>
          <a:p>
            <a:endParaRPr lang="cs-CZ" sz="2000">
              <a:latin typeface="Calibri" pitchFamily="34" charset="0"/>
            </a:endParaRPr>
          </a:p>
          <a:p>
            <a:endParaRPr lang="cs-CZ" sz="2000">
              <a:latin typeface="Calibri" pitchFamily="34" charset="0"/>
            </a:endParaRPr>
          </a:p>
          <a:p>
            <a:endParaRPr lang="cs-CZ" sz="2000">
              <a:latin typeface="Calibri" pitchFamily="34" charset="0"/>
            </a:endParaRPr>
          </a:p>
        </p:txBody>
      </p:sp>
      <p:sp>
        <p:nvSpPr>
          <p:cNvPr id="15368" name="TextovéPole 11"/>
          <p:cNvSpPr txBox="1">
            <a:spLocks noChangeArrowheads="1"/>
          </p:cNvSpPr>
          <p:nvPr/>
        </p:nvSpPr>
        <p:spPr bwMode="auto">
          <a:xfrm>
            <a:off x="768350" y="1052513"/>
            <a:ext cx="554990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cs-CZ" sz="3200" b="1">
                <a:latin typeface="Calibri" pitchFamily="34" charset="0"/>
              </a:rPr>
              <a:t>Téma: Číslovky základní (0 – 12)</a:t>
            </a:r>
          </a:p>
        </p:txBody>
      </p:sp>
      <p:pic>
        <p:nvPicPr>
          <p:cNvPr id="15369" name="Obrázek 12" descr="2BVXUTZ454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6463" y="2924175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0" name="Obrázek 13" descr="3CFGZITU5600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4213" y="2924175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1" name="Obrázek 15" descr="HUZITER9821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692275" y="2924175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2" name="Obrázek 16" descr="2CHGTGH452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700338" y="2924175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3" name="Obrázek 17" descr="2CGJKH8R43.gif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708400" y="2924175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4" name="Obrázek 19" descr="2CFGTRJ7857325.gif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724525" y="2924175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5" name="Obrázek 20" descr="2HCFXGFGQ26.gif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732588" y="2924175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6" name="Obrázek 21" descr="2HZUITURT467.gif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11188" y="4076700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7" name="Obrázek 22" descr="2JKUZ748.gif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1692275" y="4076700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8" name="Obrázek 23" descr="HCGUIZZU529.gif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2700338" y="4076700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9" name="Obrázek 24" descr="HUZITER9821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708400" y="4076700"/>
            <a:ext cx="935038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80" name="Obrázek 25" descr="3CFGZITU5600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40200" y="4076700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81" name="Obrázek 26" descr="HUZITER9821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32363" y="4076700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82" name="Obrázek 27" descr="HUZITER9821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64163" y="4076700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83" name="Obrázek 28" descr="HUZITER9821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27763" y="4076700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84" name="Obrázek 29" descr="2CHGTGH452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659563" y="4076700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B8254155-85C3-4D2F-81D8-ACE55CAC17B5}" type="slidenum">
              <a:rPr lang="cs-CZ"/>
              <a:pPr>
                <a:defRPr/>
              </a:pPr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6389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Obrázek 12" descr="2BVXUTZ454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5088" y="2492375"/>
            <a:ext cx="1243012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Obrázek 13" descr="3CFGZITU5600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4213" y="1125538"/>
            <a:ext cx="1295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Obrázek 15" descr="HUZITER9821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79450" y="2565400"/>
            <a:ext cx="1300163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4" name="Obrázek 16" descr="2CHGTGH452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9450" y="4005263"/>
            <a:ext cx="1300163" cy="1239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5" name="Obrázek 17" descr="2CGJKH8R43.gif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076825" y="1201738"/>
            <a:ext cx="1239838" cy="1147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6" name="Obrázek 19" descr="2CFGTRJ7857325.gif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219700" y="3933825"/>
            <a:ext cx="11684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7" name="TextovéPole 30"/>
          <p:cNvSpPr txBox="1">
            <a:spLocks noChangeArrowheads="1"/>
          </p:cNvSpPr>
          <p:nvPr/>
        </p:nvSpPr>
        <p:spPr bwMode="auto">
          <a:xfrm>
            <a:off x="1908175" y="1484313"/>
            <a:ext cx="6408738" cy="138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latin typeface="Calibri" pitchFamily="34" charset="0"/>
              </a:rPr>
              <a:t>Null  </a:t>
            </a:r>
            <a:r>
              <a:rPr lang="cs-CZ" sz="2000" b="1">
                <a:latin typeface="Calibri" pitchFamily="34" charset="0"/>
              </a:rPr>
              <a:t>[</a:t>
            </a:r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nul</a:t>
            </a:r>
            <a:r>
              <a:rPr lang="cs-CZ" sz="2000" b="1">
                <a:latin typeface="Calibri" pitchFamily="34" charset="0"/>
              </a:rPr>
              <a:t>]</a:t>
            </a:r>
            <a:endParaRPr lang="cs-CZ" sz="2000">
              <a:solidFill>
                <a:srgbClr val="FF0000"/>
              </a:solidFill>
              <a:latin typeface="Calibri" pitchFamily="34" charset="0"/>
            </a:endParaRPr>
          </a:p>
          <a:p>
            <a:endParaRPr lang="cs-CZ" sz="2000">
              <a:latin typeface="Calibri" pitchFamily="34" charset="0"/>
            </a:endParaRPr>
          </a:p>
          <a:p>
            <a:endParaRPr lang="cs-CZ" sz="2000">
              <a:latin typeface="Calibri" pitchFamily="34" charset="0"/>
            </a:endParaRPr>
          </a:p>
          <a:p>
            <a:endParaRPr lang="cs-CZ" sz="2000">
              <a:latin typeface="Calibri" pitchFamily="34" charset="0"/>
            </a:endParaRPr>
          </a:p>
        </p:txBody>
      </p:sp>
      <p:sp>
        <p:nvSpPr>
          <p:cNvPr id="16398" name="TextovéPole 33"/>
          <p:cNvSpPr txBox="1">
            <a:spLocks noChangeArrowheads="1"/>
          </p:cNvSpPr>
          <p:nvPr/>
        </p:nvSpPr>
        <p:spPr bwMode="auto">
          <a:xfrm>
            <a:off x="1979613" y="2997200"/>
            <a:ext cx="16557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latin typeface="Calibri" pitchFamily="34" charset="0"/>
              </a:rPr>
              <a:t>Eins  [</a:t>
            </a:r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ajns</a:t>
            </a:r>
            <a:r>
              <a:rPr lang="cs-CZ" sz="2400" b="1">
                <a:latin typeface="Calibri" pitchFamily="34" charset="0"/>
              </a:rPr>
              <a:t> ]</a:t>
            </a:r>
            <a:endParaRPr lang="cs-CZ" sz="24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6399" name="TextovéPole 34"/>
          <p:cNvSpPr txBox="1">
            <a:spLocks noChangeArrowheads="1"/>
          </p:cNvSpPr>
          <p:nvPr/>
        </p:nvSpPr>
        <p:spPr bwMode="auto">
          <a:xfrm>
            <a:off x="2051050" y="4508500"/>
            <a:ext cx="16573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latin typeface="Calibri" pitchFamily="34" charset="0"/>
              </a:rPr>
              <a:t>Zwei  [</a:t>
            </a:r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cvaj</a:t>
            </a:r>
            <a:r>
              <a:rPr lang="cs-CZ" sz="2400" b="1">
                <a:latin typeface="Calibri" pitchFamily="34" charset="0"/>
              </a:rPr>
              <a:t>]</a:t>
            </a:r>
            <a:endParaRPr lang="cs-CZ" sz="24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6400" name="TextovéPole 36"/>
          <p:cNvSpPr txBox="1">
            <a:spLocks noChangeArrowheads="1"/>
          </p:cNvSpPr>
          <p:nvPr/>
        </p:nvSpPr>
        <p:spPr bwMode="auto">
          <a:xfrm>
            <a:off x="6516688" y="1557338"/>
            <a:ext cx="18002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latin typeface="Calibri" pitchFamily="34" charset="0"/>
              </a:rPr>
              <a:t>Drei  [</a:t>
            </a:r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draj</a:t>
            </a:r>
            <a:r>
              <a:rPr lang="cs-CZ" sz="2400" b="1">
                <a:latin typeface="Calibri" pitchFamily="34" charset="0"/>
              </a:rPr>
              <a:t>]</a:t>
            </a:r>
            <a:endParaRPr lang="cs-CZ" sz="24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6401" name="TextovéPole 37"/>
          <p:cNvSpPr txBox="1">
            <a:spLocks noChangeArrowheads="1"/>
          </p:cNvSpPr>
          <p:nvPr/>
        </p:nvSpPr>
        <p:spPr bwMode="auto">
          <a:xfrm>
            <a:off x="6588125" y="2924175"/>
            <a:ext cx="13684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latin typeface="Calibri" pitchFamily="34" charset="0"/>
              </a:rPr>
              <a:t>Vier  [</a:t>
            </a:r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fír</a:t>
            </a:r>
            <a:r>
              <a:rPr lang="cs-CZ" sz="2400" b="1">
                <a:latin typeface="Calibri" pitchFamily="34" charset="0"/>
              </a:rPr>
              <a:t>]</a:t>
            </a:r>
            <a:endParaRPr lang="cs-CZ" sz="24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6402" name="TextovéPole 38"/>
          <p:cNvSpPr txBox="1">
            <a:spLocks noChangeArrowheads="1"/>
          </p:cNvSpPr>
          <p:nvPr/>
        </p:nvSpPr>
        <p:spPr bwMode="auto">
          <a:xfrm>
            <a:off x="6588125" y="4437063"/>
            <a:ext cx="16557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latin typeface="Calibri" pitchFamily="34" charset="0"/>
              </a:rPr>
              <a:t>Fünf  [</a:t>
            </a:r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fynf</a:t>
            </a:r>
            <a:r>
              <a:rPr lang="cs-CZ" sz="2400" b="1">
                <a:latin typeface="Calibri" pitchFamily="34" charset="0"/>
              </a:rPr>
              <a:t>]</a:t>
            </a:r>
            <a:endParaRPr lang="cs-CZ" sz="2400" b="1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08CFF36D-D0CB-4C9A-B02C-BB062A4C9E93}" type="slidenum">
              <a:rPr lang="cs-CZ"/>
              <a:pPr>
                <a:defRPr/>
              </a:pPr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7413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Obrázek 12" descr="2HCFXGFGQ26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7088" y="981075"/>
            <a:ext cx="1096962" cy="109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6" name="Obrázek 13" descr="2HZUITURT467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5650" y="2276475"/>
            <a:ext cx="115252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7" name="Obrázek 15" descr="2JKUZ748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5650" y="3716338"/>
            <a:ext cx="115252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8" name="Obrázek 16" descr="HCGUIZZU529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932363" y="836613"/>
            <a:ext cx="1223962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9" name="Obrázek 17" descr="HUZITER9821.gif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572000" y="2205038"/>
            <a:ext cx="11684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0" name="Obrázek 19" descr="3CFGZITU5600.gif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148263" y="2205038"/>
            <a:ext cx="115252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1" name="Obrázek 20" descr="HUZITER9821.gif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643438" y="3644900"/>
            <a:ext cx="1096962" cy="109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2" name="Obrázek 21" descr="HUZITER9821.gif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219700" y="3644900"/>
            <a:ext cx="1081088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23" name="TextovéPole 22"/>
          <p:cNvSpPr txBox="1">
            <a:spLocks noChangeArrowheads="1"/>
          </p:cNvSpPr>
          <p:nvPr/>
        </p:nvSpPr>
        <p:spPr bwMode="auto">
          <a:xfrm>
            <a:off x="2051050" y="1268413"/>
            <a:ext cx="20161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latin typeface="Calibri" pitchFamily="34" charset="0"/>
              </a:rPr>
              <a:t>Sechs [</a:t>
            </a:r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zechs</a:t>
            </a:r>
            <a:r>
              <a:rPr lang="cs-CZ" sz="2400" b="1">
                <a:latin typeface="Calibri" pitchFamily="34" charset="0"/>
              </a:rPr>
              <a:t>]</a:t>
            </a:r>
          </a:p>
        </p:txBody>
      </p:sp>
      <p:sp>
        <p:nvSpPr>
          <p:cNvPr id="17424" name="TextovéPole 23"/>
          <p:cNvSpPr txBox="1">
            <a:spLocks noChangeArrowheads="1"/>
          </p:cNvSpPr>
          <p:nvPr/>
        </p:nvSpPr>
        <p:spPr bwMode="auto">
          <a:xfrm>
            <a:off x="2051050" y="2636838"/>
            <a:ext cx="18732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latin typeface="Calibri" pitchFamily="34" charset="0"/>
              </a:rPr>
              <a:t>Sieben [</a:t>
            </a:r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zíbn</a:t>
            </a:r>
            <a:r>
              <a:rPr lang="cs-CZ" sz="2400" b="1">
                <a:latin typeface="Calibri" pitchFamily="34" charset="0"/>
              </a:rPr>
              <a:t>]</a:t>
            </a:r>
          </a:p>
        </p:txBody>
      </p:sp>
      <p:sp>
        <p:nvSpPr>
          <p:cNvPr id="17425" name="TextovéPole 24"/>
          <p:cNvSpPr txBox="1">
            <a:spLocks noChangeArrowheads="1"/>
          </p:cNvSpPr>
          <p:nvPr/>
        </p:nvSpPr>
        <p:spPr bwMode="auto">
          <a:xfrm>
            <a:off x="2051050" y="4076700"/>
            <a:ext cx="19446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latin typeface="Calibri" pitchFamily="34" charset="0"/>
              </a:rPr>
              <a:t>Acht [</a:t>
            </a:r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acht</a:t>
            </a:r>
            <a:r>
              <a:rPr lang="cs-CZ" sz="2400" b="1">
                <a:latin typeface="Calibri" pitchFamily="34" charset="0"/>
              </a:rPr>
              <a:t>]</a:t>
            </a:r>
          </a:p>
        </p:txBody>
      </p:sp>
      <p:sp>
        <p:nvSpPr>
          <p:cNvPr id="17426" name="TextovéPole 25"/>
          <p:cNvSpPr txBox="1">
            <a:spLocks noChangeArrowheads="1"/>
          </p:cNvSpPr>
          <p:nvPr/>
        </p:nvSpPr>
        <p:spPr bwMode="auto">
          <a:xfrm>
            <a:off x="6443663" y="1196975"/>
            <a:ext cx="18002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latin typeface="Calibri" pitchFamily="34" charset="0"/>
              </a:rPr>
              <a:t>Neun [</a:t>
            </a:r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nojn</a:t>
            </a:r>
            <a:r>
              <a:rPr lang="cs-CZ" sz="2400" b="1">
                <a:latin typeface="Calibri" pitchFamily="34" charset="0"/>
              </a:rPr>
              <a:t>]</a:t>
            </a:r>
          </a:p>
        </p:txBody>
      </p:sp>
      <p:sp>
        <p:nvSpPr>
          <p:cNvPr id="17427" name="TextovéPole 26"/>
          <p:cNvSpPr txBox="1">
            <a:spLocks noChangeArrowheads="1"/>
          </p:cNvSpPr>
          <p:nvPr/>
        </p:nvSpPr>
        <p:spPr bwMode="auto">
          <a:xfrm>
            <a:off x="6516688" y="2492375"/>
            <a:ext cx="16557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latin typeface="Calibri" pitchFamily="34" charset="0"/>
              </a:rPr>
              <a:t>Zehn [</a:t>
            </a:r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cén</a:t>
            </a:r>
            <a:r>
              <a:rPr lang="cs-CZ" sz="2400" b="1">
                <a:latin typeface="Calibri" pitchFamily="34" charset="0"/>
              </a:rPr>
              <a:t>]</a:t>
            </a:r>
          </a:p>
        </p:txBody>
      </p:sp>
      <p:sp>
        <p:nvSpPr>
          <p:cNvPr id="17428" name="TextovéPole 27"/>
          <p:cNvSpPr txBox="1">
            <a:spLocks noChangeArrowheads="1"/>
          </p:cNvSpPr>
          <p:nvPr/>
        </p:nvSpPr>
        <p:spPr bwMode="auto">
          <a:xfrm>
            <a:off x="6588125" y="3933825"/>
            <a:ext cx="151288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latin typeface="Calibri" pitchFamily="34" charset="0"/>
              </a:rPr>
              <a:t>Elf [</a:t>
            </a:r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elf</a:t>
            </a:r>
            <a:r>
              <a:rPr lang="cs-CZ" sz="2400" b="1">
                <a:latin typeface="Calibri" pitchFamily="34" charset="0"/>
              </a:rPr>
              <a:t>]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7F5EBBF8-4C18-4641-9EDE-E8DA829DE7B2}" type="slidenum">
              <a:rPr lang="cs-CZ"/>
              <a:pPr>
                <a:defRPr/>
              </a:pPr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8437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Obrázek 21" descr="HUZITER9821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03575" y="1484313"/>
            <a:ext cx="1081088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0" name="Obrázek 28" descr="2CHGTGH452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35375" y="1484313"/>
            <a:ext cx="1152525" cy="109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1" name="TextovéPole 29"/>
          <p:cNvSpPr txBox="1">
            <a:spLocks noChangeArrowheads="1"/>
          </p:cNvSpPr>
          <p:nvPr/>
        </p:nvSpPr>
        <p:spPr bwMode="auto">
          <a:xfrm>
            <a:off x="4787900" y="1773238"/>
            <a:ext cx="20161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latin typeface="Calibri" pitchFamily="34" charset="0"/>
              </a:rPr>
              <a:t>Zwölf [</a:t>
            </a:r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cvelf</a:t>
            </a:r>
            <a:r>
              <a:rPr lang="cs-CZ" sz="2400" b="1">
                <a:latin typeface="Calibri" pitchFamily="34" charset="0"/>
              </a:rPr>
              <a:t>]</a:t>
            </a:r>
          </a:p>
        </p:txBody>
      </p:sp>
      <p:sp>
        <p:nvSpPr>
          <p:cNvPr id="18442" name="TextovéPole 30"/>
          <p:cNvSpPr txBox="1">
            <a:spLocks noChangeArrowheads="1"/>
          </p:cNvSpPr>
          <p:nvPr/>
        </p:nvSpPr>
        <p:spPr bwMode="auto">
          <a:xfrm>
            <a:off x="1547813" y="3141663"/>
            <a:ext cx="216058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latin typeface="Calibri" pitchFamily="34" charset="0"/>
              </a:rPr>
              <a:t>+   Plus [</a:t>
            </a:r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plus</a:t>
            </a:r>
            <a:r>
              <a:rPr lang="cs-CZ" sz="2400" b="1">
                <a:latin typeface="Calibri" pitchFamily="34" charset="0"/>
              </a:rPr>
              <a:t>]</a:t>
            </a:r>
          </a:p>
        </p:txBody>
      </p:sp>
      <p:sp>
        <p:nvSpPr>
          <p:cNvPr id="18443" name="TextovéPole 32"/>
          <p:cNvSpPr txBox="1">
            <a:spLocks noChangeArrowheads="1"/>
          </p:cNvSpPr>
          <p:nvPr/>
        </p:nvSpPr>
        <p:spPr bwMode="auto">
          <a:xfrm>
            <a:off x="755650" y="4652963"/>
            <a:ext cx="1871663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latin typeface="Calibri" pitchFamily="34" charset="0"/>
              </a:rPr>
              <a:t>:   Durch [</a:t>
            </a:r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durch</a:t>
            </a:r>
            <a:r>
              <a:rPr lang="cs-CZ" sz="2400" b="1">
                <a:latin typeface="Calibri" pitchFamily="34" charset="0"/>
              </a:rPr>
              <a:t>]</a:t>
            </a:r>
          </a:p>
        </p:txBody>
      </p:sp>
      <p:sp>
        <p:nvSpPr>
          <p:cNvPr id="18444" name="TextovéPole 33"/>
          <p:cNvSpPr txBox="1">
            <a:spLocks noChangeArrowheads="1"/>
          </p:cNvSpPr>
          <p:nvPr/>
        </p:nvSpPr>
        <p:spPr bwMode="auto">
          <a:xfrm>
            <a:off x="5364163" y="3213100"/>
            <a:ext cx="26638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latin typeface="Calibri" pitchFamily="34" charset="0"/>
              </a:rPr>
              <a:t>-   Minus [</a:t>
            </a:r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minus</a:t>
            </a:r>
            <a:r>
              <a:rPr lang="cs-CZ" sz="2400" b="1">
                <a:latin typeface="Calibri" pitchFamily="34" charset="0"/>
              </a:rPr>
              <a:t>]</a:t>
            </a:r>
          </a:p>
        </p:txBody>
      </p:sp>
      <p:sp>
        <p:nvSpPr>
          <p:cNvPr id="18445" name="TextovéPole 34"/>
          <p:cNvSpPr txBox="1">
            <a:spLocks noChangeArrowheads="1"/>
          </p:cNvSpPr>
          <p:nvPr/>
        </p:nvSpPr>
        <p:spPr bwMode="auto">
          <a:xfrm>
            <a:off x="6516688" y="4652963"/>
            <a:ext cx="1871662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latin typeface="Calibri" pitchFamily="34" charset="0"/>
              </a:rPr>
              <a:t>=   Ist (gleich) [</a:t>
            </a:r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ist glajch</a:t>
            </a:r>
            <a:r>
              <a:rPr lang="cs-CZ" sz="2400" b="1">
                <a:latin typeface="Calibri" pitchFamily="34" charset="0"/>
              </a:rPr>
              <a:t>]</a:t>
            </a:r>
          </a:p>
        </p:txBody>
      </p:sp>
      <p:sp>
        <p:nvSpPr>
          <p:cNvPr id="18446" name="TextovéPole 35"/>
          <p:cNvSpPr txBox="1">
            <a:spLocks noChangeArrowheads="1"/>
          </p:cNvSpPr>
          <p:nvPr/>
        </p:nvSpPr>
        <p:spPr bwMode="auto">
          <a:xfrm>
            <a:off x="3924300" y="4652963"/>
            <a:ext cx="1655763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latin typeface="Calibri" pitchFamily="34" charset="0"/>
              </a:rPr>
              <a:t>X   Mal [</a:t>
            </a:r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mál</a:t>
            </a:r>
            <a:r>
              <a:rPr lang="cs-CZ" sz="2400" b="1">
                <a:latin typeface="Calibri" pitchFamily="34" charset="0"/>
              </a:rPr>
              <a:t>]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AF578914-C6CE-442A-85C6-8878207E2F54}" type="slidenum">
              <a:rPr lang="cs-CZ"/>
              <a:pPr>
                <a:defRPr/>
              </a:pPr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461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3" name="TextovéPole 9"/>
          <p:cNvSpPr txBox="1">
            <a:spLocks noChangeArrowheads="1"/>
          </p:cNvSpPr>
          <p:nvPr/>
        </p:nvSpPr>
        <p:spPr bwMode="auto">
          <a:xfrm>
            <a:off x="3405188" y="1079500"/>
            <a:ext cx="2379662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cs-CZ" sz="3200" b="1">
                <a:latin typeface="Calibri" pitchFamily="34" charset="0"/>
              </a:rPr>
              <a:t>Souhrn učiva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4500563" y="2924175"/>
            <a:ext cx="2951162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>
                <a:latin typeface="Calibri" pitchFamily="34" charset="0"/>
              </a:rPr>
              <a:t> 10</a:t>
            </a:r>
          </a:p>
        </p:txBody>
      </p:sp>
      <p:sp>
        <p:nvSpPr>
          <p:cNvPr id="19465" name="TextovéPole 32"/>
          <p:cNvSpPr txBox="1">
            <a:spLocks noChangeArrowheads="1"/>
          </p:cNvSpPr>
          <p:nvPr/>
        </p:nvSpPr>
        <p:spPr bwMode="auto">
          <a:xfrm>
            <a:off x="3635375" y="3198813"/>
            <a:ext cx="18732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2400" b="1">
              <a:latin typeface="Calibri" pitchFamily="34" charset="0"/>
            </a:endParaRPr>
          </a:p>
        </p:txBody>
      </p:sp>
      <p:sp>
        <p:nvSpPr>
          <p:cNvPr id="19466" name="TextovéPole 13"/>
          <p:cNvSpPr txBox="1">
            <a:spLocks noChangeArrowheads="1"/>
          </p:cNvSpPr>
          <p:nvPr/>
        </p:nvSpPr>
        <p:spPr bwMode="auto">
          <a:xfrm>
            <a:off x="2771775" y="1989138"/>
            <a:ext cx="36004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 b="1">
                <a:solidFill>
                  <a:srgbClr val="002060"/>
                </a:solidFill>
                <a:latin typeface="Calibri" pitchFamily="34" charset="0"/>
              </a:rPr>
              <a:t>Přečtěte číslovky, které se zvětšují</a:t>
            </a:r>
          </a:p>
        </p:txBody>
      </p:sp>
      <p:sp>
        <p:nvSpPr>
          <p:cNvPr id="17" name="TextovéPole 16"/>
          <p:cNvSpPr txBox="1">
            <a:spLocks noChangeArrowheads="1"/>
          </p:cNvSpPr>
          <p:nvPr/>
        </p:nvSpPr>
        <p:spPr bwMode="auto">
          <a:xfrm>
            <a:off x="1258888" y="2924175"/>
            <a:ext cx="576262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>
                <a:latin typeface="Calibri" pitchFamily="34" charset="0"/>
              </a:rPr>
              <a:t>3</a:t>
            </a:r>
          </a:p>
        </p:txBody>
      </p:sp>
      <p:sp>
        <p:nvSpPr>
          <p:cNvPr id="18" name="TextovéPole 17"/>
          <p:cNvSpPr txBox="1">
            <a:spLocks noChangeArrowheads="1"/>
          </p:cNvSpPr>
          <p:nvPr/>
        </p:nvSpPr>
        <p:spPr bwMode="auto">
          <a:xfrm>
            <a:off x="3132138" y="2924175"/>
            <a:ext cx="576262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>
                <a:latin typeface="Calibri" pitchFamily="34" charset="0"/>
              </a:rPr>
              <a:t>7</a:t>
            </a:r>
          </a:p>
        </p:txBody>
      </p:sp>
      <p:sp>
        <p:nvSpPr>
          <p:cNvPr id="20" name="TextovéPole 19"/>
          <p:cNvSpPr txBox="1">
            <a:spLocks noChangeArrowheads="1"/>
          </p:cNvSpPr>
          <p:nvPr/>
        </p:nvSpPr>
        <p:spPr bwMode="auto">
          <a:xfrm>
            <a:off x="250825" y="2924175"/>
            <a:ext cx="576263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>
                <a:latin typeface="Calibri" pitchFamily="34" charset="0"/>
              </a:rPr>
              <a:t>1</a:t>
            </a:r>
          </a:p>
        </p:txBody>
      </p:sp>
      <p:sp>
        <p:nvSpPr>
          <p:cNvPr id="21" name="TextovéPole 20"/>
          <p:cNvSpPr txBox="1">
            <a:spLocks noChangeArrowheads="1"/>
          </p:cNvSpPr>
          <p:nvPr/>
        </p:nvSpPr>
        <p:spPr bwMode="auto">
          <a:xfrm>
            <a:off x="6804025" y="2924175"/>
            <a:ext cx="2592388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>
                <a:latin typeface="Calibri" pitchFamily="34" charset="0"/>
              </a:rPr>
              <a:t>    </a:t>
            </a:r>
            <a:r>
              <a:rPr lang="cs-CZ" sz="4400">
                <a:solidFill>
                  <a:srgbClr val="00B050"/>
                </a:solidFill>
                <a:latin typeface="Calibri" pitchFamily="34" charset="0"/>
              </a:rPr>
              <a:t>12</a:t>
            </a:r>
          </a:p>
        </p:txBody>
      </p:sp>
      <p:sp>
        <p:nvSpPr>
          <p:cNvPr id="22" name="TextovéPole 21"/>
          <p:cNvSpPr txBox="1">
            <a:spLocks noChangeArrowheads="1"/>
          </p:cNvSpPr>
          <p:nvPr/>
        </p:nvSpPr>
        <p:spPr bwMode="auto">
          <a:xfrm>
            <a:off x="2195513" y="2924175"/>
            <a:ext cx="50482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>
                <a:solidFill>
                  <a:srgbClr val="00B050"/>
                </a:solidFill>
                <a:latin typeface="Calibri" pitchFamily="34" charset="0"/>
              </a:rPr>
              <a:t>5</a:t>
            </a:r>
          </a:p>
        </p:txBody>
      </p:sp>
      <p:sp>
        <p:nvSpPr>
          <p:cNvPr id="23" name="TextovéPole 22"/>
          <p:cNvSpPr txBox="1">
            <a:spLocks noChangeArrowheads="1"/>
          </p:cNvSpPr>
          <p:nvPr/>
        </p:nvSpPr>
        <p:spPr bwMode="auto">
          <a:xfrm>
            <a:off x="3635375" y="2924175"/>
            <a:ext cx="576263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>
                <a:solidFill>
                  <a:srgbClr val="00B050"/>
                </a:solidFill>
                <a:latin typeface="Calibri" pitchFamily="34" charset="0"/>
              </a:rPr>
              <a:t>8</a:t>
            </a:r>
          </a:p>
        </p:txBody>
      </p:sp>
      <p:sp>
        <p:nvSpPr>
          <p:cNvPr id="24" name="TextovéPole 23"/>
          <p:cNvSpPr txBox="1">
            <a:spLocks noChangeArrowheads="1"/>
          </p:cNvSpPr>
          <p:nvPr/>
        </p:nvSpPr>
        <p:spPr bwMode="auto">
          <a:xfrm>
            <a:off x="755650" y="2924175"/>
            <a:ext cx="64770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>
                <a:solidFill>
                  <a:srgbClr val="00B050"/>
                </a:solidFill>
                <a:latin typeface="Calibri" pitchFamily="34" charset="0"/>
              </a:rPr>
              <a:t>2</a:t>
            </a:r>
          </a:p>
        </p:txBody>
      </p:sp>
      <p:sp>
        <p:nvSpPr>
          <p:cNvPr id="25" name="TextovéPole 24"/>
          <p:cNvSpPr txBox="1">
            <a:spLocks noChangeArrowheads="1"/>
          </p:cNvSpPr>
          <p:nvPr/>
        </p:nvSpPr>
        <p:spPr bwMode="auto">
          <a:xfrm>
            <a:off x="6011863" y="2924175"/>
            <a:ext cx="3132137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>
                <a:solidFill>
                  <a:srgbClr val="EA851B"/>
                </a:solidFill>
                <a:latin typeface="Calibri" pitchFamily="34" charset="0"/>
              </a:rPr>
              <a:t>11</a:t>
            </a:r>
          </a:p>
        </p:txBody>
      </p:sp>
      <p:sp>
        <p:nvSpPr>
          <p:cNvPr id="26" name="TextovéPole 25"/>
          <p:cNvSpPr txBox="1">
            <a:spLocks noChangeArrowheads="1"/>
          </p:cNvSpPr>
          <p:nvPr/>
        </p:nvSpPr>
        <p:spPr bwMode="auto">
          <a:xfrm>
            <a:off x="1692275" y="2924175"/>
            <a:ext cx="576263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>
                <a:solidFill>
                  <a:srgbClr val="EA851B"/>
                </a:solidFill>
                <a:latin typeface="Calibri" pitchFamily="34" charset="0"/>
              </a:rPr>
              <a:t>4</a:t>
            </a:r>
          </a:p>
        </p:txBody>
      </p:sp>
      <p:sp>
        <p:nvSpPr>
          <p:cNvPr id="27" name="TextovéPole 26"/>
          <p:cNvSpPr txBox="1">
            <a:spLocks noChangeArrowheads="1"/>
          </p:cNvSpPr>
          <p:nvPr/>
        </p:nvSpPr>
        <p:spPr bwMode="auto">
          <a:xfrm>
            <a:off x="4140200" y="2924175"/>
            <a:ext cx="43180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>
                <a:solidFill>
                  <a:srgbClr val="EA851B"/>
                </a:solidFill>
                <a:latin typeface="Calibri" pitchFamily="34" charset="0"/>
              </a:rPr>
              <a:t>9</a:t>
            </a:r>
          </a:p>
        </p:txBody>
      </p:sp>
      <p:sp>
        <p:nvSpPr>
          <p:cNvPr id="28" name="TextovéPole 27"/>
          <p:cNvSpPr txBox="1">
            <a:spLocks noChangeArrowheads="1"/>
          </p:cNvSpPr>
          <p:nvPr/>
        </p:nvSpPr>
        <p:spPr bwMode="auto">
          <a:xfrm>
            <a:off x="2627313" y="2924175"/>
            <a:ext cx="865187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>
                <a:solidFill>
                  <a:srgbClr val="EA851B"/>
                </a:solidFill>
                <a:latin typeface="Calibri" pitchFamily="34" charset="0"/>
              </a:rPr>
              <a:t>6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2.5" calcmode="lin" valueType="num">
                                      <p:cBhvr override="childStyle">
                                        <p:cTn id="6" dur="5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2.5" calcmode="lin" valueType="num">
                                      <p:cBhvr override="childStyle">
                                        <p:cTn id="10" dur="5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2.5" calcmode="lin" valueType="num">
                                      <p:cBhvr override="childStyle">
                                        <p:cTn id="14" dur="5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2.5" calcmode="lin" valueType="num">
                                      <p:cBhvr override="childStyle">
                                        <p:cTn id="18" dur="5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2.5" calcmode="lin" valueType="num">
                                      <p:cBhvr override="childStyle">
                                        <p:cTn id="22" dur="5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2.5" calcmode="lin" valueType="num">
                                      <p:cBhvr override="childStyle">
                                        <p:cTn id="26" dur="5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2.5" calcmode="lin" valueType="num">
                                      <p:cBhvr override="childStyle">
                                        <p:cTn id="30" dur="5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2.5" calcmode="lin" valueType="num">
                                      <p:cBhvr override="childStyle">
                                        <p:cTn id="34" dur="5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2.5" calcmode="lin" valueType="num">
                                      <p:cBhvr override="childStyle">
                                        <p:cTn id="38" dur="5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2.5" calcmode="lin" valueType="num">
                                      <p:cBhvr override="childStyle">
                                        <p:cTn id="42" dur="5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2.5" calcmode="lin" valueType="num">
                                      <p:cBhvr override="childStyle">
                                        <p:cTn id="46" dur="5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2.5" calcmode="lin" valueType="num">
                                      <p:cBhvr override="childStyle">
                                        <p:cTn id="50" dur="5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BDDB79D4-1946-409C-9A56-20619481269A}" type="slidenum">
              <a:rPr lang="cs-CZ"/>
              <a:pPr>
                <a:defRPr/>
              </a:pPr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0485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7" name="TextovéPole 9"/>
          <p:cNvSpPr txBox="1">
            <a:spLocks noChangeArrowheads="1"/>
          </p:cNvSpPr>
          <p:nvPr/>
        </p:nvSpPr>
        <p:spPr bwMode="auto">
          <a:xfrm>
            <a:off x="3405188" y="1079500"/>
            <a:ext cx="2379662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cs-CZ" sz="3200" b="1">
                <a:latin typeface="Calibri" pitchFamily="34" charset="0"/>
              </a:rPr>
              <a:t>Souhrn učiva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4500563" y="2924175"/>
            <a:ext cx="2951162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>
                <a:latin typeface="Calibri" pitchFamily="34" charset="0"/>
              </a:rPr>
              <a:t> </a:t>
            </a:r>
          </a:p>
        </p:txBody>
      </p:sp>
      <p:sp>
        <p:nvSpPr>
          <p:cNvPr id="20489" name="TextovéPole 32"/>
          <p:cNvSpPr txBox="1">
            <a:spLocks noChangeArrowheads="1"/>
          </p:cNvSpPr>
          <p:nvPr/>
        </p:nvSpPr>
        <p:spPr bwMode="auto">
          <a:xfrm>
            <a:off x="3635375" y="3198813"/>
            <a:ext cx="18732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2400" b="1">
              <a:latin typeface="Calibri" pitchFamily="34" charset="0"/>
            </a:endParaRPr>
          </a:p>
        </p:txBody>
      </p:sp>
      <p:sp>
        <p:nvSpPr>
          <p:cNvPr id="21" name="TextovéPole 20"/>
          <p:cNvSpPr txBox="1">
            <a:spLocks noChangeArrowheads="1"/>
          </p:cNvSpPr>
          <p:nvPr/>
        </p:nvSpPr>
        <p:spPr bwMode="auto">
          <a:xfrm>
            <a:off x="6804025" y="2924175"/>
            <a:ext cx="2592388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>
                <a:latin typeface="Calibri" pitchFamily="34" charset="0"/>
              </a:rPr>
              <a:t>    </a:t>
            </a:r>
            <a:endParaRPr lang="cs-CZ" sz="4400">
              <a:solidFill>
                <a:srgbClr val="00B050"/>
              </a:solidFill>
              <a:latin typeface="Calibri" pitchFamily="34" charset="0"/>
            </a:endParaRPr>
          </a:p>
        </p:txBody>
      </p:sp>
      <p:sp>
        <p:nvSpPr>
          <p:cNvPr id="20491" name="TextovéPole 28"/>
          <p:cNvSpPr txBox="1">
            <a:spLocks noChangeArrowheads="1"/>
          </p:cNvSpPr>
          <p:nvPr/>
        </p:nvSpPr>
        <p:spPr bwMode="auto">
          <a:xfrm>
            <a:off x="719138" y="2924175"/>
            <a:ext cx="7705725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latin typeface="Calibri" pitchFamily="34" charset="0"/>
              </a:rPr>
              <a:t>12 : 4 =			4 + 7 =			10 – 3 =</a:t>
            </a:r>
          </a:p>
          <a:p>
            <a:r>
              <a:rPr lang="cs-CZ" sz="2000" b="1">
                <a:latin typeface="Calibri" pitchFamily="34" charset="0"/>
              </a:rPr>
              <a:t>1 + 3 =			8 – 8 =			6 : 6 =</a:t>
            </a:r>
          </a:p>
          <a:p>
            <a:r>
              <a:rPr lang="cs-CZ" sz="2000" b="1">
                <a:latin typeface="Calibri" pitchFamily="34" charset="0"/>
              </a:rPr>
              <a:t>2 x 5 =			12 : 6 =			2 x 6 =</a:t>
            </a:r>
          </a:p>
          <a:p>
            <a:r>
              <a:rPr lang="cs-CZ" sz="2000" b="1">
                <a:latin typeface="Calibri" pitchFamily="34" charset="0"/>
              </a:rPr>
              <a:t>9 – 4 =			4 x 2 =			12 – 3 =</a:t>
            </a:r>
          </a:p>
          <a:p>
            <a:r>
              <a:rPr lang="cs-CZ" sz="2000" b="1">
                <a:latin typeface="Calibri" pitchFamily="34" charset="0"/>
              </a:rPr>
              <a:t>5 + 1 =			5 + 6 =			8 – 3 =</a:t>
            </a:r>
          </a:p>
          <a:p>
            <a:r>
              <a:rPr lang="cs-CZ" sz="2000" b="1">
                <a:latin typeface="Calibri" pitchFamily="34" charset="0"/>
              </a:rPr>
              <a:t>11 – 6 =			5 x 2 =     		10 : 5 =</a:t>
            </a:r>
          </a:p>
        </p:txBody>
      </p:sp>
      <p:sp>
        <p:nvSpPr>
          <p:cNvPr id="20492" name="TextovéPole 29"/>
          <p:cNvSpPr txBox="1">
            <a:spLocks noChangeArrowheads="1"/>
          </p:cNvSpPr>
          <p:nvPr/>
        </p:nvSpPr>
        <p:spPr bwMode="auto">
          <a:xfrm>
            <a:off x="1692275" y="1773238"/>
            <a:ext cx="57594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latin typeface="Calibri" pitchFamily="34" charset="0"/>
              </a:rPr>
              <a:t>Vypočítejte a výsledek napište německy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2.5" calcmode="lin" valueType="num">
                                      <p:cBhvr override="childStyle">
                                        <p:cTn id="6" dur="5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2.5" calcmode="lin" valueType="num">
                                      <p:cBhvr override="childStyle">
                                        <p:cTn id="10" dur="5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2B8E616B-D88A-438B-9574-FC10D1CF198A}" type="slidenum">
              <a:rPr lang="cs-CZ"/>
              <a:pPr>
                <a:defRPr/>
              </a:pPr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1509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1" name="TextovéPole 9"/>
          <p:cNvSpPr txBox="1">
            <a:spLocks noChangeArrowheads="1"/>
          </p:cNvSpPr>
          <p:nvPr/>
        </p:nvSpPr>
        <p:spPr bwMode="auto">
          <a:xfrm>
            <a:off x="3276600" y="1079500"/>
            <a:ext cx="25860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cs-CZ" sz="3200" b="1">
                <a:latin typeface="Calibri" pitchFamily="34" charset="0"/>
              </a:rPr>
              <a:t>Použité zdroje</a:t>
            </a:r>
          </a:p>
        </p:txBody>
      </p:sp>
      <p:sp>
        <p:nvSpPr>
          <p:cNvPr id="21512" name="TextovéPole 10"/>
          <p:cNvSpPr txBox="1">
            <a:spLocks noChangeArrowheads="1"/>
          </p:cNvSpPr>
          <p:nvPr/>
        </p:nvSpPr>
        <p:spPr bwMode="auto">
          <a:xfrm>
            <a:off x="755650" y="1916113"/>
            <a:ext cx="7632700" cy="310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alibri" pitchFamily="34" charset="0"/>
              </a:rPr>
              <a:t>Číslovky</a:t>
            </a:r>
          </a:p>
          <a:p>
            <a:r>
              <a:rPr lang="cs-CZ" sz="2000">
                <a:latin typeface="Calibri" pitchFamily="34" charset="0"/>
              </a:rPr>
              <a:t> – staženo z internetu:</a:t>
            </a:r>
            <a:r>
              <a:rPr lang="cs-CZ" sz="2000">
                <a:solidFill>
                  <a:srgbClr val="FF0000"/>
                </a:solidFill>
                <a:latin typeface="Calibri" pitchFamily="34" charset="0"/>
              </a:rPr>
              <a:t>http://www.bestpage.cz/pismena/pismena2.html</a:t>
            </a:r>
          </a:p>
          <a:p>
            <a:r>
              <a:rPr lang="cs-CZ" sz="2000">
                <a:latin typeface="Calibri" pitchFamily="34" charset="0"/>
              </a:rPr>
              <a:t>dne 10.7.2013</a:t>
            </a:r>
          </a:p>
          <a:p>
            <a:endParaRPr lang="cs-CZ" sz="2000">
              <a:latin typeface="Calibri" pitchFamily="34" charset="0"/>
            </a:endParaRPr>
          </a:p>
          <a:p>
            <a:r>
              <a:rPr lang="cs-CZ" sz="2000">
                <a:latin typeface="Calibri" pitchFamily="34" charset="0"/>
              </a:rPr>
              <a:t>Obrázky čerpány z aplikace Clipart, součásti programu Powerpoint</a:t>
            </a:r>
            <a:r>
              <a:rPr lang="cs-CZ" sz="2000"/>
              <a:t>: </a:t>
            </a:r>
            <a:r>
              <a:rPr lang="cs-CZ"/>
              <a:t>www.office.microsoft.com</a:t>
            </a:r>
          </a:p>
          <a:p>
            <a:endParaRPr lang="cs-CZ" sz="2000"/>
          </a:p>
          <a:p>
            <a:endParaRPr lang="cs-CZ" sz="2000">
              <a:latin typeface="Calibri" pitchFamily="34" charset="0"/>
            </a:endParaRPr>
          </a:p>
          <a:p>
            <a:endParaRPr lang="cs-CZ" sz="2000">
              <a:latin typeface="Calibri" pitchFamily="34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859</TotalTime>
  <Words>370</Words>
  <Application>Microsoft Office PowerPoint</Application>
  <PresentationFormat>On-screen Show (4:3)</PresentationFormat>
  <Paragraphs>106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3" baseType="lpstr">
      <vt:lpstr>Calibri</vt:lpstr>
      <vt:lpstr>Arial</vt:lpstr>
      <vt:lpstr>Times New Roman</vt:lpstr>
      <vt:lpstr>Book Antiqua</vt:lpstr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DUM</cp:lastModifiedBy>
  <cp:revision>64</cp:revision>
  <dcterms:created xsi:type="dcterms:W3CDTF">2010-11-01T23:40:31Z</dcterms:created>
  <dcterms:modified xsi:type="dcterms:W3CDTF">2013-09-02T16:33:18Z</dcterms:modified>
</cp:coreProperties>
</file>