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EA851B"/>
    <a:srgbClr val="02283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B44DF7F-AB64-44DF-B01F-8F458056453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C3252A9-147C-4F6D-8E0F-812820E7B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47127-0FAF-4316-B392-D621516981AC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36958-AA06-426D-ABBE-DCC5DA87C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74EB9-D17B-4EC0-A1BF-1A9FD018528F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7C627-4473-4E3A-900A-7AB3CA36A0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31BECC-3711-4C5F-9CD4-ECE8368C494D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19FE7-50A8-4771-8CF2-D64ABE84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62291-3B31-4311-82FD-062C4FD8D436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9E2F6-451E-4C77-A969-2E6608B25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1C736-3862-42E1-8194-5E52560F9A2D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6F69E-8391-4268-8401-E58693978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B12BF-4025-4886-96AA-8C0BB76B5D10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70702-E8EC-4D67-A1BB-70DB76A750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F866E-9000-4E17-A788-92B262E77288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64AF6-6902-4002-8C28-7A301C161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AB5B6-6CEE-43DA-8C30-5B5F20F36FB5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B1562-E33D-4542-A330-C423A28C0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66A86-14B0-46B2-A83E-5B425D39061D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5CD28-A004-4577-890A-79B833EA1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17B1E-FE90-4A9D-B68A-F37B96F941C7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40677-2A48-476F-9CED-2A0A5CC3C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43EF6-5356-45B5-B5DB-97A18DEEF82A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7DD8B-0822-4A62-82D7-4F1BF0F6C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AAB12C-4350-4FEB-B78B-474EE6F7942E}" type="datetime1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2CFAB2-2E02-46C1-9ACA-1585B0CC7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1888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02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Další číslovky (13-19), dvouciferné, tříciferné a čtyřciferné číslovky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Číslovky 13 – 19, desítky, stovky, ticíce, desetinná čárka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Další číslovky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1905CA3-2C4B-49E0-AAAE-D92AF44759F1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VY_22_INOVACE_02_42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C399004-FDB4-4878-B4DF-42303770CCDD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11"/>
          <p:cNvSpPr txBox="1">
            <a:spLocks noChangeArrowheads="1"/>
          </p:cNvSpPr>
          <p:nvPr/>
        </p:nvSpPr>
        <p:spPr bwMode="auto">
          <a:xfrm>
            <a:off x="798513" y="31750"/>
            <a:ext cx="74834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3200" b="1">
              <a:latin typeface="Calibri" pitchFamily="34" charset="0"/>
            </a:endParaRPr>
          </a:p>
          <a:p>
            <a:pPr algn="ctr"/>
            <a:endParaRPr lang="cs-CZ" sz="3200" b="1">
              <a:latin typeface="Calibri" pitchFamily="34" charset="0"/>
            </a:endParaRPr>
          </a:p>
          <a:p>
            <a:pPr algn="ctr"/>
            <a:r>
              <a:rPr lang="cs-CZ" sz="3200" b="1">
                <a:latin typeface="Calibri" pitchFamily="34" charset="0"/>
              </a:rPr>
              <a:t>Další číslovky</a:t>
            </a:r>
          </a:p>
          <a:p>
            <a:pPr algn="ctr"/>
            <a:r>
              <a:rPr lang="cs-CZ" sz="3200" b="1">
                <a:latin typeface="Calibri" pitchFamily="34" charset="0"/>
              </a:rPr>
              <a:t>Cíl:</a:t>
            </a:r>
          </a:p>
          <a:p>
            <a:pPr algn="ctr"/>
            <a:r>
              <a:rPr lang="cs-CZ" sz="3200" b="1">
                <a:latin typeface="Calibri" pitchFamily="34" charset="0"/>
              </a:rPr>
              <a:t>Číslovky 13 – 19, dvouciferné, trojciferné a </a:t>
            </a:r>
          </a:p>
          <a:p>
            <a:pPr algn="ctr"/>
            <a:r>
              <a:rPr lang="cs-CZ" sz="3200" b="1">
                <a:latin typeface="Calibri" pitchFamily="34" charset="0"/>
              </a:rPr>
              <a:t>čtyřciferné číslovky, desetinná čárka.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8826B1E-F8FE-4DD4-A0B4-45CB6D7F1DB7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295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Číslovky 13 - 19</a:t>
            </a:r>
          </a:p>
        </p:txBody>
      </p:sp>
      <p:sp>
        <p:nvSpPr>
          <p:cNvPr id="16392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Schéma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:                Základní číslovka + zehn</a:t>
            </a:r>
          </a:p>
          <a:p>
            <a:r>
              <a:rPr lang="cs-CZ" sz="2400" b="1">
                <a:latin typeface="Calibri" pitchFamily="34" charset="0"/>
              </a:rPr>
              <a:t>13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drei + zehn </a:t>
            </a:r>
            <a:r>
              <a:rPr lang="cs-CZ" sz="2400" b="1">
                <a:latin typeface="Calibri" pitchFamily="34" charset="0"/>
              </a:rPr>
              <a:t>= dreizehn</a:t>
            </a:r>
          </a:p>
          <a:p>
            <a:r>
              <a:rPr lang="cs-CZ" sz="2400" b="1">
                <a:latin typeface="Calibri" pitchFamily="34" charset="0"/>
              </a:rPr>
              <a:t>14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vier + zehn </a:t>
            </a:r>
            <a:r>
              <a:rPr lang="cs-CZ" sz="2400" b="1">
                <a:latin typeface="Calibri" pitchFamily="34" charset="0"/>
              </a:rPr>
              <a:t>= vierzehn</a:t>
            </a:r>
          </a:p>
          <a:p>
            <a:r>
              <a:rPr lang="cs-CZ" sz="2400" b="1">
                <a:latin typeface="Calibri" pitchFamily="34" charset="0"/>
              </a:rPr>
              <a:t>15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fünf + zehn </a:t>
            </a:r>
            <a:r>
              <a:rPr lang="cs-CZ" sz="2400" b="1">
                <a:latin typeface="Calibri" pitchFamily="34" charset="0"/>
              </a:rPr>
              <a:t>= fünfzehn</a:t>
            </a:r>
          </a:p>
          <a:p>
            <a:r>
              <a:rPr lang="cs-CZ" sz="2400" b="1">
                <a:latin typeface="Calibri" pitchFamily="34" charset="0"/>
              </a:rPr>
              <a:t>16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sechs + zehn </a:t>
            </a:r>
            <a:r>
              <a:rPr lang="cs-CZ" sz="2400" b="1">
                <a:latin typeface="Calibri" pitchFamily="34" charset="0"/>
              </a:rPr>
              <a:t>= sechzehn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 !!! U číslovky sech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s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 se odloučí koncové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„s“</a:t>
            </a:r>
          </a:p>
          <a:p>
            <a:r>
              <a:rPr lang="cs-CZ" sz="2400" b="1">
                <a:latin typeface="Calibri" pitchFamily="34" charset="0"/>
              </a:rPr>
              <a:t>17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sieben + zehn </a:t>
            </a:r>
            <a:r>
              <a:rPr lang="cs-CZ" sz="2400" b="1">
                <a:latin typeface="Calibri" pitchFamily="34" charset="0"/>
              </a:rPr>
              <a:t>= siebzehn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 !!! U číslovky sieb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en</a:t>
            </a:r>
            <a:r>
              <a:rPr lang="cs-CZ" sz="2400" b="1">
                <a:latin typeface="Calibri" pitchFamily="34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se odloučí koncovka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„en“</a:t>
            </a:r>
          </a:p>
          <a:p>
            <a:r>
              <a:rPr lang="cs-CZ" sz="2400" b="1">
                <a:latin typeface="Calibri" pitchFamily="34" charset="0"/>
              </a:rPr>
              <a:t>18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acht + zehn </a:t>
            </a:r>
            <a:r>
              <a:rPr lang="cs-CZ" sz="2400" b="1">
                <a:latin typeface="Calibri" pitchFamily="34" charset="0"/>
              </a:rPr>
              <a:t>= achtzehn</a:t>
            </a:r>
          </a:p>
          <a:p>
            <a:r>
              <a:rPr lang="cs-CZ" sz="2400" b="1">
                <a:latin typeface="Calibri" pitchFamily="34" charset="0"/>
              </a:rPr>
              <a:t>19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neun + zehn </a:t>
            </a:r>
            <a:r>
              <a:rPr lang="cs-CZ" sz="2400" b="1">
                <a:latin typeface="Calibri" pitchFamily="34" charset="0"/>
              </a:rPr>
              <a:t>= neunzehn</a:t>
            </a:r>
          </a:p>
        </p:txBody>
      </p:sp>
      <p:pic>
        <p:nvPicPr>
          <p:cNvPr id="16393" name="Picture 3" descr="C:\Users\Pracovna\AppData\Local\Microsoft\Windows\Temporary Internet Files\Content.IE5\ZA3WJWZ3\MC90043706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2349500"/>
            <a:ext cx="7207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4" descr="C:\Users\Pracovna\AppData\Local\Microsoft\Windows\Temporary Internet Files\Content.IE5\MF7ETGFB\MC9002372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56325" y="2060575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6" descr="C:\Users\Pracovna\AppData\Local\Microsoft\Windows\Temporary Internet Files\Content.IE5\MF7ETGFB\MC90043019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0825" y="3068638"/>
            <a:ext cx="914400" cy="61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7" descr="C:\Users\Pracovna\AppData\Local\Microsoft\Windows\Temporary Internet Files\Content.IE5\ZA3WJWZ3\MC90042977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08625" y="4508500"/>
            <a:ext cx="1287463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90851FF-B733-4F2D-8865-C861CB9B1B5D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295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Desítkové číslice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Schéma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:                Základní číslovka + zig</a:t>
            </a:r>
          </a:p>
          <a:p>
            <a:r>
              <a:rPr lang="cs-CZ" sz="2400" b="1">
                <a:latin typeface="Calibri" pitchFamily="34" charset="0"/>
              </a:rPr>
              <a:t>20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 </a:t>
            </a:r>
            <a:r>
              <a:rPr lang="cs-CZ" sz="2400" b="1" i="1">
                <a:latin typeface="Calibri" pitchFamily="34" charset="0"/>
              </a:rPr>
              <a:t>–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zwan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 + zig </a:t>
            </a:r>
            <a:r>
              <a:rPr lang="cs-CZ" sz="2400" b="1">
                <a:latin typeface="Calibri" pitchFamily="34" charset="0"/>
              </a:rPr>
              <a:t>=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zwan</a:t>
            </a:r>
            <a:r>
              <a:rPr lang="cs-CZ" sz="2400" b="1">
                <a:latin typeface="Calibri" pitchFamily="34" charset="0"/>
              </a:rPr>
              <a:t>zig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 !!! Číslovka 2(zwei) se nám mění na tvar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„zwan“</a:t>
            </a:r>
          </a:p>
          <a:p>
            <a:r>
              <a:rPr lang="cs-CZ" sz="2400" b="1">
                <a:latin typeface="Calibri" pitchFamily="34" charset="0"/>
              </a:rPr>
              <a:t>30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drei +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ß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ig </a:t>
            </a:r>
            <a:r>
              <a:rPr lang="cs-CZ" sz="2400" b="1">
                <a:latin typeface="Calibri" pitchFamily="34" charset="0"/>
              </a:rPr>
              <a:t>= drei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ß</a:t>
            </a:r>
            <a:r>
              <a:rPr lang="cs-CZ" sz="2400" b="1">
                <a:latin typeface="Calibri" pitchFamily="34" charset="0"/>
              </a:rPr>
              <a:t>ig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POZOR!!! Koncovka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zig</a:t>
            </a:r>
            <a:r>
              <a:rPr lang="cs-CZ" sz="2400" b="1">
                <a:latin typeface="Calibri" pitchFamily="34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se nám u této číslovky mění na tzv. ostré s</a:t>
            </a:r>
            <a:r>
              <a:rPr lang="cs-CZ" sz="2400" b="1">
                <a:latin typeface="Calibri" pitchFamily="34" charset="0"/>
              </a:rPr>
              <a:t>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„ß“</a:t>
            </a:r>
          </a:p>
          <a:p>
            <a:r>
              <a:rPr lang="cs-CZ" sz="2400" b="1">
                <a:latin typeface="Calibri" pitchFamily="34" charset="0"/>
              </a:rPr>
              <a:t>40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vier + zig </a:t>
            </a:r>
            <a:r>
              <a:rPr lang="cs-CZ" sz="2400" b="1">
                <a:latin typeface="Calibri" pitchFamily="34" charset="0"/>
              </a:rPr>
              <a:t>= vierzig</a:t>
            </a:r>
          </a:p>
          <a:p>
            <a:r>
              <a:rPr lang="cs-CZ" sz="2400" b="1">
                <a:latin typeface="Calibri" pitchFamily="34" charset="0"/>
              </a:rPr>
              <a:t>50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fünf + zig </a:t>
            </a:r>
            <a:r>
              <a:rPr lang="cs-CZ" sz="2400" b="1">
                <a:latin typeface="Calibri" pitchFamily="34" charset="0"/>
              </a:rPr>
              <a:t>= fünfzig</a:t>
            </a:r>
          </a:p>
          <a:p>
            <a:r>
              <a:rPr lang="cs-CZ" sz="2400" b="1">
                <a:latin typeface="Calibri" pitchFamily="34" charset="0"/>
              </a:rPr>
              <a:t>60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sechs + zig </a:t>
            </a:r>
            <a:r>
              <a:rPr lang="cs-CZ" sz="2400" b="1">
                <a:latin typeface="Calibri" pitchFamily="34" charset="0"/>
              </a:rPr>
              <a:t>= sechzig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 !!! U číslovky sech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s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 se odloučí koncové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„s“</a:t>
            </a:r>
          </a:p>
          <a:p>
            <a:r>
              <a:rPr lang="cs-CZ" sz="2400" b="1">
                <a:latin typeface="Calibri" pitchFamily="34" charset="0"/>
              </a:rPr>
              <a:t>70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sieben + zig </a:t>
            </a:r>
            <a:r>
              <a:rPr lang="cs-CZ" sz="2400" b="1">
                <a:latin typeface="Calibri" pitchFamily="34" charset="0"/>
              </a:rPr>
              <a:t>= siebzig –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POZOR !!! U číslovky sieb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en</a:t>
            </a:r>
            <a:r>
              <a:rPr lang="cs-CZ" sz="2400" b="1">
                <a:latin typeface="Calibri" pitchFamily="34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se odloučí koncovka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„en“</a:t>
            </a:r>
          </a:p>
        </p:txBody>
      </p:sp>
      <p:pic>
        <p:nvPicPr>
          <p:cNvPr id="17417" name="Picture 3" descr="C:\Users\Pracovna\AppData\Local\Microsoft\Windows\Temporary Internet Files\Content.IE5\MF7ETGFB\MC9004301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2060575"/>
            <a:ext cx="865188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4" descr="C:\Users\Pracovna\AppData\Local\Microsoft\Windows\Temporary Internet Files\Content.IE5\MF7ETGFB\MC9004301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716338"/>
            <a:ext cx="104457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5" descr="C:\Users\Pracovna\AppData\Local\Microsoft\Windows\Temporary Internet Files\Content.IE5\ZA3WJWZ3\MC90043016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5445125"/>
            <a:ext cx="9874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C792F4B-7BE7-47AD-98D8-B96B8EFFAE71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50403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Desítkové číslice - pokračování</a:t>
            </a:r>
          </a:p>
        </p:txBody>
      </p:sp>
      <p:sp>
        <p:nvSpPr>
          <p:cNvPr id="18440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Schéma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:                Základní číslovka + zig</a:t>
            </a:r>
          </a:p>
          <a:p>
            <a:r>
              <a:rPr lang="cs-CZ" sz="2400" b="1">
                <a:latin typeface="Calibri" pitchFamily="34" charset="0"/>
              </a:rPr>
              <a:t>80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acht + zig </a:t>
            </a:r>
            <a:r>
              <a:rPr lang="cs-CZ" sz="2400" b="1">
                <a:latin typeface="Calibri" pitchFamily="34" charset="0"/>
              </a:rPr>
              <a:t>= achtzig</a:t>
            </a:r>
          </a:p>
          <a:p>
            <a:r>
              <a:rPr lang="cs-CZ" sz="2400" b="1">
                <a:latin typeface="Calibri" pitchFamily="34" charset="0"/>
              </a:rPr>
              <a:t>90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neun + zig </a:t>
            </a:r>
            <a:r>
              <a:rPr lang="cs-CZ" sz="2400" b="1">
                <a:latin typeface="Calibri" pitchFamily="34" charset="0"/>
              </a:rPr>
              <a:t>= neunzig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100 – hundert</a:t>
            </a:r>
          </a:p>
          <a:p>
            <a:r>
              <a:rPr lang="cs-CZ" sz="2400" b="1">
                <a:latin typeface="Calibri" pitchFamily="34" charset="0"/>
              </a:rPr>
              <a:t>1000 - tausend</a:t>
            </a:r>
          </a:p>
        </p:txBody>
      </p:sp>
      <p:pic>
        <p:nvPicPr>
          <p:cNvPr id="18441" name="Picture 6" descr="C:\Users\Pracovna\AppData\Local\Microsoft\Windows\Temporary Internet Files\Content.IE5\ZA3WJWZ3\MC9004353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51250" y="2968625"/>
            <a:ext cx="1841500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7" descr="C:\Users\Pracovna\AppData\Local\Microsoft\Windows\Temporary Internet Files\Content.IE5\CHWIW0PM\MP90043376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76375" y="3933825"/>
            <a:ext cx="5759450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4CB0C45-DE0D-43B5-B945-A1735FC874CA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50403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Dvouciferné číslovky</a:t>
            </a:r>
          </a:p>
        </p:txBody>
      </p:sp>
      <p:sp>
        <p:nvSpPr>
          <p:cNvPr id="19464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Schéma</a:t>
            </a:r>
            <a:r>
              <a:rPr lang="cs-CZ" sz="2400" b="1" i="1">
                <a:solidFill>
                  <a:srgbClr val="00B050"/>
                </a:solidFill>
                <a:latin typeface="Calibri" pitchFamily="34" charset="0"/>
              </a:rPr>
              <a:t>:   Základní číslovka + und + desítková číslovka</a:t>
            </a:r>
          </a:p>
          <a:p>
            <a:r>
              <a:rPr lang="cs-CZ" sz="2400" b="1">
                <a:latin typeface="Calibri" pitchFamily="34" charset="0"/>
              </a:rPr>
              <a:t>Například: 48</a:t>
            </a:r>
          </a:p>
          <a:p>
            <a:r>
              <a:rPr lang="cs-CZ" sz="2400" b="1">
                <a:latin typeface="Calibri" pitchFamily="34" charset="0"/>
              </a:rPr>
              <a:t>Čteme: „osm a čtyřicet“</a:t>
            </a:r>
          </a:p>
          <a:p>
            <a:r>
              <a:rPr lang="cs-CZ" sz="2400" b="1">
                <a:latin typeface="Calibri" pitchFamily="34" charset="0"/>
              </a:rPr>
              <a:t>48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acht + und + vierzig </a:t>
            </a:r>
            <a:r>
              <a:rPr lang="cs-CZ" sz="2400" b="1">
                <a:latin typeface="Calibri" pitchFamily="34" charset="0"/>
              </a:rPr>
              <a:t>= achtundvierzig</a:t>
            </a:r>
          </a:p>
          <a:p>
            <a:r>
              <a:rPr lang="cs-CZ" sz="2400" b="1">
                <a:latin typeface="Calibri" pitchFamily="34" charset="0"/>
              </a:rPr>
              <a:t>35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fünf + und + dreißig </a:t>
            </a:r>
            <a:r>
              <a:rPr lang="cs-CZ" sz="2400" b="1">
                <a:latin typeface="Calibri" pitchFamily="34" charset="0"/>
              </a:rPr>
              <a:t>= fünfunddreißig</a:t>
            </a:r>
          </a:p>
          <a:p>
            <a:r>
              <a:rPr lang="cs-CZ" sz="2400" b="1">
                <a:latin typeface="Calibri" pitchFamily="34" charset="0"/>
              </a:rPr>
              <a:t>97 –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sieben + und + neunzig </a:t>
            </a:r>
            <a:r>
              <a:rPr lang="cs-CZ" sz="2400" b="1">
                <a:latin typeface="Calibri" pitchFamily="34" charset="0"/>
              </a:rPr>
              <a:t>= siebenundneunzig</a:t>
            </a:r>
          </a:p>
          <a:p>
            <a:endParaRPr lang="cs-CZ" sz="2400" b="1">
              <a:latin typeface="Calibri" pitchFamily="34" charset="0"/>
            </a:endParaRPr>
          </a:p>
          <a:p>
            <a:endParaRPr lang="cs-CZ" sz="2400" b="1">
              <a:latin typeface="Calibri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268538" y="2781300"/>
            <a:ext cx="215900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916238" y="2781300"/>
            <a:ext cx="71437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3563938" y="2781300"/>
            <a:ext cx="215900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8" name="Picture 7" descr="C:\Users\Pracovna\AppData\Local\Microsoft\Windows\Temporary Internet Files\Content.IE5\CHWIW0PM\MP90038768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58888" y="4076700"/>
            <a:ext cx="6553200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37802A8-4667-464E-AD48-B287E72139F8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50403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Trojciferné číslovky</a:t>
            </a:r>
          </a:p>
        </p:txBody>
      </p:sp>
      <p:sp>
        <p:nvSpPr>
          <p:cNvPr id="20488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384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Například: 681</a:t>
            </a:r>
          </a:p>
          <a:p>
            <a:r>
              <a:rPr lang="cs-CZ" sz="2400" b="1">
                <a:latin typeface="Calibri" pitchFamily="34" charset="0"/>
              </a:rPr>
              <a:t>Přesně převedeme do němčiny</a:t>
            </a:r>
          </a:p>
          <a:p>
            <a:r>
              <a:rPr lang="cs-CZ" sz="2400" b="1">
                <a:latin typeface="Calibri" pitchFamily="34" charset="0"/>
              </a:rPr>
              <a:t>Čteme: „šest set jedna a osmdesát“</a:t>
            </a:r>
          </a:p>
          <a:p>
            <a:r>
              <a:rPr lang="cs-CZ" sz="2400" b="1">
                <a:latin typeface="Calibri" pitchFamily="34" charset="0"/>
              </a:rPr>
              <a:t>          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Sechs hundert ein und achtzig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– POZOR píše se dohromady, tzn. bez mezer.</a:t>
            </a:r>
          </a:p>
          <a:p>
            <a:r>
              <a:rPr lang="cs-CZ" sz="2800" b="1">
                <a:latin typeface="Calibri" pitchFamily="34" charset="0"/>
              </a:rPr>
              <a:t>Čtyřciferné číslovky</a:t>
            </a:r>
          </a:p>
          <a:p>
            <a:r>
              <a:rPr lang="cs-CZ" sz="2400" b="1">
                <a:latin typeface="Calibri" pitchFamily="34" charset="0"/>
              </a:rPr>
              <a:t>Například: 8 742</a:t>
            </a:r>
          </a:p>
          <a:p>
            <a:r>
              <a:rPr lang="cs-CZ" sz="2400" b="1">
                <a:latin typeface="Calibri" pitchFamily="34" charset="0"/>
              </a:rPr>
              <a:t>Čteme: „osm tisíc sedm set dva a čtyřicet“</a:t>
            </a:r>
          </a:p>
          <a:p>
            <a:r>
              <a:rPr lang="cs-CZ" sz="2400" b="1">
                <a:latin typeface="Calibri" pitchFamily="34" charset="0"/>
              </a:rPr>
              <a:t>   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Acht tausend sieben hundert zwei und vierzig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– píše se bez mezer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flipV="1">
            <a:off x="2339975" y="2781300"/>
            <a:ext cx="144463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3059113" y="2781300"/>
            <a:ext cx="144462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3779838" y="2781300"/>
            <a:ext cx="287337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4211638" y="2781300"/>
            <a:ext cx="288925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5003800" y="2781300"/>
            <a:ext cx="144463" cy="14287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1835150" y="4652963"/>
            <a:ext cx="504825" cy="1444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2627313" y="4652963"/>
            <a:ext cx="360362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3635375" y="4652963"/>
            <a:ext cx="73025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4427538" y="4652963"/>
            <a:ext cx="73025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5076825" y="4652963"/>
            <a:ext cx="358775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 flipV="1">
            <a:off x="5364163" y="4652963"/>
            <a:ext cx="647700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H="1" flipV="1">
            <a:off x="6300788" y="4652963"/>
            <a:ext cx="503237" cy="2159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1" name="Picture 3" descr="C:\Users\Pracovna\AppData\Local\Microsoft\Windows\Temporary Internet Files\Content.IE5\CHWIW0PM\MP9003092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125363">
            <a:off x="6299200" y="1390650"/>
            <a:ext cx="1938338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5377DD7-8722-4C98-8731-C3A48B58A001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971550" y="1052513"/>
            <a:ext cx="50403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Desetinná čárka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1116013" y="1700213"/>
            <a:ext cx="74168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Vyjadřuje se slovíčkem „komma“</a:t>
            </a:r>
          </a:p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Například:</a:t>
            </a:r>
          </a:p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Petr má teplotu 37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,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9 ˚Celsia.</a:t>
            </a:r>
          </a:p>
          <a:p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  <a:p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  <a:p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Peter hat Fieber siebenunddreißig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komma</a:t>
            </a:r>
            <a:r>
              <a:rPr lang="cs-CZ" sz="2400" b="1">
                <a:latin typeface="Calibri" pitchFamily="34" charset="0"/>
              </a:rPr>
              <a:t> neun Grad Celsius.</a:t>
            </a:r>
          </a:p>
        </p:txBody>
      </p:sp>
      <p:pic>
        <p:nvPicPr>
          <p:cNvPr id="21513" name="Picture 3" descr="C:\Users\Pracovna\AppData\Local\Microsoft\Windows\Temporary Internet Files\Content.IE5\MF7ETGFB\MC9004042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2349500"/>
            <a:ext cx="182562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97B805C-B079-4FEA-B5C2-100C58700990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Zapište tyto číslovky:</a:t>
            </a:r>
          </a:p>
          <a:p>
            <a:r>
              <a:rPr lang="cs-CZ" sz="2000" b="1">
                <a:latin typeface="Calibri" pitchFamily="34" charset="0"/>
              </a:rPr>
              <a:t>Neunundfünfzig		vierundzwanzig		einundsiebzig</a:t>
            </a:r>
          </a:p>
          <a:p>
            <a:r>
              <a:rPr lang="cs-CZ" sz="2000" b="1">
                <a:latin typeface="Calibri" pitchFamily="34" charset="0"/>
              </a:rPr>
              <a:t>Fünfhundertacht		zweitausenddreizehn	sechzehn</a:t>
            </a:r>
          </a:p>
          <a:p>
            <a:r>
              <a:rPr lang="cs-CZ" sz="2000" b="1">
                <a:latin typeface="Calibri" pitchFamily="34" charset="0"/>
              </a:rPr>
              <a:t>Neununddreißig		sechsundvierzig		siebenundachtzig</a:t>
            </a:r>
          </a:p>
          <a:p>
            <a:r>
              <a:rPr lang="cs-CZ" sz="2000" b="1">
                <a:latin typeface="Calibri" pitchFamily="34" charset="0"/>
              </a:rPr>
              <a:t>Dreiundfünfzig		neunundsiebzig		einundzwanzig</a:t>
            </a:r>
          </a:p>
          <a:p>
            <a:endParaRPr lang="cs-CZ" sz="2000" b="1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9,8 </a:t>
            </a:r>
          </a:p>
          <a:p>
            <a:r>
              <a:rPr lang="cs-CZ" sz="2000" b="1">
                <a:latin typeface="Calibri" pitchFamily="34" charset="0"/>
              </a:rPr>
              <a:t>46, 92, 37, 64, 49, 81, 359, 11, 75, 28.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34BFCBB-1AEE-4B24-8BB4-8C251713B520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755650" y="1916113"/>
            <a:ext cx="76327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Obrázky čerpány z aplikace Clipart, součásti programu Powerpoint</a:t>
            </a:r>
            <a:r>
              <a:rPr lang="cs-CZ" sz="2000"/>
              <a:t>: </a:t>
            </a:r>
            <a:r>
              <a:rPr lang="cs-CZ" sz="2000">
                <a:latin typeface="Calibri" pitchFamily="34" charset="0"/>
              </a:rPr>
              <a:t>www.office.microsoft.com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801</TotalTime>
  <Words>549</Words>
  <Application>Microsoft Office PowerPoint</Application>
  <PresentationFormat>On-screen Show (4:3)</PresentationFormat>
  <Paragraphs>121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58</cp:revision>
  <dcterms:created xsi:type="dcterms:W3CDTF">2010-11-01T23:40:31Z</dcterms:created>
  <dcterms:modified xsi:type="dcterms:W3CDTF">2013-09-02T16:31:56Z</dcterms:modified>
</cp:coreProperties>
</file>