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1" r:id="rId11"/>
    <p:sldId id="272" r:id="rId12"/>
    <p:sldId id="267" r:id="rId13"/>
    <p:sldId id="266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1" autoAdjust="0"/>
    <p:restoredTop sz="94722" autoAdjust="0"/>
  </p:normalViewPr>
  <p:slideViewPr>
    <p:cSldViewPr>
      <p:cViewPr>
        <p:scale>
          <a:sx n="90" d="100"/>
          <a:sy n="90" d="100"/>
        </p:scale>
        <p:origin x="-996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402399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deska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 počítače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3. 11. 2012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Záměrem této sady výukových materiálů s názvem </a:t>
            </a:r>
            <a:r>
              <a:rPr lang="cs-CZ" sz="2400" b="1" dirty="0" smtClean="0"/>
              <a:t>Hardware počítače </a:t>
            </a:r>
            <a:r>
              <a:rPr lang="cs-CZ" sz="2400" dirty="0" smtClean="0"/>
              <a:t>je poskytnout žákům potřebné informace o technickém vybavení počítačů pro jejich lepší orientaci v informačních a </a:t>
            </a:r>
            <a:r>
              <a:rPr lang="cs-CZ" sz="2400" smtClean="0"/>
              <a:t>komunikačních technologiích </a:t>
            </a:r>
            <a:r>
              <a:rPr lang="cs-CZ" sz="2400" dirty="0" smtClean="0"/>
              <a:t>(zejména počítačích), se kterými se budou velmi pravděpodobně setkávat po celý svůj život.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Jednotlivé </a:t>
            </a:r>
            <a:r>
              <a:rPr lang="cs-CZ" sz="2400" dirty="0" err="1" smtClean="0"/>
              <a:t>DUMy</a:t>
            </a:r>
            <a:r>
              <a:rPr lang="cs-CZ" sz="24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Tato prezentace je konkrétně zaměřena na tematický celek </a:t>
            </a:r>
            <a:r>
              <a:rPr lang="cs-CZ" sz="2400" b="1" dirty="0" smtClean="0"/>
              <a:t>Základní deska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deska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" t="4894" r="1775" b="4191"/>
          <a:stretch/>
        </p:blipFill>
        <p:spPr>
          <a:xfrm>
            <a:off x="971600" y="1340768"/>
            <a:ext cx="7389099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1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Základní deska-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Anglická zkratka je </a:t>
            </a:r>
            <a:r>
              <a:rPr lang="cs-CZ" b="1" dirty="0" smtClean="0"/>
              <a:t>MB</a:t>
            </a:r>
            <a:r>
              <a:rPr lang="cs-CZ" dirty="0" smtClean="0"/>
              <a:t> … </a:t>
            </a:r>
            <a:r>
              <a:rPr lang="cs-CZ" i="1" dirty="0" err="1" smtClean="0"/>
              <a:t>Mainboard</a:t>
            </a:r>
            <a:r>
              <a:rPr lang="cs-CZ" i="1" dirty="0" smtClean="0"/>
              <a:t>, Motherboard</a:t>
            </a:r>
          </a:p>
          <a:p>
            <a:r>
              <a:rPr lang="cs-CZ" dirty="0" smtClean="0"/>
              <a:t>Jsou na ní umístěny </a:t>
            </a:r>
            <a:r>
              <a:rPr lang="cs-CZ" b="1" dirty="0"/>
              <a:t>sběrnice</a:t>
            </a:r>
            <a:r>
              <a:rPr lang="cs-CZ" dirty="0"/>
              <a:t>, které slouží jako </a:t>
            </a:r>
            <a:r>
              <a:rPr lang="cs-CZ" b="1" dirty="0"/>
              <a:t>komunikační a napájecí cesty </a:t>
            </a:r>
            <a:r>
              <a:rPr lang="cs-CZ" dirty="0"/>
              <a:t>pro ostatní komponenty (procesor, </a:t>
            </a:r>
            <a:r>
              <a:rPr lang="cs-CZ" dirty="0" smtClean="0"/>
              <a:t>paměť </a:t>
            </a:r>
            <a:r>
              <a:rPr lang="cs-CZ" dirty="0"/>
              <a:t>RAM, grafickou kartu, zvukovou kartu</a:t>
            </a:r>
            <a:r>
              <a:rPr lang="cs-CZ" dirty="0" smtClean="0"/>
              <a:t>…).</a:t>
            </a:r>
          </a:p>
          <a:p>
            <a:r>
              <a:rPr lang="cs-CZ" dirty="0"/>
              <a:t>Základní deska </a:t>
            </a:r>
            <a:r>
              <a:rPr lang="cs-CZ" b="1" dirty="0"/>
              <a:t>slouží k propojení komponentů v jeden funkční </a:t>
            </a:r>
            <a:r>
              <a:rPr lang="cs-CZ" b="1" dirty="0" smtClean="0"/>
              <a:t>celek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1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Firmware počítače - BIOS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603029"/>
          </a:xfrm>
        </p:spPr>
        <p:txBody>
          <a:bodyPr>
            <a:normAutofit/>
          </a:bodyPr>
          <a:lstStyle/>
          <a:p>
            <a:r>
              <a:rPr lang="cs-CZ" dirty="0"/>
              <a:t>Na základní desce je umístěna energeticky nezávislá </a:t>
            </a:r>
            <a:r>
              <a:rPr lang="cs-CZ" dirty="0" smtClean="0"/>
              <a:t>paměť </a:t>
            </a:r>
            <a:r>
              <a:rPr lang="cs-CZ" b="1" dirty="0"/>
              <a:t>ROM</a:t>
            </a:r>
            <a:r>
              <a:rPr lang="cs-CZ" dirty="0"/>
              <a:t> (dnes spíše </a:t>
            </a:r>
            <a:r>
              <a:rPr lang="cs-CZ" dirty="0" err="1"/>
              <a:t>Flash</a:t>
            </a:r>
            <a:r>
              <a:rPr lang="cs-CZ" dirty="0"/>
              <a:t> EPROM), ve které je uložen systém </a:t>
            </a:r>
            <a:r>
              <a:rPr lang="cs-CZ" b="1" dirty="0"/>
              <a:t>BIOS</a:t>
            </a:r>
            <a:r>
              <a:rPr lang="cs-CZ" dirty="0"/>
              <a:t> (</a:t>
            </a:r>
            <a:r>
              <a:rPr lang="cs-CZ" i="1" dirty="0"/>
              <a:t>Basic Input Output </a:t>
            </a:r>
            <a:r>
              <a:rPr lang="cs-CZ" i="1" dirty="0" err="1"/>
              <a:t>System</a:t>
            </a:r>
            <a:r>
              <a:rPr lang="cs-CZ" dirty="0" smtClean="0"/>
              <a:t>), který slouží k oživení PC hned po spuštění (=</a:t>
            </a:r>
            <a:r>
              <a:rPr lang="cs-CZ" dirty="0"/>
              <a:t> </a:t>
            </a:r>
            <a:r>
              <a:rPr lang="cs-CZ" dirty="0" smtClean="0"/>
              <a:t>firmware). Jeho nastavení je zálohováno pomocí malého (</a:t>
            </a:r>
            <a:r>
              <a:rPr lang="cs-CZ" b="1" dirty="0" smtClean="0"/>
              <a:t>3 V)</a:t>
            </a:r>
            <a:r>
              <a:rPr lang="cs-CZ" dirty="0" smtClean="0"/>
              <a:t> akumulátoru (CR2032).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82" t="4152" r="8256"/>
          <a:stretch/>
        </p:blipFill>
        <p:spPr>
          <a:xfrm>
            <a:off x="4860032" y="4437112"/>
            <a:ext cx="2592952" cy="2287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446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Konektor procesoru - SOCKET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587680" cy="3098974"/>
          </a:xfrm>
        </p:spPr>
        <p:txBody>
          <a:bodyPr>
            <a:normAutofit/>
          </a:bodyPr>
          <a:lstStyle/>
          <a:p>
            <a:r>
              <a:rPr lang="cs-CZ" dirty="0" smtClean="0"/>
              <a:t>Procesor (CPU) používá speciální </a:t>
            </a:r>
            <a:r>
              <a:rPr lang="cs-CZ" dirty="0" err="1" smtClean="0"/>
              <a:t>vícepinový</a:t>
            </a:r>
            <a:r>
              <a:rPr lang="cs-CZ" dirty="0" smtClean="0"/>
              <a:t> konektor, který má dokonce vlastní název – </a:t>
            </a:r>
            <a:r>
              <a:rPr lang="cs-CZ" b="1" dirty="0" err="1" smtClean="0"/>
              <a:t>socket</a:t>
            </a:r>
            <a:r>
              <a:rPr lang="cs-CZ" dirty="0" smtClean="0"/>
              <a:t>. Existovalo jich velké množství, na fotografii je zachycen populární model </a:t>
            </a:r>
            <a:r>
              <a:rPr lang="cs-CZ" dirty="0" err="1" smtClean="0"/>
              <a:t>socketu</a:t>
            </a:r>
            <a:r>
              <a:rPr lang="cs-CZ" dirty="0" smtClean="0"/>
              <a:t> </a:t>
            </a:r>
            <a:r>
              <a:rPr lang="cs-CZ" b="1" dirty="0" smtClean="0"/>
              <a:t>LGA 775</a:t>
            </a:r>
            <a:r>
              <a:rPr lang="cs-CZ" dirty="0" smtClean="0"/>
              <a:t>, který používaly kolem r. 2010 např. procesory typu Intel </a:t>
            </a:r>
            <a:r>
              <a:rPr lang="cs-CZ" dirty="0" err="1" smtClean="0"/>
              <a:t>Core</a:t>
            </a:r>
            <a:r>
              <a:rPr lang="cs-CZ" dirty="0" smtClean="0"/>
              <a:t> 2 Duo / </a:t>
            </a:r>
            <a:r>
              <a:rPr lang="cs-CZ" dirty="0" err="1" smtClean="0"/>
              <a:t>Core</a:t>
            </a:r>
            <a:r>
              <a:rPr lang="cs-CZ" dirty="0" smtClean="0"/>
              <a:t> 2 </a:t>
            </a:r>
            <a:r>
              <a:rPr lang="cs-CZ" dirty="0" err="1" smtClean="0"/>
              <a:t>Quad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9611" y="4437112"/>
            <a:ext cx="3234557" cy="2415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184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Konektory operační paměti - sloty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316835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Operační paměť RAM používá několik slotů, dnes nejčastěji 4 (někdy ale jen z úsporných důvodů 2). Organizace pamětí je párová, což umožňuje využít výkonnější mód práce s RAM: </a:t>
            </a:r>
            <a:r>
              <a:rPr lang="cs-CZ" i="1" dirty="0" smtClean="0"/>
              <a:t>„</a:t>
            </a:r>
            <a:r>
              <a:rPr lang="cs-CZ" i="1" dirty="0" err="1" smtClean="0"/>
              <a:t>Dual</a:t>
            </a:r>
            <a:r>
              <a:rPr lang="cs-CZ" i="1" dirty="0" smtClean="0"/>
              <a:t> </a:t>
            </a:r>
            <a:r>
              <a:rPr lang="cs-CZ" i="1" dirty="0" err="1" smtClean="0"/>
              <a:t>Channel</a:t>
            </a:r>
            <a:r>
              <a:rPr lang="cs-CZ" i="1" dirty="0" smtClean="0"/>
              <a:t>“. </a:t>
            </a:r>
            <a:r>
              <a:rPr lang="cs-CZ" dirty="0" smtClean="0"/>
              <a:t>Párové sloty jsou označeny odpovídající si barvou. Na fotografii vidíme sloty pro RAM typu DDR2 (240-pinové).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11" r="4069" b="18785"/>
          <a:stretch/>
        </p:blipFill>
        <p:spPr>
          <a:xfrm>
            <a:off x="1619671" y="4365103"/>
            <a:ext cx="6264697" cy="2278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085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/>
              <a:t>Konektory PCI Express a PCI (32-bit)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3531022"/>
          </a:xfrm>
        </p:spPr>
        <p:txBody>
          <a:bodyPr>
            <a:normAutofit/>
          </a:bodyPr>
          <a:lstStyle/>
          <a:p>
            <a:r>
              <a:rPr lang="cs-CZ" dirty="0" smtClean="0"/>
              <a:t>Soudobé základní desky mají většinou jeden (někdy dva) konektory </a:t>
            </a:r>
            <a:r>
              <a:rPr lang="cs-CZ" b="1" dirty="0" smtClean="0"/>
              <a:t>PCI Express x16</a:t>
            </a:r>
            <a:r>
              <a:rPr lang="cs-CZ" dirty="0" smtClean="0"/>
              <a:t>. Jde o konektor pro moderní grafickou kartu (dříve používaly starší AGP nebo PCI). Typické jsou také starší (pouze 32-bitové) PCI konektory, pro přídavné karty.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717032"/>
            <a:ext cx="3923928" cy="2930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Šipka doleva 5"/>
          <p:cNvSpPr/>
          <p:nvPr/>
        </p:nvSpPr>
        <p:spPr>
          <a:xfrm>
            <a:off x="7131512" y="4149080"/>
            <a:ext cx="1832975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308304" y="39237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PCI Express x16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449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Konektory Ultra ATA, SATA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3096344"/>
          </a:xfrm>
        </p:spPr>
        <p:txBody>
          <a:bodyPr>
            <a:normAutofit/>
          </a:bodyPr>
          <a:lstStyle/>
          <a:p>
            <a:r>
              <a:rPr lang="cs-CZ" dirty="0" smtClean="0"/>
              <a:t>Pro připojení pevných disků, SSD nebo optických mechanik se dnes nejčastěji využívají malé </a:t>
            </a:r>
            <a:r>
              <a:rPr lang="cs-CZ" b="1" dirty="0" smtClean="0"/>
              <a:t>SATA konektory </a:t>
            </a:r>
            <a:r>
              <a:rPr lang="cs-CZ" dirty="0" smtClean="0"/>
              <a:t>(</a:t>
            </a:r>
            <a:r>
              <a:rPr lang="cs-CZ" dirty="0" err="1" smtClean="0"/>
              <a:t>Serial</a:t>
            </a:r>
            <a:r>
              <a:rPr lang="cs-CZ" dirty="0" smtClean="0"/>
              <a:t> ATA). Nahradily starší </a:t>
            </a:r>
            <a:r>
              <a:rPr lang="cs-CZ" b="1" dirty="0" smtClean="0"/>
              <a:t>Ultra ATA</a:t>
            </a:r>
            <a:r>
              <a:rPr lang="cs-CZ" dirty="0" smtClean="0"/>
              <a:t> (resp. IDE) konektory, poskytují mnohem vyšší přenosové rychlosti i možnost připojení více zařízení najednou.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3" t="27349" r="10349" b="27193"/>
          <a:stretch/>
        </p:blipFill>
        <p:spPr>
          <a:xfrm>
            <a:off x="6372200" y="4653135"/>
            <a:ext cx="2670862" cy="1695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05" t="36534" b="36534"/>
          <a:stretch/>
        </p:blipFill>
        <p:spPr>
          <a:xfrm>
            <a:off x="683568" y="4509120"/>
            <a:ext cx="5156791" cy="1839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2195736" y="627959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Ultra ATA (IDE) konektor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62786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SATA konektory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3842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Konektory pro zdroj napětí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658813"/>
          </a:xfrm>
        </p:spPr>
        <p:txBody>
          <a:bodyPr>
            <a:normAutofit/>
          </a:bodyPr>
          <a:lstStyle/>
          <a:p>
            <a:r>
              <a:rPr lang="cs-CZ" dirty="0" smtClean="0"/>
              <a:t>Připojení zdroje napětí je hlavním 24-pinovým konektorem </a:t>
            </a:r>
            <a:r>
              <a:rPr lang="cs-CZ" b="1" dirty="0" smtClean="0"/>
              <a:t>P1</a:t>
            </a:r>
            <a:r>
              <a:rPr lang="cs-CZ" dirty="0" smtClean="0"/>
              <a:t> a přídavným 4-pinovým konektorem </a:t>
            </a:r>
            <a:r>
              <a:rPr lang="cs-CZ" b="1" dirty="0" smtClean="0"/>
              <a:t>P4</a:t>
            </a:r>
            <a:r>
              <a:rPr lang="cs-CZ" dirty="0"/>
              <a:t> </a:t>
            </a:r>
            <a:r>
              <a:rPr lang="cs-CZ" dirty="0" smtClean="0"/>
              <a:t>(napájení CPU).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7" t="34821" r="18023" b="24702"/>
          <a:stretch/>
        </p:blipFill>
        <p:spPr>
          <a:xfrm flipH="1">
            <a:off x="827584" y="3284984"/>
            <a:ext cx="4392488" cy="2014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023" t="18319" r="38837" b="37363"/>
          <a:stretch/>
        </p:blipFill>
        <p:spPr>
          <a:xfrm>
            <a:off x="6156176" y="3355988"/>
            <a:ext cx="1874330" cy="1872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1871700" y="544522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P1 konektor (24-pin)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56176" y="544522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P4 konektor (4-pin)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4174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Externí Konektory základní desky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91" b="23647"/>
          <a:stretch/>
        </p:blipFill>
        <p:spPr>
          <a:xfrm>
            <a:off x="827584" y="1139113"/>
            <a:ext cx="7488832" cy="2721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755576" y="3807038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fotografii jsou (zleva doprava) dobře patrné konektory: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/>
              <a:t>PS/2</a:t>
            </a:r>
            <a:r>
              <a:rPr lang="cs-CZ" sz="2000" dirty="0" smtClean="0"/>
              <a:t> (zelený pro myš, fialový pro klávesnici)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/>
              <a:t>Paralelní </a:t>
            </a:r>
            <a:r>
              <a:rPr lang="cs-CZ" sz="2000" dirty="0" smtClean="0"/>
              <a:t>(25-pinový fialový) dříve používaly např. tiskárny nebo scannery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/>
              <a:t>Sériový</a:t>
            </a:r>
            <a:r>
              <a:rPr lang="cs-CZ" sz="2000" dirty="0" smtClean="0"/>
              <a:t> (9-pinový Canon) dříve používaly myši nebo modemy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/>
              <a:t>VGA</a:t>
            </a:r>
            <a:r>
              <a:rPr lang="cs-CZ" sz="2000" dirty="0" smtClean="0"/>
              <a:t> konektor (15-pinový, modrý) pro analogové připojení monitoru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/>
              <a:t>USB</a:t>
            </a:r>
            <a:r>
              <a:rPr lang="cs-CZ" sz="2000" dirty="0" smtClean="0"/>
              <a:t> konektory (standardu USB 2.0), zde celkem čtyři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err="1" smtClean="0"/>
              <a:t>Ethernet</a:t>
            </a:r>
            <a:r>
              <a:rPr lang="cs-CZ" sz="2000" b="1" dirty="0" smtClean="0"/>
              <a:t> </a:t>
            </a:r>
            <a:r>
              <a:rPr lang="cs-CZ" sz="2000" dirty="0" smtClean="0"/>
              <a:t>(RJ-45), nad USB konektory, pro připojení počítačové sítě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3,5“ </a:t>
            </a:r>
            <a:r>
              <a:rPr lang="cs-CZ" sz="2000" dirty="0" err="1" smtClean="0"/>
              <a:t>jacky</a:t>
            </a:r>
            <a:r>
              <a:rPr lang="cs-CZ" sz="2000" dirty="0" smtClean="0"/>
              <a:t> moderního </a:t>
            </a:r>
            <a:r>
              <a:rPr lang="cs-CZ" sz="2000" b="1" dirty="0" smtClean="0"/>
              <a:t>audia</a:t>
            </a:r>
            <a:r>
              <a:rPr lang="cs-CZ" sz="2000" dirty="0" smtClean="0"/>
              <a:t> – fialový je mikrofon, zelený je stereo výstup pro reproduktory či sluchátka…</a:t>
            </a:r>
          </a:p>
        </p:txBody>
      </p:sp>
    </p:spTree>
    <p:extLst>
      <p:ext uri="{BB962C8B-B14F-4D97-AF65-F5344CB8AC3E}">
        <p14:creationId xmlns:p14="http://schemas.microsoft.com/office/powerpoint/2010/main" val="289575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vypadá zákl. deska z druhé strany?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5" t="4649" r="13748"/>
          <a:stretch/>
        </p:blipFill>
        <p:spPr>
          <a:xfrm>
            <a:off x="1835696" y="1167833"/>
            <a:ext cx="5904656" cy="5501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853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Výukový materiál je výhradně dílem autora (včetně fotografií).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</TotalTime>
  <Words>540</Words>
  <Application>Microsoft Office PowerPoint</Application>
  <PresentationFormat>Předvádění na obrazovce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Cesta</vt:lpstr>
      <vt:lpstr>Prezentace aplikace PowerPoint</vt:lpstr>
      <vt:lpstr>ANOTACE</vt:lpstr>
      <vt:lpstr>Základní deska</vt:lpstr>
      <vt:lpstr>Základní deska- charakteristika</vt:lpstr>
      <vt:lpstr>Firmware počítače - BIOS</vt:lpstr>
      <vt:lpstr>Konektor procesoru - SOCKET </vt:lpstr>
      <vt:lpstr>Konektory operační paměti - sloty</vt:lpstr>
      <vt:lpstr>Konektory PCI Express a PCI (32-bit) </vt:lpstr>
      <vt:lpstr>Konektory Ultra ATA, SATA</vt:lpstr>
      <vt:lpstr>Konektory pro zdroj napětí</vt:lpstr>
      <vt:lpstr>Externí Konektory základní desky</vt:lpstr>
      <vt:lpstr>Jak vypadá zákl. deska z druhé strany? 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81</cp:revision>
  <dcterms:created xsi:type="dcterms:W3CDTF">2012-08-02T10:31:28Z</dcterms:created>
  <dcterms:modified xsi:type="dcterms:W3CDTF">2013-02-28T13:13:58Z</dcterms:modified>
</cp:coreProperties>
</file>