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0" r:id="rId4"/>
    <p:sldId id="261" r:id="rId5"/>
    <p:sldId id="262" r:id="rId6"/>
    <p:sldId id="263" r:id="rId7"/>
    <p:sldId id="264" r:id="rId8"/>
    <p:sldId id="259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A851B"/>
    <a:srgbClr val="02283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246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EA2B32D-1913-4726-9E15-D7CCEA0FA1EF}" type="datetimeFigureOut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C62F033-FEA2-412B-974B-57AB6AF5DC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87695-82B2-455F-9BB9-455AF9C187CF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77B86-F190-4155-A2BC-DB0BAACB2E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C81E3-18E1-412A-9EE7-30A36B188083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4DF36-C3EE-46D8-B268-EA70A4B93E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8B206C-5E7E-48EE-9DE9-4851660AD16C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0EB76-7219-4E21-A5B8-4250E9DCB0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5C389-EF94-40EC-A6C1-2B72ACD4EEF3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89DBCC-009B-4877-A954-D7BC55065A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39EE2-7067-4420-9020-819EBF74B8B8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D21BB-0DE2-4459-92E0-A718B9645E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B92F3-24DB-416F-B399-CF40F46CF174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65560-0DFA-414B-B820-D5655EA135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E8003-0FB3-4751-A26E-D1891AADA173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42D08-81CD-49B5-B482-8FD51D5520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5E9BB-ABCD-4C0C-B340-36F88519E615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3E201-ED83-4827-BC3D-C738FEACC6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8211F-5672-4E18-8BFF-2F03C2BCE0E7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A90006-6064-4237-8472-F0FCEDC661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6772A-E748-4643-ABAA-6350E13911B4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4C7CF-B6BC-431F-BFB1-3CD770C7D1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8A408-A2EF-469B-928C-D22BBBF0AB7F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E292D-D000-4698-AF93-BC673B3B2C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9400A2-EF03-452B-86CC-5A67143EF489}" type="datetime1">
              <a:rPr lang="cs-CZ"/>
              <a:pPr>
                <a:defRPr/>
              </a:pPr>
              <a:t>2.9.2013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B11961-9224-4BBD-827B-67883FA6A9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750888" y="2060575"/>
          <a:ext cx="7559675" cy="3671888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02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Časování slabých sloves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Časování, slabá slovesa, slovesa, pravidelná slovesa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Německý jazyk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Vladimír Vašek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 ročník, žáci 15 – 16 let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viz poslední strana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90600"/>
            <a:ext cx="75596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Časování slabých sloves</a:t>
            </a: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779D4A18-934E-4C8B-B863-9581A129261E}" type="slidenum">
              <a:rPr lang="cs-CZ"/>
              <a:pPr>
                <a:defRPr/>
              </a:pPr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VY_22_INOVACE_02_43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A21FB245-31B8-48BC-A2FE-858420A604FF}" type="slidenum">
              <a:rPr lang="cs-CZ"/>
              <a:pPr>
                <a:defRPr/>
              </a:pPr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536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7" name="TextovéPole 11"/>
          <p:cNvSpPr txBox="1">
            <a:spLocks noChangeArrowheads="1"/>
          </p:cNvSpPr>
          <p:nvPr/>
        </p:nvSpPr>
        <p:spPr bwMode="auto">
          <a:xfrm>
            <a:off x="1185863" y="68263"/>
            <a:ext cx="670877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cs-CZ" sz="3200" b="1">
              <a:latin typeface="Calibri" pitchFamily="34" charset="0"/>
            </a:endParaRPr>
          </a:p>
          <a:p>
            <a:pPr algn="ctr"/>
            <a:endParaRPr lang="cs-CZ" sz="3200" b="1">
              <a:latin typeface="Calibri" pitchFamily="34" charset="0"/>
            </a:endParaRPr>
          </a:p>
          <a:p>
            <a:pPr algn="ctr"/>
            <a:r>
              <a:rPr lang="cs-CZ" sz="3200" b="1">
                <a:latin typeface="Calibri" pitchFamily="34" charset="0"/>
              </a:rPr>
              <a:t>Časování slabých sloves</a:t>
            </a:r>
          </a:p>
          <a:p>
            <a:pPr algn="ctr"/>
            <a:r>
              <a:rPr lang="cs-CZ" sz="3200" b="1">
                <a:latin typeface="Calibri" pitchFamily="34" charset="0"/>
              </a:rPr>
              <a:t>Cíl:</a:t>
            </a:r>
          </a:p>
          <a:p>
            <a:pPr algn="ctr"/>
            <a:r>
              <a:rPr lang="cs-CZ" sz="3200" b="1">
                <a:latin typeface="Calibri" pitchFamily="34" charset="0"/>
              </a:rPr>
              <a:t>Časování slabých (pravidelných) sloves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45D75F2-3823-42A9-BB20-BD23FB83DF85}" type="slidenum">
              <a:rPr lang="cs-CZ"/>
              <a:pPr>
                <a:defRPr/>
              </a:pPr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638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476375" y="1196975"/>
            <a:ext cx="6119813" cy="2308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  <a:cs typeface="+mn-cs"/>
              </a:rPr>
              <a:t>Rozdělení sloves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Slabá (pravidelná)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Silná (nepravidelná)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Smíšená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Pomocná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Způsobová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4ACF813-E1BD-4C86-A737-5AC5BD077258}" type="slidenum">
              <a:rPr lang="cs-CZ"/>
              <a:pPr>
                <a:defRPr/>
              </a:pPr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741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1476375" y="1196975"/>
            <a:ext cx="6119813" cy="48926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atin typeface="+mn-lt"/>
                <a:cs typeface="+mn-cs"/>
              </a:rPr>
              <a:t>Slabá (pravidelná) slovesa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Časují se pravidelně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cs-CZ" sz="2400" dirty="0">
                <a:latin typeface="+mn-lt"/>
                <a:cs typeface="+mn-cs"/>
              </a:rPr>
              <a:t>Nejprve je potřeba si utvořit tzv. „kmen“ někdy se říká i „kořen“ slovesa.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Například: Machen, </a:t>
            </a:r>
            <a:r>
              <a:rPr lang="cs-CZ" sz="2400" dirty="0" err="1">
                <a:latin typeface="+mn-lt"/>
                <a:cs typeface="+mn-cs"/>
              </a:rPr>
              <a:t>kochen</a:t>
            </a:r>
            <a:r>
              <a:rPr lang="cs-CZ" sz="2400" dirty="0">
                <a:latin typeface="+mn-lt"/>
                <a:cs typeface="+mn-cs"/>
              </a:rPr>
              <a:t>, </a:t>
            </a:r>
            <a:r>
              <a:rPr lang="cs-CZ" sz="2400" dirty="0" err="1">
                <a:latin typeface="+mn-lt"/>
                <a:cs typeface="+mn-cs"/>
              </a:rPr>
              <a:t>warten</a:t>
            </a:r>
            <a:r>
              <a:rPr lang="cs-CZ" sz="2400" dirty="0">
                <a:latin typeface="+mn-lt"/>
                <a:cs typeface="+mn-cs"/>
              </a:rPr>
              <a:t>, </a:t>
            </a:r>
            <a:r>
              <a:rPr lang="cs-CZ" sz="2400" dirty="0" err="1">
                <a:latin typeface="+mn-lt"/>
                <a:cs typeface="+mn-cs"/>
              </a:rPr>
              <a:t>baden</a:t>
            </a:r>
            <a:r>
              <a:rPr lang="cs-CZ" sz="2400" dirty="0">
                <a:latin typeface="+mn-lt"/>
                <a:cs typeface="+mn-cs"/>
              </a:rPr>
              <a:t>, </a:t>
            </a:r>
            <a:r>
              <a:rPr lang="cs-CZ" sz="2400" dirty="0" err="1">
                <a:latin typeface="+mn-lt"/>
                <a:cs typeface="+mn-cs"/>
              </a:rPr>
              <a:t>arbeiten</a:t>
            </a:r>
            <a:r>
              <a:rPr lang="cs-CZ" sz="2400" dirty="0">
                <a:latin typeface="+mn-lt"/>
                <a:cs typeface="+mn-cs"/>
              </a:rPr>
              <a:t> atd. </a:t>
            </a:r>
            <a:r>
              <a:rPr lang="cs-CZ" sz="2400" dirty="0">
                <a:solidFill>
                  <a:srgbClr val="EA851B"/>
                </a:solidFill>
                <a:latin typeface="+mn-lt"/>
                <a:cs typeface="+mn-cs"/>
              </a:rPr>
              <a:t>Kořen (kmen) </a:t>
            </a:r>
            <a:r>
              <a:rPr lang="cs-CZ" sz="2400" dirty="0">
                <a:latin typeface="+mn-lt"/>
                <a:cs typeface="+mn-cs"/>
              </a:rPr>
              <a:t>slovesa je část bez koncovky </a:t>
            </a:r>
            <a:r>
              <a:rPr lang="cs-CZ" sz="2400" dirty="0">
                <a:solidFill>
                  <a:srgbClr val="00B050"/>
                </a:solidFill>
                <a:latin typeface="+mn-lt"/>
                <a:cs typeface="+mn-cs"/>
              </a:rPr>
              <a:t>– </a:t>
            </a:r>
            <a:r>
              <a:rPr lang="cs-CZ" sz="2400" dirty="0" err="1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solidFill>
                  <a:srgbClr val="00B050"/>
                </a:solidFill>
                <a:latin typeface="+mn-lt"/>
                <a:cs typeface="+mn-cs"/>
              </a:rPr>
              <a:t>.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Mach</a:t>
            </a:r>
            <a:r>
              <a:rPr lang="cs-CZ" sz="2400" dirty="0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latin typeface="+mn-lt"/>
                <a:cs typeface="+mn-cs"/>
              </a:rPr>
              <a:t> – kořen (kmen) slovesa je </a:t>
            </a:r>
            <a:r>
              <a:rPr lang="cs-CZ" sz="2400" dirty="0">
                <a:solidFill>
                  <a:srgbClr val="EA851B"/>
                </a:solidFill>
                <a:latin typeface="+mn-lt"/>
                <a:cs typeface="+mn-cs"/>
              </a:rPr>
              <a:t>mach</a:t>
            </a: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</a:t>
            </a:r>
            <a:r>
              <a:rPr lang="cs-CZ" sz="2400" dirty="0" err="1">
                <a:latin typeface="+mn-lt"/>
                <a:cs typeface="+mn-cs"/>
              </a:rPr>
              <a:t>koch</a:t>
            </a:r>
            <a:r>
              <a:rPr lang="cs-CZ" sz="2400" dirty="0" err="1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latin typeface="+mn-lt"/>
                <a:cs typeface="+mn-cs"/>
              </a:rPr>
              <a:t> – </a:t>
            </a:r>
            <a:r>
              <a:rPr lang="cs-CZ" sz="2400" dirty="0" err="1">
                <a:solidFill>
                  <a:srgbClr val="EA851B"/>
                </a:solidFill>
                <a:latin typeface="+mn-lt"/>
                <a:cs typeface="+mn-cs"/>
              </a:rPr>
              <a:t>koch</a:t>
            </a:r>
            <a:endParaRPr lang="cs-CZ" sz="2400" dirty="0">
              <a:solidFill>
                <a:srgbClr val="EA851B"/>
              </a:solidFill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</a:t>
            </a:r>
            <a:r>
              <a:rPr lang="cs-CZ" sz="2400" dirty="0" err="1">
                <a:latin typeface="+mn-lt"/>
                <a:cs typeface="+mn-cs"/>
              </a:rPr>
              <a:t>wart</a:t>
            </a:r>
            <a:r>
              <a:rPr lang="cs-CZ" sz="2400" dirty="0" err="1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latin typeface="+mn-lt"/>
                <a:cs typeface="+mn-cs"/>
              </a:rPr>
              <a:t> – </a:t>
            </a:r>
            <a:r>
              <a:rPr lang="cs-CZ" sz="2400" dirty="0" err="1">
                <a:solidFill>
                  <a:srgbClr val="EA851B"/>
                </a:solidFill>
                <a:latin typeface="+mn-lt"/>
                <a:cs typeface="+mn-cs"/>
              </a:rPr>
              <a:t>wart</a:t>
            </a:r>
            <a:endParaRPr lang="cs-CZ" sz="2400" dirty="0">
              <a:solidFill>
                <a:srgbClr val="EA851B"/>
              </a:solidFill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</a:t>
            </a:r>
            <a:r>
              <a:rPr lang="cs-CZ" sz="2400" dirty="0" err="1">
                <a:latin typeface="+mn-lt"/>
                <a:cs typeface="+mn-cs"/>
              </a:rPr>
              <a:t>bad</a:t>
            </a:r>
            <a:r>
              <a:rPr lang="cs-CZ" sz="2400" dirty="0" err="1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latin typeface="+mn-lt"/>
                <a:cs typeface="+mn-cs"/>
              </a:rPr>
              <a:t> – </a:t>
            </a:r>
            <a:r>
              <a:rPr lang="cs-CZ" sz="2400" dirty="0" err="1">
                <a:solidFill>
                  <a:srgbClr val="EA851B"/>
                </a:solidFill>
                <a:latin typeface="+mn-lt"/>
                <a:cs typeface="+mn-cs"/>
              </a:rPr>
              <a:t>bad</a:t>
            </a:r>
            <a:endParaRPr lang="cs-CZ" sz="2400" dirty="0">
              <a:solidFill>
                <a:srgbClr val="EA851B"/>
              </a:solidFill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       </a:t>
            </a:r>
            <a:r>
              <a:rPr lang="cs-CZ" sz="2400" dirty="0" err="1">
                <a:latin typeface="+mn-lt"/>
                <a:cs typeface="+mn-cs"/>
              </a:rPr>
              <a:t>arbeit</a:t>
            </a:r>
            <a:r>
              <a:rPr lang="cs-CZ" sz="2400" dirty="0" err="1">
                <a:solidFill>
                  <a:srgbClr val="00B050"/>
                </a:solidFill>
                <a:latin typeface="+mn-lt"/>
                <a:cs typeface="+mn-cs"/>
              </a:rPr>
              <a:t>en</a:t>
            </a:r>
            <a:r>
              <a:rPr lang="cs-CZ" sz="2400" dirty="0">
                <a:latin typeface="+mn-lt"/>
                <a:cs typeface="+mn-cs"/>
              </a:rPr>
              <a:t> - </a:t>
            </a:r>
            <a:r>
              <a:rPr lang="cs-CZ" sz="2400" dirty="0" err="1">
                <a:solidFill>
                  <a:srgbClr val="EA851B"/>
                </a:solidFill>
                <a:latin typeface="+mn-lt"/>
                <a:cs typeface="+mn-cs"/>
              </a:rPr>
              <a:t>arbeit</a:t>
            </a:r>
            <a:endParaRPr lang="cs-CZ" sz="2400" dirty="0">
              <a:solidFill>
                <a:srgbClr val="EA851B"/>
              </a:solidFill>
              <a:latin typeface="+mn-lt"/>
              <a:cs typeface="+mn-cs"/>
            </a:endParaRPr>
          </a:p>
          <a:p>
            <a:pPr marL="457200" indent="-45720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400" dirty="0">
              <a:latin typeface="+mn-lt"/>
              <a:cs typeface="+mn-cs"/>
            </a:endParaRPr>
          </a:p>
        </p:txBody>
      </p:sp>
      <p:pic>
        <p:nvPicPr>
          <p:cNvPr id="17416" name="Picture 3" descr="C:\Users\Pracovna\AppData\Local\Microsoft\Windows\Temporary Internet Files\Content.IE5\8CRROSLP\MP900442193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4437063"/>
            <a:ext cx="2411412" cy="160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200D4EF-2E05-4CB1-A0D4-7A885B99E1E3}" type="slidenum">
              <a:rPr lang="cs-CZ"/>
              <a:pPr>
                <a:defRPr/>
              </a:pPr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8437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9"/>
          <p:cNvSpPr txBox="1">
            <a:spLocks noChangeArrowheads="1"/>
          </p:cNvSpPr>
          <p:nvPr/>
        </p:nvSpPr>
        <p:spPr bwMode="auto">
          <a:xfrm>
            <a:off x="1476375" y="1196975"/>
            <a:ext cx="6119813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cs-CZ" sz="2400">
                <a:latin typeface="Calibri" pitchFamily="34" charset="0"/>
              </a:rPr>
              <a:t>2. Ke kmeni (kořenu) slovesa přidáváme koncovky, které jsou příslušné k jednotlivým osobním zájmenům.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1. Já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ich</a:t>
            </a:r>
            <a:r>
              <a:rPr lang="cs-CZ" sz="2400">
                <a:latin typeface="Calibri" pitchFamily="34" charset="0"/>
              </a:rPr>
              <a:t>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		1. My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wir</a:t>
            </a:r>
            <a:r>
              <a:rPr lang="cs-CZ" sz="2400">
                <a:latin typeface="Calibri" pitchFamily="34" charset="0"/>
              </a:rPr>
              <a:t>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en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2. Ty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du</a:t>
            </a:r>
            <a:r>
              <a:rPr lang="cs-CZ" sz="2400">
                <a:latin typeface="Calibri" pitchFamily="34" charset="0"/>
              </a:rPr>
              <a:t>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st</a:t>
            </a:r>
            <a:r>
              <a:rPr lang="cs-CZ" sz="2400">
                <a:latin typeface="Calibri" pitchFamily="34" charset="0"/>
              </a:rPr>
              <a:t>		2. Vy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ihr</a:t>
            </a:r>
            <a:r>
              <a:rPr lang="cs-CZ" sz="2400">
                <a:latin typeface="Calibri" pitchFamily="34" charset="0"/>
              </a:rPr>
              <a:t>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3. On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er</a:t>
            </a:r>
            <a:r>
              <a:rPr lang="cs-CZ" sz="2400">
                <a:latin typeface="Calibri" pitchFamily="34" charset="0"/>
              </a:rPr>
              <a:t>		3. Oni,y,a -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sie</a:t>
            </a:r>
            <a:r>
              <a:rPr lang="cs-CZ" sz="2400">
                <a:latin typeface="Calibri" pitchFamily="34" charset="0"/>
              </a:rPr>
              <a:t>     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en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    Ona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sie</a:t>
            </a:r>
            <a:r>
              <a:rPr lang="cs-CZ" sz="2400">
                <a:latin typeface="Calibri" pitchFamily="34" charset="0"/>
              </a:rPr>
              <a:t>        =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           Vykání -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Sie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    Ono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es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Např.: Já dělám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ich</a:t>
            </a:r>
            <a:r>
              <a:rPr lang="cs-CZ" sz="2400">
                <a:latin typeface="Calibri" pitchFamily="34" charset="0"/>
              </a:rPr>
              <a:t> mach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, ty vaříš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du</a:t>
            </a:r>
            <a:r>
              <a:rPr lang="cs-CZ" sz="2400">
                <a:latin typeface="Calibri" pitchFamily="34" charset="0"/>
              </a:rPr>
              <a:t> koch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st</a:t>
            </a:r>
            <a:r>
              <a:rPr lang="cs-CZ" sz="2400">
                <a:latin typeface="Calibri" pitchFamily="34" charset="0"/>
              </a:rPr>
              <a:t>, on vaří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er</a:t>
            </a:r>
            <a:r>
              <a:rPr lang="cs-CZ" sz="2400">
                <a:latin typeface="Calibri" pitchFamily="34" charset="0"/>
              </a:rPr>
              <a:t> koch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, ona dělá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sie</a:t>
            </a:r>
            <a:r>
              <a:rPr lang="cs-CZ" sz="2400">
                <a:latin typeface="Calibri" pitchFamily="34" charset="0"/>
              </a:rPr>
              <a:t> mach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, my děláme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wir</a:t>
            </a:r>
            <a:r>
              <a:rPr lang="cs-CZ" sz="2400">
                <a:latin typeface="Calibri" pitchFamily="34" charset="0"/>
              </a:rPr>
              <a:t> mach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en</a:t>
            </a:r>
            <a:r>
              <a:rPr lang="cs-CZ" sz="2400">
                <a:latin typeface="Calibri" pitchFamily="34" charset="0"/>
              </a:rPr>
              <a:t>, oni vaří –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sie</a:t>
            </a:r>
            <a:r>
              <a:rPr lang="cs-CZ" sz="2400">
                <a:latin typeface="Calibri" pitchFamily="34" charset="0"/>
              </a:rPr>
              <a:t> koch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en</a:t>
            </a:r>
            <a:r>
              <a:rPr lang="cs-CZ" sz="2400">
                <a:latin typeface="Calibri" pitchFamily="34" charset="0"/>
              </a:rPr>
              <a:t>…..</a:t>
            </a:r>
          </a:p>
          <a:p>
            <a:pPr marL="457200" indent="-457200"/>
            <a:endParaRPr lang="cs-CZ" sz="2400">
              <a:latin typeface="Calibri" pitchFamily="34" charset="0"/>
            </a:endParaRPr>
          </a:p>
        </p:txBody>
      </p:sp>
      <p:sp>
        <p:nvSpPr>
          <p:cNvPr id="11" name="Pravá složená závorka 10"/>
          <p:cNvSpPr/>
          <p:nvPr/>
        </p:nvSpPr>
        <p:spPr>
          <a:xfrm>
            <a:off x="2916238" y="3213100"/>
            <a:ext cx="503237" cy="863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Pravá složená závorka 11"/>
          <p:cNvSpPr/>
          <p:nvPr/>
        </p:nvSpPr>
        <p:spPr>
          <a:xfrm>
            <a:off x="6011863" y="3141663"/>
            <a:ext cx="360362" cy="574675"/>
          </a:xfrm>
          <a:prstGeom prst="rightBrace">
            <a:avLst>
              <a:gd name="adj1" fmla="val 8333"/>
              <a:gd name="adj2" fmla="val 24937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93186A81-BA4C-414A-820B-652B76E69AAC}" type="slidenum">
              <a:rPr lang="cs-CZ"/>
              <a:pPr>
                <a:defRPr/>
              </a:pPr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19461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3" name="TextovéPole 9"/>
          <p:cNvSpPr txBox="1">
            <a:spLocks noChangeArrowheads="1"/>
          </p:cNvSpPr>
          <p:nvPr/>
        </p:nvSpPr>
        <p:spPr bwMode="auto">
          <a:xfrm>
            <a:off x="1476375" y="1196975"/>
            <a:ext cx="611981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cs-CZ" sz="2400">
                <a:latin typeface="Calibri" pitchFamily="34" charset="0"/>
              </a:rPr>
              <a:t>3. U sloves, jejichž kmen (kořen) končí písmeny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„t“</a:t>
            </a:r>
            <a:r>
              <a:rPr lang="cs-CZ" sz="2400">
                <a:latin typeface="Calibri" pitchFamily="34" charset="0"/>
              </a:rPr>
              <a:t> nebo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„d“</a:t>
            </a:r>
            <a:r>
              <a:rPr lang="cs-CZ" sz="2400">
                <a:latin typeface="Calibri" pitchFamily="34" charset="0"/>
              </a:rPr>
              <a:t> – například war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en, ba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cs-CZ" sz="2400">
                <a:latin typeface="Calibri" pitchFamily="34" charset="0"/>
              </a:rPr>
              <a:t>en, vkládáme k lepší výslovnosti ve 2.(du) a 3.(er, sie, es) os. jedn. čísla a ve 2.(ihr) os. mn. čísla písmeno 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„e“</a:t>
            </a:r>
            <a:r>
              <a:rPr lang="cs-CZ" sz="2400">
                <a:latin typeface="Calibri" pitchFamily="34" charset="0"/>
              </a:rPr>
              <a:t>.</a:t>
            </a:r>
          </a:p>
          <a:p>
            <a:pPr marL="457200" indent="-457200"/>
            <a:endParaRPr lang="cs-CZ" sz="2400">
              <a:latin typeface="Calibri" pitchFamily="34" charset="0"/>
            </a:endParaRPr>
          </a:p>
          <a:p>
            <a:pPr marL="457200" indent="-457200"/>
            <a:r>
              <a:rPr lang="cs-CZ" sz="2400">
                <a:latin typeface="Calibri" pitchFamily="34" charset="0"/>
              </a:rPr>
              <a:t>Např.: 2. du war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st, du ba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st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            3. er, sie, es war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t, er, sie, es ba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t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            2. ihr war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t, ihr ba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d</a:t>
            </a:r>
            <a:r>
              <a:rPr lang="cs-CZ" sz="2400">
                <a:solidFill>
                  <a:srgbClr val="0070C0"/>
                </a:solidFill>
                <a:latin typeface="Calibri" pitchFamily="34" charset="0"/>
              </a:rPr>
              <a:t>e</a:t>
            </a:r>
            <a:r>
              <a:rPr lang="cs-CZ" sz="2400">
                <a:latin typeface="Calibri" pitchFamily="34" charset="0"/>
              </a:rPr>
              <a:t>t</a:t>
            </a:r>
          </a:p>
          <a:p>
            <a:pPr marL="457200" indent="-457200"/>
            <a:endParaRPr lang="cs-CZ" sz="2400">
              <a:solidFill>
                <a:srgbClr val="00B050"/>
              </a:solidFill>
              <a:latin typeface="Calibri" pitchFamily="34" charset="0"/>
            </a:endParaRPr>
          </a:p>
        </p:txBody>
      </p:sp>
      <p:pic>
        <p:nvPicPr>
          <p:cNvPr id="19464" name="Picture 2" descr="C:\Users\Pracovna\AppData\Local\Microsoft\Windows\Temporary Internet Files\Content.IE5\MF7ETGFB\MC900310198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788" y="4221163"/>
            <a:ext cx="18605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CA06E1F8-07D7-4C55-98BD-806F81BE2CBA}" type="slidenum">
              <a:rPr lang="cs-CZ"/>
              <a:pPr>
                <a:defRPr/>
              </a:pPr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0485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TextovéPole 9"/>
          <p:cNvSpPr txBox="1">
            <a:spLocks noChangeArrowheads="1"/>
          </p:cNvSpPr>
          <p:nvPr/>
        </p:nvSpPr>
        <p:spPr bwMode="auto">
          <a:xfrm>
            <a:off x="1476375" y="1196975"/>
            <a:ext cx="61198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/>
            <a:r>
              <a:rPr lang="cs-CZ" sz="2400">
                <a:latin typeface="Calibri" pitchFamily="34" charset="0"/>
              </a:rPr>
              <a:t>4. U sloves, jejichž kmen (kořen) končí písmeny</a:t>
            </a:r>
          </a:p>
          <a:p>
            <a:pPr marL="457200" indent="-457200"/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„s“, „ß“, „z“ </a:t>
            </a:r>
            <a:r>
              <a:rPr lang="cs-CZ" sz="2400">
                <a:latin typeface="Calibri" pitchFamily="34" charset="0"/>
              </a:rPr>
              <a:t>a 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„tz“</a:t>
            </a:r>
            <a:r>
              <a:rPr lang="cs-CZ" sz="2400">
                <a:latin typeface="Calibri" pitchFamily="34" charset="0"/>
              </a:rPr>
              <a:t>–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 </a:t>
            </a:r>
            <a:r>
              <a:rPr lang="cs-CZ" sz="2400">
                <a:latin typeface="Calibri" pitchFamily="34" charset="0"/>
              </a:rPr>
              <a:t>například: grü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ß</a:t>
            </a:r>
            <a:r>
              <a:rPr lang="cs-CZ" sz="2400">
                <a:latin typeface="Calibri" pitchFamily="34" charset="0"/>
              </a:rPr>
              <a:t>en, hei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ß</a:t>
            </a:r>
            <a:r>
              <a:rPr lang="cs-CZ" sz="2400">
                <a:latin typeface="Calibri" pitchFamily="34" charset="0"/>
              </a:rPr>
              <a:t>en, je koncovka ve 2.os.jedn.čísla je pouze – 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.</a:t>
            </a:r>
          </a:p>
          <a:p>
            <a:pPr marL="457200" indent="-457200"/>
            <a:endParaRPr lang="cs-CZ" sz="2400">
              <a:latin typeface="Calibri" pitchFamily="34" charset="0"/>
            </a:endParaRPr>
          </a:p>
          <a:p>
            <a:pPr marL="457200" indent="-457200"/>
            <a:r>
              <a:rPr lang="cs-CZ" sz="2400">
                <a:latin typeface="Calibri" pitchFamily="34" charset="0"/>
              </a:rPr>
              <a:t>Např.: 2. du grü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ß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, du hei</a:t>
            </a:r>
            <a:r>
              <a:rPr lang="cs-CZ" sz="2400">
                <a:solidFill>
                  <a:srgbClr val="00B050"/>
                </a:solidFill>
                <a:latin typeface="Calibri" pitchFamily="34" charset="0"/>
              </a:rPr>
              <a:t>ß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t</a:t>
            </a:r>
            <a:r>
              <a:rPr lang="cs-CZ" sz="2400">
                <a:latin typeface="Calibri" pitchFamily="34" charset="0"/>
              </a:rPr>
              <a:t>.</a:t>
            </a:r>
          </a:p>
          <a:p>
            <a:pPr marL="457200" indent="-457200"/>
            <a:r>
              <a:rPr lang="cs-CZ" sz="2400">
                <a:latin typeface="Calibri" pitchFamily="34" charset="0"/>
              </a:rPr>
              <a:t>            </a:t>
            </a:r>
            <a:endParaRPr lang="cs-CZ" sz="2400">
              <a:solidFill>
                <a:srgbClr val="00B050"/>
              </a:solidFill>
              <a:latin typeface="Calibri" pitchFamily="34" charset="0"/>
            </a:endParaRPr>
          </a:p>
        </p:txBody>
      </p:sp>
      <p:pic>
        <p:nvPicPr>
          <p:cNvPr id="20488" name="Picture 2" descr="C:\Users\Pracovna\AppData\Local\Microsoft\Windows\Temporary Internet Files\Content.IE5\CHWIW0PM\MC90018617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9700" y="2852738"/>
            <a:ext cx="1446213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424291DC-49C9-45D3-BDDD-F4FF6DEA7612}" type="slidenum">
              <a:rPr lang="cs-CZ"/>
              <a:pPr>
                <a:defRPr/>
              </a:pPr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9"/>
          <p:cNvSpPr txBox="1">
            <a:spLocks noChangeArrowheads="1"/>
          </p:cNvSpPr>
          <p:nvPr/>
        </p:nvSpPr>
        <p:spPr bwMode="auto">
          <a:xfrm>
            <a:off x="3405188" y="1079500"/>
            <a:ext cx="2379662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Souhrn učiva</a:t>
            </a:r>
          </a:p>
        </p:txBody>
      </p:sp>
      <p:sp>
        <p:nvSpPr>
          <p:cNvPr id="21512" name="TextovéPole 10"/>
          <p:cNvSpPr txBox="1">
            <a:spLocks noChangeArrowheads="1"/>
          </p:cNvSpPr>
          <p:nvPr/>
        </p:nvSpPr>
        <p:spPr bwMode="auto">
          <a:xfrm>
            <a:off x="827088" y="1628775"/>
            <a:ext cx="76327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Vyčasuj tato slovesa:</a:t>
            </a:r>
          </a:p>
          <a:p>
            <a:endParaRPr lang="cs-CZ" sz="2000">
              <a:latin typeface="Calibri" pitchFamily="34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684213" y="1989138"/>
          <a:ext cx="8208962" cy="32353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/>
                <a:gridCol w="936104"/>
                <a:gridCol w="792088"/>
                <a:gridCol w="936104"/>
                <a:gridCol w="936104"/>
                <a:gridCol w="1008112"/>
                <a:gridCol w="1152128"/>
                <a:gridCol w="144016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Malen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Heißen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Warten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Besuchen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grüßen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warte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besuchst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,</a:t>
                      </a:r>
                      <a:r>
                        <a:rPr lang="cs-CZ" dirty="0" err="1" smtClean="0"/>
                        <a:t>sie</a:t>
                      </a:r>
                      <a:r>
                        <a:rPr lang="cs-CZ" dirty="0" smtClean="0"/>
                        <a:t>,es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malt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wir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grůßen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ihr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heißt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Sie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kochen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/>
          <a:lstStyle/>
          <a:p>
            <a:pPr>
              <a:defRPr/>
            </a:pPr>
            <a:fld id="{69E00E83-413B-4687-98D8-A9EE47304D2E}" type="slidenum">
              <a:rPr lang="cs-CZ"/>
              <a:pPr>
                <a:defRPr/>
              </a:pPr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575" y="144463"/>
            <a:ext cx="5653088" cy="730250"/>
          </a:xfrm>
        </p:spPr>
        <p:txBody>
          <a:bodyPr tIns="0" rtlCol="0">
            <a:normAutofit fontScale="90000"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2533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ovéPole 9"/>
          <p:cNvSpPr txBox="1">
            <a:spLocks noChangeArrowheads="1"/>
          </p:cNvSpPr>
          <p:nvPr/>
        </p:nvSpPr>
        <p:spPr bwMode="auto">
          <a:xfrm>
            <a:off x="3276600" y="1079500"/>
            <a:ext cx="25860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3200" b="1">
                <a:latin typeface="Calibri" pitchFamily="34" charset="0"/>
              </a:rPr>
              <a:t>Použité zdroje</a:t>
            </a:r>
          </a:p>
        </p:txBody>
      </p:sp>
      <p:sp>
        <p:nvSpPr>
          <p:cNvPr id="22536" name="TextovéPole 10"/>
          <p:cNvSpPr txBox="1">
            <a:spLocks noChangeArrowheads="1"/>
          </p:cNvSpPr>
          <p:nvPr/>
        </p:nvSpPr>
        <p:spPr bwMode="auto">
          <a:xfrm>
            <a:off x="755650" y="1916113"/>
            <a:ext cx="76327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>
                <a:latin typeface="Calibri" pitchFamily="34" charset="0"/>
              </a:rPr>
              <a:t>Učebnice němčiny – Direkt 1, nakladelství Klett, autoři : Motta, Cwikowska, Vomáčková</a:t>
            </a:r>
          </a:p>
          <a:p>
            <a:endParaRPr lang="cs-CZ" sz="2000">
              <a:latin typeface="Calibri" pitchFamily="34" charset="0"/>
            </a:endParaRPr>
          </a:p>
          <a:p>
            <a:r>
              <a:rPr lang="cs-CZ" sz="2000">
                <a:latin typeface="Calibri" pitchFamily="34" charset="0"/>
              </a:rPr>
              <a:t>Obrázky čerpány z aplikace Clipart, součásti programu Powerpoint</a:t>
            </a:r>
            <a:r>
              <a:rPr lang="cs-CZ" sz="2000"/>
              <a:t>: </a:t>
            </a:r>
            <a:r>
              <a:rPr lang="cs-CZ" sz="1600"/>
              <a:t>www.office.microsoft.com</a:t>
            </a:r>
          </a:p>
          <a:p>
            <a:endParaRPr lang="cs-CZ" sz="1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791</TotalTime>
  <Words>503</Words>
  <Application>Microsoft Office PowerPoint</Application>
  <PresentationFormat>On-screen Show (4:3)</PresentationFormat>
  <Paragraphs>118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4" baseType="lpstr">
      <vt:lpstr>Calibri</vt:lpstr>
      <vt:lpstr>Arial</vt:lpstr>
      <vt:lpstr>Times New Roman</vt:lpstr>
      <vt:lpstr>Book Antiqua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DUM</cp:lastModifiedBy>
  <cp:revision>58</cp:revision>
  <dcterms:created xsi:type="dcterms:W3CDTF">2010-11-01T23:40:31Z</dcterms:created>
  <dcterms:modified xsi:type="dcterms:W3CDTF">2013-09-02T16:28:55Z</dcterms:modified>
</cp:coreProperties>
</file>